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904" r:id="rId2"/>
  </p:sldMasterIdLst>
  <p:notesMasterIdLst>
    <p:notesMasterId r:id="rId50"/>
  </p:notesMasterIdLst>
  <p:handoutMasterIdLst>
    <p:handoutMasterId r:id="rId51"/>
  </p:handoutMasterIdLst>
  <p:sldIdLst>
    <p:sldId id="379" r:id="rId3"/>
    <p:sldId id="445" r:id="rId4"/>
    <p:sldId id="287" r:id="rId5"/>
    <p:sldId id="479" r:id="rId6"/>
    <p:sldId id="438" r:id="rId7"/>
    <p:sldId id="439" r:id="rId8"/>
    <p:sldId id="480" r:id="rId9"/>
    <p:sldId id="349" r:id="rId10"/>
    <p:sldId id="481" r:id="rId11"/>
    <p:sldId id="446" r:id="rId12"/>
    <p:sldId id="448" r:id="rId13"/>
    <p:sldId id="482" r:id="rId14"/>
    <p:sldId id="423" r:id="rId15"/>
    <p:sldId id="363" r:id="rId16"/>
    <p:sldId id="393" r:id="rId17"/>
    <p:sldId id="364" r:id="rId18"/>
    <p:sldId id="408" r:id="rId19"/>
    <p:sldId id="465" r:id="rId20"/>
    <p:sldId id="466" r:id="rId21"/>
    <p:sldId id="483" r:id="rId22"/>
    <p:sldId id="457" r:id="rId23"/>
    <p:sldId id="474" r:id="rId24"/>
    <p:sldId id="476" r:id="rId25"/>
    <p:sldId id="484" r:id="rId26"/>
    <p:sldId id="478" r:id="rId27"/>
    <p:sldId id="485" r:id="rId28"/>
    <p:sldId id="416" r:id="rId29"/>
    <p:sldId id="367" r:id="rId30"/>
    <p:sldId id="369" r:id="rId31"/>
    <p:sldId id="370" r:id="rId32"/>
    <p:sldId id="414" r:id="rId33"/>
    <p:sldId id="371" r:id="rId34"/>
    <p:sldId id="372" r:id="rId35"/>
    <p:sldId id="434" r:id="rId36"/>
    <p:sldId id="486" r:id="rId37"/>
    <p:sldId id="432" r:id="rId38"/>
    <p:sldId id="398" r:id="rId39"/>
    <p:sldId id="389" r:id="rId40"/>
    <p:sldId id="390" r:id="rId41"/>
    <p:sldId id="401" r:id="rId42"/>
    <p:sldId id="436" r:id="rId43"/>
    <p:sldId id="402" r:id="rId44"/>
    <p:sldId id="473" r:id="rId45"/>
    <p:sldId id="387" r:id="rId46"/>
    <p:sldId id="472" r:id="rId47"/>
    <p:sldId id="392" r:id="rId48"/>
    <p:sldId id="412" r:id="rId49"/>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4667"/>
  </p:normalViewPr>
  <p:slideViewPr>
    <p:cSldViewPr snapToGrid="0">
      <p:cViewPr varScale="1">
        <p:scale>
          <a:sx n="62" d="100"/>
          <a:sy n="62" d="100"/>
        </p:scale>
        <p:origin x="1328" y="5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0104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1528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356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9E8DC3-5471-4D9B-B920-963C37282680}"/>
              </a:ext>
            </a:extLst>
          </p:cNvPr>
          <p:cNvSpPr>
            <a:spLocks noGrp="1" noRot="1" noChangeAspect="1" noChangeArrowheads="1" noTextEdit="1"/>
          </p:cNvSpPr>
          <p:nvPr>
            <p:ph type="sldImg"/>
          </p:nvPr>
        </p:nvSpPr>
        <p:spPr>
          <a:xfrm>
            <a:off x="1117600" y="696913"/>
            <a:ext cx="4648200" cy="3486150"/>
          </a:xfrm>
          <a:ln/>
        </p:spPr>
      </p:sp>
      <p:sp>
        <p:nvSpPr>
          <p:cNvPr id="37891" name="Rectangle 3">
            <a:extLst>
              <a:ext uri="{FF2B5EF4-FFF2-40B4-BE49-F238E27FC236}">
                <a16:creationId xmlns:a16="http://schemas.microsoft.com/office/drawing/2014/main" id="{CC81ECEA-4C58-43A0-8A83-EC53F2B6065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336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9E8DC3-5471-4D9B-B920-963C37282680}"/>
              </a:ext>
            </a:extLst>
          </p:cNvPr>
          <p:cNvSpPr>
            <a:spLocks noGrp="1" noRot="1" noChangeAspect="1" noChangeArrowheads="1" noTextEdit="1"/>
          </p:cNvSpPr>
          <p:nvPr>
            <p:ph type="sldImg"/>
          </p:nvPr>
        </p:nvSpPr>
        <p:spPr>
          <a:xfrm>
            <a:off x="1117600" y="696913"/>
            <a:ext cx="4648200" cy="3486150"/>
          </a:xfrm>
          <a:ln/>
        </p:spPr>
      </p:sp>
      <p:sp>
        <p:nvSpPr>
          <p:cNvPr id="37891" name="Rectangle 3">
            <a:extLst>
              <a:ext uri="{FF2B5EF4-FFF2-40B4-BE49-F238E27FC236}">
                <a16:creationId xmlns:a16="http://schemas.microsoft.com/office/drawing/2014/main" id="{CC81ECEA-4C58-43A0-8A83-EC53F2B6065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B055665-1FCA-46DF-8ADA-AFDB187E57A2}"/>
              </a:ext>
            </a:extLst>
          </p:cNvPr>
          <p:cNvSpPr>
            <a:spLocks noGrp="1" noRot="1" noChangeAspect="1" noChangeArrowheads="1" noTextEdit="1"/>
          </p:cNvSpPr>
          <p:nvPr>
            <p:ph type="sldImg"/>
          </p:nvPr>
        </p:nvSpPr>
        <p:spPr>
          <a:xfrm>
            <a:off x="1117600" y="696913"/>
            <a:ext cx="4648200" cy="3486150"/>
          </a:xfrm>
          <a:ln/>
        </p:spPr>
      </p:sp>
      <p:sp>
        <p:nvSpPr>
          <p:cNvPr id="40963" name="Rectangle 3">
            <a:extLst>
              <a:ext uri="{FF2B5EF4-FFF2-40B4-BE49-F238E27FC236}">
                <a16:creationId xmlns:a16="http://schemas.microsoft.com/office/drawing/2014/main" id="{BE89632E-64C1-4EC9-810C-0427E363D951}"/>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ACF7734-5D09-4080-A5F3-33EF4697BABE}"/>
              </a:ext>
            </a:extLst>
          </p:cNvPr>
          <p:cNvSpPr>
            <a:spLocks noGrp="1" noRot="1" noChangeAspect="1" noChangeArrowheads="1" noTextEdit="1"/>
          </p:cNvSpPr>
          <p:nvPr>
            <p:ph type="sldImg"/>
          </p:nvPr>
        </p:nvSpPr>
        <p:spPr>
          <a:xfrm>
            <a:off x="1117600" y="696913"/>
            <a:ext cx="4648200" cy="3486150"/>
          </a:xfrm>
          <a:ln/>
        </p:spPr>
      </p:sp>
      <p:sp>
        <p:nvSpPr>
          <p:cNvPr id="43011" name="Rectangle 3">
            <a:extLst>
              <a:ext uri="{FF2B5EF4-FFF2-40B4-BE49-F238E27FC236}">
                <a16:creationId xmlns:a16="http://schemas.microsoft.com/office/drawing/2014/main" id="{0239A3F8-049F-4A8D-93CB-7DD9B1942C96}"/>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4EB6689-0573-4E96-ABEC-0606AE2C09F1}"/>
              </a:ext>
            </a:extLst>
          </p:cNvPr>
          <p:cNvSpPr>
            <a:spLocks noGrp="1" noRot="1" noChangeAspect="1" noChangeArrowheads="1" noTextEdit="1"/>
          </p:cNvSpPr>
          <p:nvPr>
            <p:ph type="sldImg"/>
          </p:nvPr>
        </p:nvSpPr>
        <p:spPr>
          <a:xfrm>
            <a:off x="1117600" y="696913"/>
            <a:ext cx="4648200" cy="3486150"/>
          </a:xfrm>
          <a:ln/>
        </p:spPr>
      </p:sp>
      <p:sp>
        <p:nvSpPr>
          <p:cNvPr id="80899" name="Rectangle 3">
            <a:extLst>
              <a:ext uri="{FF2B5EF4-FFF2-40B4-BE49-F238E27FC236}">
                <a16:creationId xmlns:a16="http://schemas.microsoft.com/office/drawing/2014/main" id="{1B13B122-1B3A-46FE-9DCF-D26B9C451EE4}"/>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46612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CC7FDDF-4DBE-4749-A693-95E4CEB96B45}"/>
              </a:ext>
            </a:extLst>
          </p:cNvPr>
          <p:cNvSpPr>
            <a:spLocks noGrp="1" noRot="1" noChangeAspect="1" noChangeArrowheads="1" noTextEdit="1"/>
          </p:cNvSpPr>
          <p:nvPr>
            <p:ph type="sldImg"/>
          </p:nvPr>
        </p:nvSpPr>
        <p:spPr>
          <a:xfrm>
            <a:off x="1117600" y="696913"/>
            <a:ext cx="4648200" cy="3486150"/>
          </a:xfrm>
          <a:ln/>
        </p:spPr>
      </p:sp>
      <p:sp>
        <p:nvSpPr>
          <p:cNvPr id="82947" name="Rectangle 3">
            <a:extLst>
              <a:ext uri="{FF2B5EF4-FFF2-40B4-BE49-F238E27FC236}">
                <a16:creationId xmlns:a16="http://schemas.microsoft.com/office/drawing/2014/main" id="{9247B18B-E0DC-42EF-8000-B3A4416D7F49}"/>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45446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94483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4164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03445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12926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73564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9D70ADE-4177-45D4-B042-C72A3AF4FD6C}"/>
              </a:ext>
            </a:extLst>
          </p:cNvPr>
          <p:cNvSpPr>
            <a:spLocks noGrp="1" noRot="1" noChangeAspect="1" noChangeArrowheads="1" noTextEdit="1"/>
          </p:cNvSpPr>
          <p:nvPr>
            <p:ph type="sldImg"/>
          </p:nvPr>
        </p:nvSpPr>
        <p:spPr>
          <a:xfrm>
            <a:off x="1117600" y="696913"/>
            <a:ext cx="4648200" cy="3486150"/>
          </a:xfrm>
          <a:ln/>
        </p:spPr>
      </p:sp>
      <p:sp>
        <p:nvSpPr>
          <p:cNvPr id="49155" name="Rectangle 3">
            <a:extLst>
              <a:ext uri="{FF2B5EF4-FFF2-40B4-BE49-F238E27FC236}">
                <a16:creationId xmlns:a16="http://schemas.microsoft.com/office/drawing/2014/main" id="{9845E423-F7A0-49A5-85DD-F75CACE8C294}"/>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61094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44828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9D70ADE-4177-45D4-B042-C72A3AF4FD6C}"/>
              </a:ext>
            </a:extLst>
          </p:cNvPr>
          <p:cNvSpPr>
            <a:spLocks noGrp="1" noRot="1" noChangeAspect="1" noChangeArrowheads="1" noTextEdit="1"/>
          </p:cNvSpPr>
          <p:nvPr>
            <p:ph type="sldImg"/>
          </p:nvPr>
        </p:nvSpPr>
        <p:spPr>
          <a:xfrm>
            <a:off x="1117600" y="696913"/>
            <a:ext cx="4648200" cy="3486150"/>
          </a:xfrm>
          <a:ln/>
        </p:spPr>
      </p:sp>
      <p:sp>
        <p:nvSpPr>
          <p:cNvPr id="49155" name="Rectangle 3">
            <a:extLst>
              <a:ext uri="{FF2B5EF4-FFF2-40B4-BE49-F238E27FC236}">
                <a16:creationId xmlns:a16="http://schemas.microsoft.com/office/drawing/2014/main" id="{9845E423-F7A0-49A5-85DD-F75CACE8C294}"/>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53602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0CF294F-1963-42C7-A1B8-DE28A28FD0D5}"/>
              </a:ext>
            </a:extLst>
          </p:cNvPr>
          <p:cNvSpPr>
            <a:spLocks noGrp="1" noRot="1" noChangeAspect="1" noChangeArrowheads="1" noTextEdit="1"/>
          </p:cNvSpPr>
          <p:nvPr>
            <p:ph type="sldImg"/>
          </p:nvPr>
        </p:nvSpPr>
        <p:spPr>
          <a:xfrm>
            <a:off x="1117600" y="696913"/>
            <a:ext cx="4648200" cy="3486150"/>
          </a:xfrm>
          <a:ln/>
        </p:spPr>
      </p:sp>
      <p:sp>
        <p:nvSpPr>
          <p:cNvPr id="51203" name="Rectangle 3">
            <a:extLst>
              <a:ext uri="{FF2B5EF4-FFF2-40B4-BE49-F238E27FC236}">
                <a16:creationId xmlns:a16="http://schemas.microsoft.com/office/drawing/2014/main" id="{9B743749-804F-4046-95C8-7448913085B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45647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BC952F1-69DB-4826-90B8-43407F666E38}"/>
              </a:ext>
            </a:extLst>
          </p:cNvPr>
          <p:cNvSpPr>
            <a:spLocks noGrp="1" noRot="1" noChangeAspect="1" noChangeArrowheads="1" noTextEdit="1"/>
          </p:cNvSpPr>
          <p:nvPr>
            <p:ph type="sldImg"/>
          </p:nvPr>
        </p:nvSpPr>
        <p:spPr>
          <a:xfrm>
            <a:off x="1117600" y="696913"/>
            <a:ext cx="4648200" cy="3486150"/>
          </a:xfrm>
          <a:ln/>
        </p:spPr>
      </p:sp>
      <p:sp>
        <p:nvSpPr>
          <p:cNvPr id="53251" name="Rectangle 3">
            <a:extLst>
              <a:ext uri="{FF2B5EF4-FFF2-40B4-BE49-F238E27FC236}">
                <a16:creationId xmlns:a16="http://schemas.microsoft.com/office/drawing/2014/main" id="{7181C0DC-0BF2-45FF-BE72-90467A2E1B4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19298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5192CAD-8D91-4D40-AA61-971837660FF4}"/>
              </a:ext>
            </a:extLst>
          </p:cNvPr>
          <p:cNvSpPr>
            <a:spLocks noGrp="1" noRot="1" noChangeAspect="1" noChangeArrowheads="1" noTextEdit="1"/>
          </p:cNvSpPr>
          <p:nvPr>
            <p:ph type="sldImg"/>
          </p:nvPr>
        </p:nvSpPr>
        <p:spPr>
          <a:xfrm>
            <a:off x="1117600" y="696913"/>
            <a:ext cx="4648200" cy="3486150"/>
          </a:xfrm>
          <a:ln/>
        </p:spPr>
      </p:sp>
      <p:sp>
        <p:nvSpPr>
          <p:cNvPr id="56323" name="Rectangle 3">
            <a:extLst>
              <a:ext uri="{FF2B5EF4-FFF2-40B4-BE49-F238E27FC236}">
                <a16:creationId xmlns:a16="http://schemas.microsoft.com/office/drawing/2014/main" id="{193C388B-A9BF-43E9-BE5C-A9011280A0E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39582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223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9887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E8609E4-2FA6-4985-9D67-5FCD713B133E}"/>
              </a:ext>
            </a:extLst>
          </p:cNvPr>
          <p:cNvSpPr>
            <a:spLocks noGrp="1" noRot="1" noChangeAspect="1" noChangeArrowheads="1" noTextEdit="1"/>
          </p:cNvSpPr>
          <p:nvPr>
            <p:ph type="sldImg"/>
          </p:nvPr>
        </p:nvSpPr>
        <p:spPr>
          <a:xfrm>
            <a:off x="1117600" y="696913"/>
            <a:ext cx="4648200" cy="3486150"/>
          </a:xfrm>
          <a:ln/>
        </p:spPr>
      </p:sp>
      <p:sp>
        <p:nvSpPr>
          <p:cNvPr id="103427" name="Rectangle 3">
            <a:extLst>
              <a:ext uri="{FF2B5EF4-FFF2-40B4-BE49-F238E27FC236}">
                <a16:creationId xmlns:a16="http://schemas.microsoft.com/office/drawing/2014/main" id="{BE4AB7D9-4D3B-49B7-A873-A570C1E105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879CCAE-5999-4F9C-B096-A4124463BA56}"/>
              </a:ext>
            </a:extLst>
          </p:cNvPr>
          <p:cNvSpPr>
            <a:spLocks noGrp="1" noRot="1" noChangeAspect="1" noChangeArrowheads="1" noTextEdit="1"/>
          </p:cNvSpPr>
          <p:nvPr>
            <p:ph type="sldImg"/>
          </p:nvPr>
        </p:nvSpPr>
        <p:spPr>
          <a:xfrm>
            <a:off x="1117600" y="696913"/>
            <a:ext cx="4648200" cy="3486150"/>
          </a:xfrm>
          <a:ln/>
        </p:spPr>
      </p:sp>
      <p:sp>
        <p:nvSpPr>
          <p:cNvPr id="105475" name="Rectangle 3">
            <a:extLst>
              <a:ext uri="{FF2B5EF4-FFF2-40B4-BE49-F238E27FC236}">
                <a16:creationId xmlns:a16="http://schemas.microsoft.com/office/drawing/2014/main" id="{127FEFA8-9D45-40D3-A1F0-799DC10A2EF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547A43D-05BF-453A-830D-AFDB612267D2}"/>
              </a:ext>
            </a:extLst>
          </p:cNvPr>
          <p:cNvSpPr>
            <a:spLocks noGrp="1" noRot="1" noChangeAspect="1" noChangeArrowheads="1" noTextEdit="1"/>
          </p:cNvSpPr>
          <p:nvPr>
            <p:ph type="sldImg"/>
          </p:nvPr>
        </p:nvSpPr>
        <p:spPr>
          <a:xfrm>
            <a:off x="1117600" y="696913"/>
            <a:ext cx="4648200" cy="3486150"/>
          </a:xfrm>
          <a:ln/>
        </p:spPr>
      </p:sp>
      <p:sp>
        <p:nvSpPr>
          <p:cNvPr id="107523" name="Rectangle 3">
            <a:extLst>
              <a:ext uri="{FF2B5EF4-FFF2-40B4-BE49-F238E27FC236}">
                <a16:creationId xmlns:a16="http://schemas.microsoft.com/office/drawing/2014/main" id="{6239D267-6630-4441-AAD5-6EBECFC6D83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547A43D-05BF-453A-830D-AFDB612267D2}"/>
              </a:ext>
            </a:extLst>
          </p:cNvPr>
          <p:cNvSpPr>
            <a:spLocks noGrp="1" noRot="1" noChangeAspect="1" noChangeArrowheads="1" noTextEdit="1"/>
          </p:cNvSpPr>
          <p:nvPr>
            <p:ph type="sldImg"/>
          </p:nvPr>
        </p:nvSpPr>
        <p:spPr>
          <a:xfrm>
            <a:off x="1117600" y="696913"/>
            <a:ext cx="4648200" cy="3486150"/>
          </a:xfrm>
          <a:ln/>
        </p:spPr>
      </p:sp>
      <p:sp>
        <p:nvSpPr>
          <p:cNvPr id="107523" name="Rectangle 3">
            <a:extLst>
              <a:ext uri="{FF2B5EF4-FFF2-40B4-BE49-F238E27FC236}">
                <a16:creationId xmlns:a16="http://schemas.microsoft.com/office/drawing/2014/main" id="{6239D267-6630-4441-AAD5-6EBECFC6D83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33817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7859DD6-BC94-4BD7-A1B1-5F19EE224C42}"/>
              </a:ext>
            </a:extLst>
          </p:cNvPr>
          <p:cNvSpPr>
            <a:spLocks noGrp="1" noRot="1" noChangeAspect="1" noChangeArrowheads="1" noTextEdit="1"/>
          </p:cNvSpPr>
          <p:nvPr>
            <p:ph type="sldImg"/>
          </p:nvPr>
        </p:nvSpPr>
        <p:spPr>
          <a:xfrm>
            <a:off x="1117600" y="696913"/>
            <a:ext cx="4648200" cy="3486150"/>
          </a:xfrm>
          <a:ln/>
        </p:spPr>
      </p:sp>
      <p:sp>
        <p:nvSpPr>
          <p:cNvPr id="109571" name="Rectangle 3">
            <a:extLst>
              <a:ext uri="{FF2B5EF4-FFF2-40B4-BE49-F238E27FC236}">
                <a16:creationId xmlns:a16="http://schemas.microsoft.com/office/drawing/2014/main" id="{4650457B-4F99-4189-9BD5-63C91DCDB78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6069D3D-AC19-4939-8422-88ECED6ED43E}"/>
              </a:ext>
            </a:extLst>
          </p:cNvPr>
          <p:cNvSpPr>
            <a:spLocks noGrp="1" noRot="1" noChangeAspect="1" noChangeArrowheads="1" noTextEdit="1"/>
          </p:cNvSpPr>
          <p:nvPr>
            <p:ph type="sldImg"/>
          </p:nvPr>
        </p:nvSpPr>
        <p:spPr>
          <a:xfrm>
            <a:off x="1117600" y="696913"/>
            <a:ext cx="4648200" cy="3486150"/>
          </a:xfrm>
          <a:ln/>
        </p:spPr>
      </p:sp>
      <p:sp>
        <p:nvSpPr>
          <p:cNvPr id="112643" name="Rectangle 3">
            <a:extLst>
              <a:ext uri="{FF2B5EF4-FFF2-40B4-BE49-F238E27FC236}">
                <a16:creationId xmlns:a16="http://schemas.microsoft.com/office/drawing/2014/main" id="{2E50F47B-95E4-459A-8DDE-53FCF760EDF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7CA9BD9-E623-4E66-A683-125891C2F87F}"/>
              </a:ext>
            </a:extLst>
          </p:cNvPr>
          <p:cNvSpPr>
            <a:spLocks noGrp="1" noRot="1" noChangeAspect="1" noChangeArrowheads="1" noTextEdit="1"/>
          </p:cNvSpPr>
          <p:nvPr>
            <p:ph type="sldImg"/>
          </p:nvPr>
        </p:nvSpPr>
        <p:spPr>
          <a:xfrm>
            <a:off x="1117600" y="696913"/>
            <a:ext cx="4648200" cy="3486150"/>
          </a:xfrm>
          <a:ln/>
        </p:spPr>
      </p:sp>
      <p:sp>
        <p:nvSpPr>
          <p:cNvPr id="114691" name="Rectangle 3">
            <a:extLst>
              <a:ext uri="{FF2B5EF4-FFF2-40B4-BE49-F238E27FC236}">
                <a16:creationId xmlns:a16="http://schemas.microsoft.com/office/drawing/2014/main" id="{2849FF62-7A4B-455B-B716-C39D5DEA566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0530582-34A1-40CB-B831-D1F3E3C92A13}"/>
              </a:ext>
            </a:extLst>
          </p:cNvPr>
          <p:cNvSpPr>
            <a:spLocks noGrp="1" noRot="1" noChangeAspect="1" noChangeArrowheads="1" noTextEdit="1"/>
          </p:cNvSpPr>
          <p:nvPr>
            <p:ph type="sldImg"/>
          </p:nvPr>
        </p:nvSpPr>
        <p:spPr>
          <a:xfrm>
            <a:off x="1117600" y="696913"/>
            <a:ext cx="4648200" cy="3486150"/>
          </a:xfrm>
          <a:ln/>
        </p:spPr>
      </p:sp>
      <p:sp>
        <p:nvSpPr>
          <p:cNvPr id="12291" name="Rectangle 3">
            <a:extLst>
              <a:ext uri="{FF2B5EF4-FFF2-40B4-BE49-F238E27FC236}">
                <a16:creationId xmlns:a16="http://schemas.microsoft.com/office/drawing/2014/main" id="{E9CF4A8B-5951-4925-B7B5-B6A1187097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729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D739A5-736F-49FB-B5C5-655EDC932946}"/>
              </a:ext>
            </a:extLst>
          </p:cNvPr>
          <p:cNvSpPr>
            <a:spLocks noGrp="1" noRot="1" noChangeAspect="1" noChangeArrowheads="1" noTextEdit="1"/>
          </p:cNvSpPr>
          <p:nvPr>
            <p:ph type="sldImg"/>
          </p:nvPr>
        </p:nvSpPr>
        <p:spPr>
          <a:xfrm>
            <a:off x="1117600" y="696913"/>
            <a:ext cx="4648200" cy="3486150"/>
          </a:xfrm>
          <a:ln/>
        </p:spPr>
      </p:sp>
      <p:sp>
        <p:nvSpPr>
          <p:cNvPr id="14339" name="Rectangle 3">
            <a:extLst>
              <a:ext uri="{FF2B5EF4-FFF2-40B4-BE49-F238E27FC236}">
                <a16:creationId xmlns:a16="http://schemas.microsoft.com/office/drawing/2014/main" id="{45A804FB-0337-45E9-B1E1-4917EA812AA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9227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5944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2B20D6A-74B8-4F94-A917-6CF1BD9CF2CD}"/>
              </a:ext>
            </a:extLst>
          </p:cNvPr>
          <p:cNvSpPr>
            <a:spLocks noGrp="1" noRot="1" noChangeAspect="1" noChangeArrowheads="1" noTextEdit="1"/>
          </p:cNvSpPr>
          <p:nvPr>
            <p:ph type="sldImg"/>
          </p:nvPr>
        </p:nvSpPr>
        <p:spPr>
          <a:xfrm>
            <a:off x="1198563" y="701675"/>
            <a:ext cx="4681537" cy="3511550"/>
          </a:xfrm>
          <a:ln/>
        </p:spPr>
      </p:sp>
      <p:sp>
        <p:nvSpPr>
          <p:cNvPr id="80899" name="Rectangle 3">
            <a:extLst>
              <a:ext uri="{FF2B5EF4-FFF2-40B4-BE49-F238E27FC236}">
                <a16:creationId xmlns:a16="http://schemas.microsoft.com/office/drawing/2014/main" id="{4BD16ED7-7618-4443-A1AB-1EEB7BDAC2E0}"/>
              </a:ext>
            </a:extLst>
          </p:cNvPr>
          <p:cNvSpPr>
            <a:spLocks noGrp="1" noChangeArrowheads="1"/>
          </p:cNvSpPr>
          <p:nvPr>
            <p:ph type="body" idx="1"/>
          </p:nvPr>
        </p:nvSpPr>
        <p:spPr>
          <a:xfrm>
            <a:off x="708025" y="4448175"/>
            <a:ext cx="5662613"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926" tIns="46963" rIns="93926" bIns="46963" anchor="t"/>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413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51098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C417-4F11-B6EC-FEF1-EED5D2AF79A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E7F79D-60FD-F3A6-7BE1-535A8F92939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5C9362-4BD3-439E-1369-CC46C60F952D}"/>
              </a:ext>
            </a:extLst>
          </p:cNvPr>
          <p:cNvSpPr>
            <a:spLocks noGrp="1"/>
          </p:cNvSpPr>
          <p:nvPr>
            <p:ph type="dt" sz="half" idx="10"/>
          </p:nvPr>
        </p:nvSpPr>
        <p:spPr/>
        <p:txBody>
          <a:bodyPr/>
          <a:lstStyle/>
          <a:p>
            <a:fld id="{9DF746E6-8855-4AE1-9D49-247A889C05FC}" type="datetimeFigureOut">
              <a:rPr lang="en-US" smtClean="0"/>
              <a:t>3/9/2023</a:t>
            </a:fld>
            <a:endParaRPr lang="en-US"/>
          </a:p>
        </p:txBody>
      </p:sp>
      <p:sp>
        <p:nvSpPr>
          <p:cNvPr id="5" name="Footer Placeholder 4">
            <a:extLst>
              <a:ext uri="{FF2B5EF4-FFF2-40B4-BE49-F238E27FC236}">
                <a16:creationId xmlns:a16="http://schemas.microsoft.com/office/drawing/2014/main" id="{E5542C68-08B0-6E26-0385-BDE3C9F67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A4C4B-C50E-6765-B580-12CD244F9855}"/>
              </a:ext>
            </a:extLst>
          </p:cNvPr>
          <p:cNvSpPr>
            <a:spLocks noGrp="1"/>
          </p:cNvSpPr>
          <p:nvPr>
            <p:ph type="sldNum" sz="quarter" idx="12"/>
          </p:nvPr>
        </p:nvSpPr>
        <p:spPr/>
        <p:txBody>
          <a:bodyPr/>
          <a:lstStyle/>
          <a:p>
            <a:fld id="{4C66C33E-FB91-4EC9-BCF1-EFF37E8FE8E7}" type="slidenum">
              <a:rPr lang="en-US" smtClean="0"/>
              <a:t>‹#›</a:t>
            </a:fld>
            <a:endParaRPr lang="en-US"/>
          </a:p>
        </p:txBody>
      </p:sp>
    </p:spTree>
    <p:extLst>
      <p:ext uri="{BB962C8B-B14F-4D97-AF65-F5344CB8AC3E}">
        <p14:creationId xmlns:p14="http://schemas.microsoft.com/office/powerpoint/2010/main" val="201497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6CC0-3B99-BE0E-EED6-FF44918AA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2064A-427D-D0C8-AF5B-3BF8200316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E64B0-3CDB-B809-4B4A-6B6D762D4D16}"/>
              </a:ext>
            </a:extLst>
          </p:cNvPr>
          <p:cNvSpPr>
            <a:spLocks noGrp="1"/>
          </p:cNvSpPr>
          <p:nvPr>
            <p:ph type="dt" sz="half" idx="10"/>
          </p:nvPr>
        </p:nvSpPr>
        <p:spPr/>
        <p:txBody>
          <a:bodyPr/>
          <a:lstStyle/>
          <a:p>
            <a:fld id="{9DF746E6-8855-4AE1-9D49-247A889C05FC}" type="datetimeFigureOut">
              <a:rPr lang="en-US" smtClean="0"/>
              <a:t>3/9/2023</a:t>
            </a:fld>
            <a:endParaRPr lang="en-US"/>
          </a:p>
        </p:txBody>
      </p:sp>
      <p:sp>
        <p:nvSpPr>
          <p:cNvPr id="5" name="Footer Placeholder 4">
            <a:extLst>
              <a:ext uri="{FF2B5EF4-FFF2-40B4-BE49-F238E27FC236}">
                <a16:creationId xmlns:a16="http://schemas.microsoft.com/office/drawing/2014/main" id="{0AF6285B-AEAF-2745-C3FC-76C8EA8A2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CD389-5F5F-E342-8DE3-8506CD664D91}"/>
              </a:ext>
            </a:extLst>
          </p:cNvPr>
          <p:cNvSpPr>
            <a:spLocks noGrp="1"/>
          </p:cNvSpPr>
          <p:nvPr>
            <p:ph type="sldNum" sz="quarter" idx="12"/>
          </p:nvPr>
        </p:nvSpPr>
        <p:spPr/>
        <p:txBody>
          <a:bodyPr/>
          <a:lstStyle/>
          <a:p>
            <a:fld id="{4C66C33E-FB91-4EC9-BCF1-EFF37E8FE8E7}" type="slidenum">
              <a:rPr lang="en-US" smtClean="0"/>
              <a:t>‹#›</a:t>
            </a:fld>
            <a:endParaRPr lang="en-US"/>
          </a:p>
        </p:txBody>
      </p:sp>
    </p:spTree>
    <p:extLst>
      <p:ext uri="{BB962C8B-B14F-4D97-AF65-F5344CB8AC3E}">
        <p14:creationId xmlns:p14="http://schemas.microsoft.com/office/powerpoint/2010/main" val="140439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74C6-D16D-7714-D794-18CC4667BE1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0A40F7-088B-776C-75B2-8239F641E0A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B402AC-25BF-E46D-5AAD-BEB28D92FE5E}"/>
              </a:ext>
            </a:extLst>
          </p:cNvPr>
          <p:cNvSpPr>
            <a:spLocks noGrp="1"/>
          </p:cNvSpPr>
          <p:nvPr>
            <p:ph type="dt" sz="half" idx="10"/>
          </p:nvPr>
        </p:nvSpPr>
        <p:spPr/>
        <p:txBody>
          <a:bodyPr/>
          <a:lstStyle/>
          <a:p>
            <a:fld id="{9DF746E6-8855-4AE1-9D49-247A889C05FC}" type="datetimeFigureOut">
              <a:rPr lang="en-US" smtClean="0"/>
              <a:t>3/9/2023</a:t>
            </a:fld>
            <a:endParaRPr lang="en-US"/>
          </a:p>
        </p:txBody>
      </p:sp>
      <p:sp>
        <p:nvSpPr>
          <p:cNvPr id="5" name="Footer Placeholder 4">
            <a:extLst>
              <a:ext uri="{FF2B5EF4-FFF2-40B4-BE49-F238E27FC236}">
                <a16:creationId xmlns:a16="http://schemas.microsoft.com/office/drawing/2014/main" id="{17509579-95EC-6445-48B5-82E12CEE9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73533-D6FA-DDE5-B1EA-C9A3740321F2}"/>
              </a:ext>
            </a:extLst>
          </p:cNvPr>
          <p:cNvSpPr>
            <a:spLocks noGrp="1"/>
          </p:cNvSpPr>
          <p:nvPr>
            <p:ph type="sldNum" sz="quarter" idx="12"/>
          </p:nvPr>
        </p:nvSpPr>
        <p:spPr/>
        <p:txBody>
          <a:bodyPr/>
          <a:lstStyle/>
          <a:p>
            <a:fld id="{4C66C33E-FB91-4EC9-BCF1-EFF37E8FE8E7}" type="slidenum">
              <a:rPr lang="en-US" smtClean="0"/>
              <a:t>‹#›</a:t>
            </a:fld>
            <a:endParaRPr lang="en-US"/>
          </a:p>
        </p:txBody>
      </p:sp>
    </p:spTree>
    <p:extLst>
      <p:ext uri="{BB962C8B-B14F-4D97-AF65-F5344CB8AC3E}">
        <p14:creationId xmlns:p14="http://schemas.microsoft.com/office/powerpoint/2010/main" val="3197115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0695-8D89-1E50-C2D0-C94B191095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B9AE38-11FC-043D-8233-FAA97384C28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9E3C8F-E0A8-CAD4-21B0-2D67FC1E0A8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0BD27-BF4A-07A3-A881-7DEE4671E460}"/>
              </a:ext>
            </a:extLst>
          </p:cNvPr>
          <p:cNvSpPr>
            <a:spLocks noGrp="1"/>
          </p:cNvSpPr>
          <p:nvPr>
            <p:ph type="dt" sz="half" idx="10"/>
          </p:nvPr>
        </p:nvSpPr>
        <p:spPr/>
        <p:txBody>
          <a:bodyPr/>
          <a:lstStyle/>
          <a:p>
            <a:fld id="{9DF746E6-8855-4AE1-9D49-247A889C05FC}" type="datetimeFigureOut">
              <a:rPr lang="en-US" smtClean="0"/>
              <a:t>3/9/2023</a:t>
            </a:fld>
            <a:endParaRPr lang="en-US"/>
          </a:p>
        </p:txBody>
      </p:sp>
      <p:sp>
        <p:nvSpPr>
          <p:cNvPr id="6" name="Footer Placeholder 5">
            <a:extLst>
              <a:ext uri="{FF2B5EF4-FFF2-40B4-BE49-F238E27FC236}">
                <a16:creationId xmlns:a16="http://schemas.microsoft.com/office/drawing/2014/main" id="{9FAAF4C6-2B2C-9817-8015-181909947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22638-368B-7EA8-28FB-D8E8DF8D41EA}"/>
              </a:ext>
            </a:extLst>
          </p:cNvPr>
          <p:cNvSpPr>
            <a:spLocks noGrp="1"/>
          </p:cNvSpPr>
          <p:nvPr>
            <p:ph type="sldNum" sz="quarter" idx="12"/>
          </p:nvPr>
        </p:nvSpPr>
        <p:spPr/>
        <p:txBody>
          <a:bodyPr/>
          <a:lstStyle/>
          <a:p>
            <a:fld id="{4C66C33E-FB91-4EC9-BCF1-EFF37E8FE8E7}" type="slidenum">
              <a:rPr lang="en-US" smtClean="0"/>
              <a:t>‹#›</a:t>
            </a:fld>
            <a:endParaRPr lang="en-US"/>
          </a:p>
        </p:txBody>
      </p:sp>
    </p:spTree>
    <p:extLst>
      <p:ext uri="{BB962C8B-B14F-4D97-AF65-F5344CB8AC3E}">
        <p14:creationId xmlns:p14="http://schemas.microsoft.com/office/powerpoint/2010/main" val="998972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6CAC-F11F-88E2-856C-E27196234BC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94F316-FD89-C7A8-BDA2-443C2751B72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DB0272-0185-8133-D753-AC2C28F9FA3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D859E9-83AB-45A1-33C3-7DFD3669BE8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260C2C-BEB8-D228-AC6A-9C08A3496BB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D9C056-59FA-BD1A-F16C-8F06425EFBF5}"/>
              </a:ext>
            </a:extLst>
          </p:cNvPr>
          <p:cNvSpPr>
            <a:spLocks noGrp="1"/>
          </p:cNvSpPr>
          <p:nvPr>
            <p:ph type="dt" sz="half" idx="10"/>
          </p:nvPr>
        </p:nvSpPr>
        <p:spPr/>
        <p:txBody>
          <a:bodyPr/>
          <a:lstStyle/>
          <a:p>
            <a:fld id="{9DF746E6-8855-4AE1-9D49-247A889C05FC}" type="datetimeFigureOut">
              <a:rPr lang="en-US" smtClean="0"/>
              <a:t>3/9/2023</a:t>
            </a:fld>
            <a:endParaRPr lang="en-US"/>
          </a:p>
        </p:txBody>
      </p:sp>
      <p:sp>
        <p:nvSpPr>
          <p:cNvPr id="8" name="Footer Placeholder 7">
            <a:extLst>
              <a:ext uri="{FF2B5EF4-FFF2-40B4-BE49-F238E27FC236}">
                <a16:creationId xmlns:a16="http://schemas.microsoft.com/office/drawing/2014/main" id="{96C50425-2F25-B666-D032-AE007C20D0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75952C-8137-3B56-532C-768D5CD95754}"/>
              </a:ext>
            </a:extLst>
          </p:cNvPr>
          <p:cNvSpPr>
            <a:spLocks noGrp="1"/>
          </p:cNvSpPr>
          <p:nvPr>
            <p:ph type="sldNum" sz="quarter" idx="12"/>
          </p:nvPr>
        </p:nvSpPr>
        <p:spPr/>
        <p:txBody>
          <a:bodyPr/>
          <a:lstStyle/>
          <a:p>
            <a:fld id="{4C66C33E-FB91-4EC9-BCF1-EFF37E8FE8E7}" type="slidenum">
              <a:rPr lang="en-US" smtClean="0"/>
              <a:t>‹#›</a:t>
            </a:fld>
            <a:endParaRPr lang="en-US"/>
          </a:p>
        </p:txBody>
      </p:sp>
    </p:spTree>
    <p:extLst>
      <p:ext uri="{BB962C8B-B14F-4D97-AF65-F5344CB8AC3E}">
        <p14:creationId xmlns:p14="http://schemas.microsoft.com/office/powerpoint/2010/main" val="316955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3FC7-C66B-11C0-1EFB-2868BC2364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C125F7-1364-B222-70E8-F1F27558BECE}"/>
              </a:ext>
            </a:extLst>
          </p:cNvPr>
          <p:cNvSpPr>
            <a:spLocks noGrp="1"/>
          </p:cNvSpPr>
          <p:nvPr>
            <p:ph type="dt" sz="half" idx="10"/>
          </p:nvPr>
        </p:nvSpPr>
        <p:spPr/>
        <p:txBody>
          <a:bodyPr/>
          <a:lstStyle/>
          <a:p>
            <a:fld id="{9DF746E6-8855-4AE1-9D49-247A889C05FC}" type="datetimeFigureOut">
              <a:rPr lang="en-US" smtClean="0"/>
              <a:t>3/9/2023</a:t>
            </a:fld>
            <a:endParaRPr lang="en-US"/>
          </a:p>
        </p:txBody>
      </p:sp>
      <p:sp>
        <p:nvSpPr>
          <p:cNvPr id="4" name="Footer Placeholder 3">
            <a:extLst>
              <a:ext uri="{FF2B5EF4-FFF2-40B4-BE49-F238E27FC236}">
                <a16:creationId xmlns:a16="http://schemas.microsoft.com/office/drawing/2014/main" id="{5AD0C0E3-387C-5D18-B56F-2E2393597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CB1122-1E1C-D742-57FA-FDA5BB083CB3}"/>
              </a:ext>
            </a:extLst>
          </p:cNvPr>
          <p:cNvSpPr>
            <a:spLocks noGrp="1"/>
          </p:cNvSpPr>
          <p:nvPr>
            <p:ph type="sldNum" sz="quarter" idx="12"/>
          </p:nvPr>
        </p:nvSpPr>
        <p:spPr/>
        <p:txBody>
          <a:bodyPr/>
          <a:lstStyle/>
          <a:p>
            <a:fld id="{4C66C33E-FB91-4EC9-BCF1-EFF37E8FE8E7}" type="slidenum">
              <a:rPr lang="en-US" smtClean="0"/>
              <a:t>‹#›</a:t>
            </a:fld>
            <a:endParaRPr lang="en-US"/>
          </a:p>
        </p:txBody>
      </p:sp>
    </p:spTree>
    <p:extLst>
      <p:ext uri="{BB962C8B-B14F-4D97-AF65-F5344CB8AC3E}">
        <p14:creationId xmlns:p14="http://schemas.microsoft.com/office/powerpoint/2010/main" val="154495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C8E365-125A-94A2-EE9E-2741C992316C}"/>
              </a:ext>
            </a:extLst>
          </p:cNvPr>
          <p:cNvSpPr>
            <a:spLocks noGrp="1"/>
          </p:cNvSpPr>
          <p:nvPr>
            <p:ph type="dt" sz="half" idx="10"/>
          </p:nvPr>
        </p:nvSpPr>
        <p:spPr/>
        <p:txBody>
          <a:bodyPr/>
          <a:lstStyle/>
          <a:p>
            <a:fld id="{9DF746E6-8855-4AE1-9D49-247A889C05FC}" type="datetimeFigureOut">
              <a:rPr lang="en-US" smtClean="0"/>
              <a:t>3/9/2023</a:t>
            </a:fld>
            <a:endParaRPr lang="en-US"/>
          </a:p>
        </p:txBody>
      </p:sp>
      <p:sp>
        <p:nvSpPr>
          <p:cNvPr id="3" name="Footer Placeholder 2">
            <a:extLst>
              <a:ext uri="{FF2B5EF4-FFF2-40B4-BE49-F238E27FC236}">
                <a16:creationId xmlns:a16="http://schemas.microsoft.com/office/drawing/2014/main" id="{89C24C7A-E9D0-A7E7-0C29-3BE1D31839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7AC99E-9E17-3176-09C0-89D0DF3EB714}"/>
              </a:ext>
            </a:extLst>
          </p:cNvPr>
          <p:cNvSpPr>
            <a:spLocks noGrp="1"/>
          </p:cNvSpPr>
          <p:nvPr>
            <p:ph type="sldNum" sz="quarter" idx="12"/>
          </p:nvPr>
        </p:nvSpPr>
        <p:spPr/>
        <p:txBody>
          <a:bodyPr/>
          <a:lstStyle/>
          <a:p>
            <a:fld id="{4C66C33E-FB91-4EC9-BCF1-EFF37E8FE8E7}" type="slidenum">
              <a:rPr lang="en-US" smtClean="0"/>
              <a:t>‹#›</a:t>
            </a:fld>
            <a:endParaRPr lang="en-US"/>
          </a:p>
        </p:txBody>
      </p:sp>
    </p:spTree>
    <p:extLst>
      <p:ext uri="{BB962C8B-B14F-4D97-AF65-F5344CB8AC3E}">
        <p14:creationId xmlns:p14="http://schemas.microsoft.com/office/powerpoint/2010/main" val="3183771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B482-CA1D-5BCE-812F-8F10DEBD1A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DF5338-3696-4CA1-4B1C-9AC6E396803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A88FB-1C98-5BF7-F033-F99534A4742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94E21-E961-9596-1E40-0F55324CC7BE}"/>
              </a:ext>
            </a:extLst>
          </p:cNvPr>
          <p:cNvSpPr>
            <a:spLocks noGrp="1"/>
          </p:cNvSpPr>
          <p:nvPr>
            <p:ph type="dt" sz="half" idx="10"/>
          </p:nvPr>
        </p:nvSpPr>
        <p:spPr/>
        <p:txBody>
          <a:bodyPr/>
          <a:lstStyle/>
          <a:p>
            <a:fld id="{9DF746E6-8855-4AE1-9D49-247A889C05FC}" type="datetimeFigureOut">
              <a:rPr lang="en-US" smtClean="0"/>
              <a:t>3/9/2023</a:t>
            </a:fld>
            <a:endParaRPr lang="en-US"/>
          </a:p>
        </p:txBody>
      </p:sp>
      <p:sp>
        <p:nvSpPr>
          <p:cNvPr id="6" name="Footer Placeholder 5">
            <a:extLst>
              <a:ext uri="{FF2B5EF4-FFF2-40B4-BE49-F238E27FC236}">
                <a16:creationId xmlns:a16="http://schemas.microsoft.com/office/drawing/2014/main" id="{F86EDE26-6070-B348-F62C-5D10A38D3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D3E58-3CC1-55D8-824C-BADC946537C0}"/>
              </a:ext>
            </a:extLst>
          </p:cNvPr>
          <p:cNvSpPr>
            <a:spLocks noGrp="1"/>
          </p:cNvSpPr>
          <p:nvPr>
            <p:ph type="sldNum" sz="quarter" idx="12"/>
          </p:nvPr>
        </p:nvSpPr>
        <p:spPr/>
        <p:txBody>
          <a:bodyPr/>
          <a:lstStyle/>
          <a:p>
            <a:fld id="{4C66C33E-FB91-4EC9-BCF1-EFF37E8FE8E7}" type="slidenum">
              <a:rPr lang="en-US" smtClean="0"/>
              <a:t>‹#›</a:t>
            </a:fld>
            <a:endParaRPr lang="en-US"/>
          </a:p>
        </p:txBody>
      </p:sp>
    </p:spTree>
    <p:extLst>
      <p:ext uri="{BB962C8B-B14F-4D97-AF65-F5344CB8AC3E}">
        <p14:creationId xmlns:p14="http://schemas.microsoft.com/office/powerpoint/2010/main" val="32422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D116-5717-691E-ECEC-115E5CCD1D9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B47861-1642-D314-2970-D7AC76D9717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24B9C3-68E8-9741-7ED4-011A7031B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8D9295-E188-8CCB-7538-8336D585E953}"/>
              </a:ext>
            </a:extLst>
          </p:cNvPr>
          <p:cNvSpPr>
            <a:spLocks noGrp="1"/>
          </p:cNvSpPr>
          <p:nvPr>
            <p:ph type="dt" sz="half" idx="10"/>
          </p:nvPr>
        </p:nvSpPr>
        <p:spPr/>
        <p:txBody>
          <a:bodyPr/>
          <a:lstStyle/>
          <a:p>
            <a:fld id="{9DF746E6-8855-4AE1-9D49-247A889C05FC}" type="datetimeFigureOut">
              <a:rPr lang="en-US" smtClean="0"/>
              <a:t>3/9/2023</a:t>
            </a:fld>
            <a:endParaRPr lang="en-US"/>
          </a:p>
        </p:txBody>
      </p:sp>
      <p:sp>
        <p:nvSpPr>
          <p:cNvPr id="6" name="Footer Placeholder 5">
            <a:extLst>
              <a:ext uri="{FF2B5EF4-FFF2-40B4-BE49-F238E27FC236}">
                <a16:creationId xmlns:a16="http://schemas.microsoft.com/office/drawing/2014/main" id="{271EBD66-F11E-AE96-B6D0-561F80FE3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AB4F6-07B5-E5EB-3D36-9082623BB185}"/>
              </a:ext>
            </a:extLst>
          </p:cNvPr>
          <p:cNvSpPr>
            <a:spLocks noGrp="1"/>
          </p:cNvSpPr>
          <p:nvPr>
            <p:ph type="sldNum" sz="quarter" idx="12"/>
          </p:nvPr>
        </p:nvSpPr>
        <p:spPr/>
        <p:txBody>
          <a:bodyPr/>
          <a:lstStyle/>
          <a:p>
            <a:fld id="{4C66C33E-FB91-4EC9-BCF1-EFF37E8FE8E7}" type="slidenum">
              <a:rPr lang="en-US" smtClean="0"/>
              <a:t>‹#›</a:t>
            </a:fld>
            <a:endParaRPr lang="en-US"/>
          </a:p>
        </p:txBody>
      </p:sp>
    </p:spTree>
    <p:extLst>
      <p:ext uri="{BB962C8B-B14F-4D97-AF65-F5344CB8AC3E}">
        <p14:creationId xmlns:p14="http://schemas.microsoft.com/office/powerpoint/2010/main" val="1718490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8F81-52BC-80B5-F4CA-68B94AD605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F01D5E-2D6A-0E72-96A8-E368E260A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1098E-B234-7332-AB34-F09841AE49E3}"/>
              </a:ext>
            </a:extLst>
          </p:cNvPr>
          <p:cNvSpPr>
            <a:spLocks noGrp="1"/>
          </p:cNvSpPr>
          <p:nvPr>
            <p:ph type="dt" sz="half" idx="10"/>
          </p:nvPr>
        </p:nvSpPr>
        <p:spPr/>
        <p:txBody>
          <a:bodyPr/>
          <a:lstStyle/>
          <a:p>
            <a:fld id="{9DF746E6-8855-4AE1-9D49-247A889C05FC}" type="datetimeFigureOut">
              <a:rPr lang="en-US" smtClean="0"/>
              <a:t>3/9/2023</a:t>
            </a:fld>
            <a:endParaRPr lang="en-US"/>
          </a:p>
        </p:txBody>
      </p:sp>
      <p:sp>
        <p:nvSpPr>
          <p:cNvPr id="5" name="Footer Placeholder 4">
            <a:extLst>
              <a:ext uri="{FF2B5EF4-FFF2-40B4-BE49-F238E27FC236}">
                <a16:creationId xmlns:a16="http://schemas.microsoft.com/office/drawing/2014/main" id="{152EE4D1-2484-5A64-B3A3-2C1A6D8D9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D9C73-7FCB-B35C-5B31-FFA5BED8D6C5}"/>
              </a:ext>
            </a:extLst>
          </p:cNvPr>
          <p:cNvSpPr>
            <a:spLocks noGrp="1"/>
          </p:cNvSpPr>
          <p:nvPr>
            <p:ph type="sldNum" sz="quarter" idx="12"/>
          </p:nvPr>
        </p:nvSpPr>
        <p:spPr/>
        <p:txBody>
          <a:bodyPr/>
          <a:lstStyle/>
          <a:p>
            <a:fld id="{4C66C33E-FB91-4EC9-BCF1-EFF37E8FE8E7}" type="slidenum">
              <a:rPr lang="en-US" smtClean="0"/>
              <a:t>‹#›</a:t>
            </a:fld>
            <a:endParaRPr lang="en-US"/>
          </a:p>
        </p:txBody>
      </p:sp>
    </p:spTree>
    <p:extLst>
      <p:ext uri="{BB962C8B-B14F-4D97-AF65-F5344CB8AC3E}">
        <p14:creationId xmlns:p14="http://schemas.microsoft.com/office/powerpoint/2010/main" val="2328184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A2C15-A799-6A37-0921-958127D7B87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D215E7-7F6C-7AC0-AF4C-35452010CAF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6ACB4-1472-1F1A-0EB6-EAC170E463B2}"/>
              </a:ext>
            </a:extLst>
          </p:cNvPr>
          <p:cNvSpPr>
            <a:spLocks noGrp="1"/>
          </p:cNvSpPr>
          <p:nvPr>
            <p:ph type="dt" sz="half" idx="10"/>
          </p:nvPr>
        </p:nvSpPr>
        <p:spPr/>
        <p:txBody>
          <a:bodyPr/>
          <a:lstStyle/>
          <a:p>
            <a:fld id="{9DF746E6-8855-4AE1-9D49-247A889C05FC}" type="datetimeFigureOut">
              <a:rPr lang="en-US" smtClean="0"/>
              <a:t>3/9/2023</a:t>
            </a:fld>
            <a:endParaRPr lang="en-US"/>
          </a:p>
        </p:txBody>
      </p:sp>
      <p:sp>
        <p:nvSpPr>
          <p:cNvPr id="5" name="Footer Placeholder 4">
            <a:extLst>
              <a:ext uri="{FF2B5EF4-FFF2-40B4-BE49-F238E27FC236}">
                <a16:creationId xmlns:a16="http://schemas.microsoft.com/office/drawing/2014/main" id="{6A8ECD3A-1AE6-DA15-8DC0-69FF16B5A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E8534-C1A9-E6DF-4B04-E3F6BAD4535D}"/>
              </a:ext>
            </a:extLst>
          </p:cNvPr>
          <p:cNvSpPr>
            <a:spLocks noGrp="1"/>
          </p:cNvSpPr>
          <p:nvPr>
            <p:ph type="sldNum" sz="quarter" idx="12"/>
          </p:nvPr>
        </p:nvSpPr>
        <p:spPr/>
        <p:txBody>
          <a:bodyPr/>
          <a:lstStyle/>
          <a:p>
            <a:fld id="{4C66C33E-FB91-4EC9-BCF1-EFF37E8FE8E7}" type="slidenum">
              <a:rPr lang="en-US" smtClean="0"/>
              <a:t>‹#›</a:t>
            </a:fld>
            <a:endParaRPr lang="en-US"/>
          </a:p>
        </p:txBody>
      </p:sp>
    </p:spTree>
    <p:extLst>
      <p:ext uri="{BB962C8B-B14F-4D97-AF65-F5344CB8AC3E}">
        <p14:creationId xmlns:p14="http://schemas.microsoft.com/office/powerpoint/2010/main" val="132579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9"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1.</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D0B16-D36C-AC67-62A3-9615E93EDB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7C4B3E-71AF-D899-8070-FE4C4DF800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F3693-1D8C-F4DD-41ED-A433BC109B4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746E6-8855-4AE1-9D49-247A889C05FC}" type="datetimeFigureOut">
              <a:rPr lang="en-US" smtClean="0"/>
              <a:t>3/9/2023</a:t>
            </a:fld>
            <a:endParaRPr lang="en-US"/>
          </a:p>
        </p:txBody>
      </p:sp>
      <p:sp>
        <p:nvSpPr>
          <p:cNvPr id="5" name="Footer Placeholder 4">
            <a:extLst>
              <a:ext uri="{FF2B5EF4-FFF2-40B4-BE49-F238E27FC236}">
                <a16:creationId xmlns:a16="http://schemas.microsoft.com/office/drawing/2014/main" id="{B6E3168E-B972-180D-FF0B-2910A31C206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7A3573-5A30-D711-89C1-53445F9D00E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6C33E-FB91-4EC9-BCF1-EFF37E8FE8E7}" type="slidenum">
              <a:rPr lang="en-US" smtClean="0"/>
              <a:t>‹#›</a:t>
            </a:fld>
            <a:endParaRPr lang="en-US"/>
          </a:p>
        </p:txBody>
      </p:sp>
    </p:spTree>
    <p:extLst>
      <p:ext uri="{BB962C8B-B14F-4D97-AF65-F5344CB8AC3E}">
        <p14:creationId xmlns:p14="http://schemas.microsoft.com/office/powerpoint/2010/main" val="254911600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p:txBody>
          <a:bodyPr/>
          <a:lstStyle/>
          <a:p>
            <a:r>
              <a:rPr lang="en-US" dirty="0"/>
              <a:t>Lecture 01 : Review of CS</a:t>
            </a:r>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dirty="0"/>
              <a:t>CPU/Processor</a:t>
            </a:r>
          </a:p>
        </p:txBody>
      </p:sp>
      <p:sp>
        <p:nvSpPr>
          <p:cNvPr id="34819" name="Rectangle 3">
            <a:extLst>
              <a:ext uri="{FF2B5EF4-FFF2-40B4-BE49-F238E27FC236}">
                <a16:creationId xmlns:a16="http://schemas.microsoft.com/office/drawing/2014/main" id="{B40AB73B-055F-4D5D-997B-F04836742E41}"/>
              </a:ext>
            </a:extLst>
          </p:cNvPr>
          <p:cNvSpPr>
            <a:spLocks noGrp="1" noChangeArrowheads="1"/>
          </p:cNvSpPr>
          <p:nvPr>
            <p:ph type="body" idx="4294967295"/>
          </p:nvPr>
        </p:nvSpPr>
        <p:spPr>
          <a:xfrm>
            <a:off x="923361" y="973623"/>
            <a:ext cx="7167101" cy="387555"/>
          </a:xfrm>
        </p:spPr>
        <p:txBody>
          <a:bodyPr/>
          <a:lstStyle/>
          <a:p>
            <a:pPr>
              <a:lnSpc>
                <a:spcPct val="90000"/>
              </a:lnSpc>
            </a:pPr>
            <a:r>
              <a:rPr lang="en-US" altLang="en-US" dirty="0"/>
              <a:t>CPU/Processor = only component which can do calculations</a:t>
            </a:r>
          </a:p>
        </p:txBody>
      </p:sp>
      <p:pic>
        <p:nvPicPr>
          <p:cNvPr id="1028" name="Picture 4" descr="See the source image">
            <a:extLst>
              <a:ext uri="{FF2B5EF4-FFF2-40B4-BE49-F238E27FC236}">
                <a16:creationId xmlns:a16="http://schemas.microsoft.com/office/drawing/2014/main" id="{F3EB339C-60BD-43D4-8F77-AE99A4CE3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71" y="2280057"/>
            <a:ext cx="4627946" cy="31431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A061109-6CF2-4E83-9EB1-5DE1C25DC374}"/>
              </a:ext>
            </a:extLst>
          </p:cNvPr>
          <p:cNvPicPr>
            <a:picLocks noChangeAspect="1"/>
          </p:cNvPicPr>
          <p:nvPr/>
        </p:nvPicPr>
        <p:blipFill>
          <a:blip r:embed="rId4"/>
          <a:stretch>
            <a:fillRect/>
          </a:stretch>
        </p:blipFill>
        <p:spPr>
          <a:xfrm rot="5400000">
            <a:off x="4524840" y="2374403"/>
            <a:ext cx="5387651" cy="3516368"/>
          </a:xfrm>
          <a:prstGeom prst="rect">
            <a:avLst/>
          </a:prstGeom>
        </p:spPr>
      </p:pic>
    </p:spTree>
    <p:extLst>
      <p:ext uri="{BB962C8B-B14F-4D97-AF65-F5344CB8AC3E}">
        <p14:creationId xmlns:p14="http://schemas.microsoft.com/office/powerpoint/2010/main" val="2339280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dirty="0"/>
              <a:t>CPU/Processor</a:t>
            </a:r>
          </a:p>
        </p:txBody>
      </p:sp>
      <p:sp>
        <p:nvSpPr>
          <p:cNvPr id="34819" name="Rectangle 3">
            <a:extLst>
              <a:ext uri="{FF2B5EF4-FFF2-40B4-BE49-F238E27FC236}">
                <a16:creationId xmlns:a16="http://schemas.microsoft.com/office/drawing/2014/main" id="{B40AB73B-055F-4D5D-997B-F04836742E41}"/>
              </a:ext>
            </a:extLst>
          </p:cNvPr>
          <p:cNvSpPr>
            <a:spLocks noGrp="1" noChangeArrowheads="1"/>
          </p:cNvSpPr>
          <p:nvPr>
            <p:ph type="body" idx="4294967295"/>
          </p:nvPr>
        </p:nvSpPr>
        <p:spPr>
          <a:xfrm>
            <a:off x="787196" y="1116781"/>
            <a:ext cx="7167101" cy="387555"/>
          </a:xfrm>
        </p:spPr>
        <p:txBody>
          <a:bodyPr/>
          <a:lstStyle/>
          <a:p>
            <a:pPr>
              <a:lnSpc>
                <a:spcPct val="90000"/>
              </a:lnSpc>
            </a:pPr>
            <a:r>
              <a:rPr lang="en-US" altLang="en-US" dirty="0"/>
              <a:t>What are inside the CPU/Processor (CHIP) ?</a:t>
            </a:r>
          </a:p>
        </p:txBody>
      </p:sp>
      <p:pic>
        <p:nvPicPr>
          <p:cNvPr id="2050" name="Picture 2" descr="http://www.belpercomputing.com/wp-content/uploads/2015/10/Inside-the-CPU-Diagram.png">
            <a:extLst>
              <a:ext uri="{FF2B5EF4-FFF2-40B4-BE49-F238E27FC236}">
                <a16:creationId xmlns:a16="http://schemas.microsoft.com/office/drawing/2014/main" id="{7B1ED031-BCE7-4094-BAF2-76C3D3E01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42" y="1832129"/>
            <a:ext cx="7766716" cy="4303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9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580104" y="1013649"/>
            <a:ext cx="7764565" cy="4530725"/>
          </a:xfrm>
        </p:spPr>
        <p:txBody>
          <a:bodyPr/>
          <a:lstStyle/>
          <a:p>
            <a:pPr marL="0" indent="0">
              <a:buNone/>
            </a:pPr>
            <a:r>
              <a:rPr lang="en-US" altLang="en-US" sz="1400" b="1" dirty="0"/>
              <a:t>1. EXPLAINATION of the Course Outline</a:t>
            </a:r>
          </a:p>
          <a:p>
            <a:pPr marL="0" indent="0">
              <a:buNone/>
            </a:pPr>
            <a:r>
              <a:rPr lang="en-US" altLang="en-US" sz="1400" b="1" dirty="0"/>
              <a:t>2. Computer Systems:</a:t>
            </a:r>
          </a:p>
          <a:p>
            <a:pPr marL="400050" lvl="1" indent="0">
              <a:buNone/>
            </a:pPr>
            <a:r>
              <a:rPr lang="en-US" altLang="en-US" sz="1400" dirty="0"/>
              <a:t>• Layers: hardware, software(OS &amp; Applications), and users</a:t>
            </a:r>
          </a:p>
          <a:p>
            <a:pPr marL="400050" lvl="1" indent="0">
              <a:buNone/>
            </a:pPr>
            <a:r>
              <a:rPr lang="en-US" altLang="en-US" sz="1400" dirty="0"/>
              <a:t>• What is OS  ? Its roles</a:t>
            </a:r>
          </a:p>
          <a:p>
            <a:pPr marL="0" indent="0">
              <a:buNone/>
            </a:pPr>
            <a:r>
              <a:rPr lang="en-US" altLang="en-US" sz="1400" b="1" dirty="0"/>
              <a:t>3. Computer Hardware</a:t>
            </a:r>
          </a:p>
          <a:p>
            <a:pPr marL="400050" lvl="1" indent="0">
              <a:buNone/>
            </a:pPr>
            <a:r>
              <a:rPr lang="en-US" altLang="en-US" sz="1400" dirty="0"/>
              <a:t>• CPU</a:t>
            </a:r>
          </a:p>
          <a:p>
            <a:pPr marL="400050" lvl="1" indent="0">
              <a:buNone/>
            </a:pPr>
            <a:r>
              <a:rPr lang="en-US" altLang="en-US" sz="1400" dirty="0">
                <a:highlight>
                  <a:srgbClr val="FFFF00"/>
                </a:highlight>
              </a:rPr>
              <a:t>• Memory/Storage</a:t>
            </a:r>
          </a:p>
          <a:p>
            <a:pPr marL="400050" lvl="1" indent="0">
              <a:buNone/>
            </a:pPr>
            <a:r>
              <a:rPr lang="en-US" altLang="en-US" sz="1400" dirty="0"/>
              <a:t>• (I/O) devices</a:t>
            </a:r>
          </a:p>
          <a:p>
            <a:pPr marL="0" indent="0">
              <a:buNone/>
            </a:pPr>
            <a:r>
              <a:rPr lang="en-US" altLang="en-US" sz="1400" b="1" dirty="0"/>
              <a:t>4. Computer Software:</a:t>
            </a:r>
          </a:p>
          <a:p>
            <a:pPr marL="400050" lvl="1" indent="0">
              <a:buNone/>
            </a:pPr>
            <a:r>
              <a:rPr lang="en-US" altLang="en-US" sz="1400" dirty="0"/>
              <a:t>• Application Software</a:t>
            </a:r>
          </a:p>
          <a:p>
            <a:pPr marL="400050" lvl="1" indent="0">
              <a:buNone/>
            </a:pPr>
            <a:r>
              <a:rPr lang="en-US" altLang="en-US" sz="1400" dirty="0"/>
              <a:t>• System Software</a:t>
            </a:r>
          </a:p>
          <a:p>
            <a:pPr marL="0" indent="0">
              <a:buNone/>
            </a:pPr>
            <a:r>
              <a:rPr lang="en-US" sz="1400" b="1" dirty="0"/>
              <a:t>5. Architectures of Computer Systems</a:t>
            </a:r>
          </a:p>
          <a:p>
            <a:pPr marL="400050" lvl="1"/>
            <a:r>
              <a:rPr lang="en-US" sz="1400" dirty="0"/>
              <a:t>• single-processor</a:t>
            </a:r>
          </a:p>
          <a:p>
            <a:pPr marL="400050" lvl="1"/>
            <a:r>
              <a:rPr lang="en-US" sz="1400" dirty="0"/>
              <a:t>• multiprocessor</a:t>
            </a:r>
          </a:p>
          <a:p>
            <a:pPr marL="400050" lvl="1"/>
            <a:r>
              <a:rPr lang="en-US" sz="1400" dirty="0"/>
              <a:t>• clustered</a:t>
            </a:r>
          </a:p>
          <a:p>
            <a:pPr marL="400050" lvl="1"/>
            <a:r>
              <a:rPr lang="en-US" sz="1400" dirty="0"/>
              <a:t>• distributed systems</a:t>
            </a:r>
          </a:p>
          <a:p>
            <a:pPr marL="0" indent="0">
              <a:buNone/>
            </a:pPr>
            <a:endParaRPr lang="en-US" altLang="en-US" sz="1400" dirty="0"/>
          </a:p>
        </p:txBody>
      </p:sp>
      <p:sp>
        <p:nvSpPr>
          <p:cNvPr id="2" name="TextBox 1">
            <a:extLst>
              <a:ext uri="{FF2B5EF4-FFF2-40B4-BE49-F238E27FC236}">
                <a16:creationId xmlns:a16="http://schemas.microsoft.com/office/drawing/2014/main" id="{7D7C178B-12B5-4E7A-8C70-B610FB744FC4}"/>
              </a:ext>
            </a:extLst>
          </p:cNvPr>
          <p:cNvSpPr txBox="1"/>
          <p:nvPr/>
        </p:nvSpPr>
        <p:spPr>
          <a:xfrm>
            <a:off x="4947706" y="3279011"/>
            <a:ext cx="3812835" cy="2634567"/>
          </a:xfrm>
          <a:prstGeom prst="rect">
            <a:avLst/>
          </a:prstGeom>
          <a:noFill/>
        </p:spPr>
        <p:txBody>
          <a:bodyPr wrap="square" rtlCol="0">
            <a:spAutoFit/>
          </a:bodyPr>
          <a:lstStyle/>
          <a:p>
            <a:pPr indent="-57150">
              <a:spcBef>
                <a:spcPct val="35000"/>
              </a:spcBef>
              <a:buClr>
                <a:srgbClr val="CC6600"/>
              </a:buClr>
              <a:buSzPct val="110000"/>
            </a:pPr>
            <a:r>
              <a:rPr kumimoji="1" lang="en-US" sz="1400" b="1" dirty="0">
                <a:latin typeface="+mn-lt"/>
              </a:rPr>
              <a:t>6. Computing Environments</a:t>
            </a:r>
          </a:p>
          <a:p>
            <a:pPr marL="400050" lvl="1">
              <a:spcBef>
                <a:spcPct val="35000"/>
              </a:spcBef>
              <a:buClr>
                <a:srgbClr val="CC6600"/>
              </a:buClr>
              <a:buSzPct val="110000"/>
            </a:pPr>
            <a:r>
              <a:rPr kumimoji="1" lang="en-US" sz="1400" dirty="0">
                <a:latin typeface="+mn-lt"/>
              </a:rPr>
              <a:t>• Traditional</a:t>
            </a:r>
          </a:p>
          <a:p>
            <a:pPr marL="400050" lvl="1">
              <a:spcBef>
                <a:spcPct val="35000"/>
              </a:spcBef>
              <a:buClr>
                <a:srgbClr val="CC6600"/>
              </a:buClr>
              <a:buSzPct val="110000"/>
            </a:pPr>
            <a:r>
              <a:rPr kumimoji="1" lang="en-US" sz="1400" dirty="0">
                <a:latin typeface="+mn-lt"/>
              </a:rPr>
              <a:t>•  </a:t>
            </a:r>
            <a:r>
              <a:rPr kumimoji="1" lang="en-US" altLang="en-US" sz="1400" dirty="0">
                <a:latin typeface="+mn-lt"/>
              </a:rPr>
              <a:t>Mobile</a:t>
            </a:r>
          </a:p>
          <a:p>
            <a:pPr marL="400050" lvl="1">
              <a:spcBef>
                <a:spcPct val="35000"/>
              </a:spcBef>
              <a:buClr>
                <a:srgbClr val="CC6600"/>
              </a:buClr>
              <a:buSzPct val="110000"/>
            </a:pPr>
            <a:r>
              <a:rPr kumimoji="1" lang="en-US" sz="1400" dirty="0">
                <a:latin typeface="+mn-lt"/>
              </a:rPr>
              <a:t>• Client-Server</a:t>
            </a:r>
          </a:p>
          <a:p>
            <a:pPr marL="400050" lvl="1">
              <a:spcBef>
                <a:spcPct val="35000"/>
              </a:spcBef>
              <a:buClr>
                <a:srgbClr val="CC6600"/>
              </a:buClr>
              <a:buSzPct val="110000"/>
            </a:pPr>
            <a:r>
              <a:rPr kumimoji="1" lang="en-US" sz="1400" dirty="0">
                <a:latin typeface="+mn-lt"/>
              </a:rPr>
              <a:t>• Peer-to-Peer </a:t>
            </a:r>
          </a:p>
          <a:p>
            <a:pPr marL="400050" lvl="1">
              <a:spcBef>
                <a:spcPct val="35000"/>
              </a:spcBef>
              <a:buClr>
                <a:srgbClr val="CC6600"/>
              </a:buClr>
              <a:buSzPct val="110000"/>
            </a:pPr>
            <a:r>
              <a:rPr kumimoji="1" lang="en-US" sz="1400" dirty="0">
                <a:latin typeface="+mn-lt"/>
              </a:rPr>
              <a:t>• Web-based</a:t>
            </a:r>
          </a:p>
          <a:p>
            <a:pPr marL="400050" lvl="1">
              <a:spcBef>
                <a:spcPct val="35000"/>
              </a:spcBef>
              <a:buClr>
                <a:srgbClr val="CC6600"/>
              </a:buClr>
              <a:buSzPct val="110000"/>
            </a:pPr>
            <a:r>
              <a:rPr kumimoji="1" lang="en-US" sz="1400" dirty="0">
                <a:latin typeface="+mn-lt"/>
              </a:rPr>
              <a:t>• Cloud computing</a:t>
            </a:r>
          </a:p>
          <a:p>
            <a:pPr marL="400050" lvl="1">
              <a:spcBef>
                <a:spcPct val="35000"/>
              </a:spcBef>
              <a:buClr>
                <a:srgbClr val="CC6600"/>
              </a:buClr>
              <a:buSzPct val="110000"/>
            </a:pPr>
            <a:r>
              <a:rPr kumimoji="1" lang="en-US" sz="1400" dirty="0">
                <a:latin typeface="+mn-lt"/>
              </a:rPr>
              <a:t>• Real-time </a:t>
            </a:r>
          </a:p>
          <a:p>
            <a:pPr marL="400050" lvl="1">
              <a:spcBef>
                <a:spcPct val="35000"/>
              </a:spcBef>
              <a:buClr>
                <a:srgbClr val="CC6600"/>
              </a:buClr>
              <a:buSzPct val="110000"/>
            </a:pPr>
            <a:r>
              <a:rPr kumimoji="1" lang="en-US" sz="1400" dirty="0">
                <a:latin typeface="+mn-lt"/>
              </a:rPr>
              <a:t>• Embedded</a:t>
            </a:r>
          </a:p>
        </p:txBody>
      </p:sp>
    </p:spTree>
    <p:extLst>
      <p:ext uri="{BB962C8B-B14F-4D97-AF65-F5344CB8AC3E}">
        <p14:creationId xmlns:p14="http://schemas.microsoft.com/office/powerpoint/2010/main" val="97244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4AC02E-E41F-46F8-AB7D-B5616F48344A}"/>
              </a:ext>
            </a:extLst>
          </p:cNvPr>
          <p:cNvSpPr>
            <a:spLocks noGrp="1" noChangeArrowheads="1"/>
          </p:cNvSpPr>
          <p:nvPr>
            <p:ph type="title" idx="4294967295"/>
          </p:nvPr>
        </p:nvSpPr>
        <p:spPr>
          <a:xfrm>
            <a:off x="457200" y="198438"/>
            <a:ext cx="8080375" cy="576262"/>
          </a:xfrm>
        </p:spPr>
        <p:txBody>
          <a:bodyPr/>
          <a:lstStyle/>
          <a:p>
            <a:pPr eaLnBrk="1" hangingPunct="1"/>
            <a:r>
              <a:rPr lang="en-US" altLang="en-US"/>
              <a:t>Storage Structure</a:t>
            </a:r>
          </a:p>
        </p:txBody>
      </p:sp>
      <p:sp>
        <p:nvSpPr>
          <p:cNvPr id="36867" name="Rectangle 3">
            <a:extLst>
              <a:ext uri="{FF2B5EF4-FFF2-40B4-BE49-F238E27FC236}">
                <a16:creationId xmlns:a16="http://schemas.microsoft.com/office/drawing/2014/main" id="{2A855027-4195-4654-9750-3AA93B73284D}"/>
              </a:ext>
            </a:extLst>
          </p:cNvPr>
          <p:cNvSpPr>
            <a:spLocks noGrp="1" noChangeArrowheads="1"/>
          </p:cNvSpPr>
          <p:nvPr>
            <p:ph type="body" idx="4294967295"/>
          </p:nvPr>
        </p:nvSpPr>
        <p:spPr>
          <a:xfrm>
            <a:off x="801688" y="1143002"/>
            <a:ext cx="6744624" cy="4393640"/>
          </a:xfrm>
        </p:spPr>
        <p:txBody>
          <a:bodyPr/>
          <a:lstStyle/>
          <a:p>
            <a:r>
              <a:rPr lang="en-US" altLang="en-US" sz="1700" dirty="0"/>
              <a:t>Main memory – only large storage media that the CPU can access directly</a:t>
            </a:r>
          </a:p>
          <a:p>
            <a:pPr lvl="1"/>
            <a:r>
              <a:rPr lang="en-US" altLang="en-US" b="1" dirty="0">
                <a:solidFill>
                  <a:srgbClr val="006699"/>
                </a:solidFill>
                <a:latin typeface="+mj-lt"/>
              </a:rPr>
              <a:t>Random access</a:t>
            </a:r>
          </a:p>
          <a:p>
            <a:pPr lvl="1"/>
            <a:r>
              <a:rPr lang="en-US" altLang="en-US" sz="1600" dirty="0"/>
              <a:t>Typically </a:t>
            </a:r>
            <a:r>
              <a:rPr lang="en-US" altLang="en-US" b="1" dirty="0">
                <a:solidFill>
                  <a:srgbClr val="006699"/>
                </a:solidFill>
                <a:latin typeface="+mj-lt"/>
              </a:rPr>
              <a:t>volatile</a:t>
            </a:r>
          </a:p>
          <a:p>
            <a:pPr lvl="1"/>
            <a:r>
              <a:rPr lang="en-US" altLang="en-US" dirty="0"/>
              <a:t>Typically</a:t>
            </a:r>
            <a:r>
              <a:rPr lang="en-US" altLang="en-US" sz="1600" b="1" dirty="0">
                <a:solidFill>
                  <a:srgbClr val="3366FF"/>
                </a:solidFill>
              </a:rPr>
              <a:t> </a:t>
            </a:r>
            <a:r>
              <a:rPr lang="en-US" altLang="en-US" b="1" dirty="0">
                <a:solidFill>
                  <a:srgbClr val="006699"/>
                </a:solidFill>
                <a:latin typeface="+mj-lt"/>
              </a:rPr>
              <a:t>random-access</a:t>
            </a:r>
            <a:r>
              <a:rPr lang="en-US" altLang="en-US" sz="1600" b="1" dirty="0">
                <a:solidFill>
                  <a:srgbClr val="3366FF"/>
                </a:solidFill>
              </a:rPr>
              <a:t> </a:t>
            </a:r>
            <a:r>
              <a:rPr lang="en-US" altLang="en-US" b="1" dirty="0">
                <a:solidFill>
                  <a:srgbClr val="006699"/>
                </a:solidFill>
                <a:latin typeface="+mj-lt"/>
              </a:rPr>
              <a:t>memory</a:t>
            </a:r>
            <a:r>
              <a:rPr lang="en-US" altLang="en-US" sz="1600" b="1" dirty="0">
                <a:solidFill>
                  <a:srgbClr val="3366FF"/>
                </a:solidFill>
              </a:rPr>
              <a:t> </a:t>
            </a:r>
            <a:r>
              <a:rPr lang="en-US" altLang="en-US" dirty="0"/>
              <a:t>in the form of </a:t>
            </a:r>
            <a:r>
              <a:rPr lang="en-US" altLang="en-US" b="1" dirty="0">
                <a:solidFill>
                  <a:srgbClr val="006699"/>
                </a:solidFill>
                <a:latin typeface="+mj-lt"/>
              </a:rPr>
              <a:t>Dynamic Random-access Memory (DRAM)</a:t>
            </a:r>
          </a:p>
          <a:p>
            <a:r>
              <a:rPr lang="en-US" altLang="en-US" sz="1700" dirty="0"/>
              <a:t>Secondary storage – extension of main memory that provides large </a:t>
            </a:r>
            <a:r>
              <a:rPr lang="en-US" altLang="en-US" b="1" dirty="0">
                <a:solidFill>
                  <a:srgbClr val="006699"/>
                </a:solidFill>
                <a:latin typeface="+mj-lt"/>
              </a:rPr>
              <a:t>nonvolatile </a:t>
            </a:r>
            <a:r>
              <a:rPr lang="en-US" altLang="en-US" sz="1700" dirty="0"/>
              <a:t>storage capacity</a:t>
            </a:r>
          </a:p>
        </p:txBody>
      </p:sp>
    </p:spTree>
    <p:extLst>
      <p:ext uri="{BB962C8B-B14F-4D97-AF65-F5344CB8AC3E}">
        <p14:creationId xmlns:p14="http://schemas.microsoft.com/office/powerpoint/2010/main" val="1975106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4AC02E-E41F-46F8-AB7D-B5616F48344A}"/>
              </a:ext>
            </a:extLst>
          </p:cNvPr>
          <p:cNvSpPr>
            <a:spLocks noGrp="1" noChangeArrowheads="1"/>
          </p:cNvSpPr>
          <p:nvPr>
            <p:ph type="title" idx="4294967295"/>
          </p:nvPr>
        </p:nvSpPr>
        <p:spPr>
          <a:xfrm>
            <a:off x="457200" y="198438"/>
            <a:ext cx="8080375" cy="576262"/>
          </a:xfrm>
        </p:spPr>
        <p:txBody>
          <a:bodyPr/>
          <a:lstStyle/>
          <a:p>
            <a:pPr eaLnBrk="1" hangingPunct="1"/>
            <a:r>
              <a:rPr lang="en-US" altLang="en-US" dirty="0"/>
              <a:t>Storage Structure (Cont.)</a:t>
            </a:r>
          </a:p>
        </p:txBody>
      </p:sp>
      <p:sp>
        <p:nvSpPr>
          <p:cNvPr id="36867" name="Rectangle 3">
            <a:extLst>
              <a:ext uri="{FF2B5EF4-FFF2-40B4-BE49-F238E27FC236}">
                <a16:creationId xmlns:a16="http://schemas.microsoft.com/office/drawing/2014/main" id="{2A855027-4195-4654-9750-3AA93B73284D}"/>
              </a:ext>
            </a:extLst>
          </p:cNvPr>
          <p:cNvSpPr>
            <a:spLocks noGrp="1" noChangeArrowheads="1"/>
          </p:cNvSpPr>
          <p:nvPr>
            <p:ph type="body" idx="4294967295"/>
          </p:nvPr>
        </p:nvSpPr>
        <p:spPr>
          <a:xfrm>
            <a:off x="801688" y="1099455"/>
            <a:ext cx="6905398" cy="4441370"/>
          </a:xfrm>
        </p:spPr>
        <p:txBody>
          <a:bodyPr/>
          <a:lstStyle/>
          <a:p>
            <a:r>
              <a:rPr lang="en-US" altLang="en-US" b="1" dirty="0">
                <a:solidFill>
                  <a:srgbClr val="006699"/>
                </a:solidFill>
                <a:latin typeface="+mj-lt"/>
              </a:rPr>
              <a:t>Hard Disk Drives </a:t>
            </a:r>
            <a:r>
              <a:rPr lang="en-US" altLang="en-US" sz="1700" dirty="0"/>
              <a:t>(</a:t>
            </a:r>
            <a:r>
              <a:rPr lang="en-US" altLang="en-US" b="1" dirty="0">
                <a:solidFill>
                  <a:srgbClr val="006699"/>
                </a:solidFill>
                <a:latin typeface="+mj-lt"/>
              </a:rPr>
              <a:t>HDD</a:t>
            </a:r>
            <a:r>
              <a:rPr lang="en-US" altLang="en-US" sz="1700" dirty="0"/>
              <a:t>) – rigid metal or glass platters covered with magnetic recording material </a:t>
            </a:r>
          </a:p>
          <a:p>
            <a:pPr lvl="1"/>
            <a:r>
              <a:rPr lang="en-US" altLang="en-US" sz="1600" dirty="0"/>
              <a:t>Disk surface is logically divided into</a:t>
            </a:r>
            <a:r>
              <a:rPr lang="en-US" altLang="en-US" b="1" dirty="0">
                <a:solidFill>
                  <a:srgbClr val="006699"/>
                </a:solidFill>
                <a:latin typeface="+mj-lt"/>
              </a:rPr>
              <a:t> tracks</a:t>
            </a:r>
            <a:r>
              <a:rPr lang="en-US" altLang="en-US" sz="1600" dirty="0"/>
              <a:t>, which are subdivided into </a:t>
            </a:r>
            <a:r>
              <a:rPr lang="en-US" altLang="en-US" b="1" dirty="0">
                <a:solidFill>
                  <a:srgbClr val="006699"/>
                </a:solidFill>
                <a:latin typeface="+mj-lt"/>
              </a:rPr>
              <a:t>sectors</a:t>
            </a:r>
          </a:p>
          <a:p>
            <a:pPr lvl="1"/>
            <a:r>
              <a:rPr lang="en-US" altLang="en-US" sz="1600" dirty="0"/>
              <a:t>The </a:t>
            </a:r>
            <a:r>
              <a:rPr lang="en-US" altLang="en-US" b="1" dirty="0">
                <a:solidFill>
                  <a:srgbClr val="006699"/>
                </a:solidFill>
                <a:latin typeface="+mj-lt"/>
              </a:rPr>
              <a:t>disk controller </a:t>
            </a:r>
            <a:r>
              <a:rPr lang="en-US" altLang="en-US" sz="1600" dirty="0"/>
              <a:t>determines the logical interaction between the device and the computer </a:t>
            </a:r>
          </a:p>
          <a:p>
            <a:r>
              <a:rPr lang="en-US" altLang="en-US" b="1" dirty="0">
                <a:solidFill>
                  <a:srgbClr val="006699"/>
                </a:solidFill>
                <a:latin typeface="+mj-lt"/>
              </a:rPr>
              <a:t>Non-volatile memory</a:t>
            </a:r>
            <a:r>
              <a:rPr lang="en-US" altLang="en-US" sz="1700" dirty="0"/>
              <a:t> (</a:t>
            </a:r>
            <a:r>
              <a:rPr lang="en-US" altLang="en-US" b="1" dirty="0">
                <a:solidFill>
                  <a:srgbClr val="006699"/>
                </a:solidFill>
                <a:latin typeface="+mj-lt"/>
              </a:rPr>
              <a:t>NVM</a:t>
            </a:r>
            <a:r>
              <a:rPr lang="en-US" altLang="en-US" sz="1700" dirty="0"/>
              <a:t>)</a:t>
            </a:r>
            <a:r>
              <a:rPr lang="en-US" altLang="en-US" b="1" dirty="0">
                <a:solidFill>
                  <a:srgbClr val="006699"/>
                </a:solidFill>
                <a:latin typeface="+mj-lt"/>
              </a:rPr>
              <a:t> </a:t>
            </a:r>
            <a:r>
              <a:rPr lang="en-US" altLang="en-US" sz="1700" dirty="0"/>
              <a:t>devices– faster than hard disks, nonvolatile</a:t>
            </a:r>
          </a:p>
          <a:p>
            <a:pPr lvl="1"/>
            <a:r>
              <a:rPr lang="en-US" altLang="en-US" sz="1600" dirty="0"/>
              <a:t>Various technologies</a:t>
            </a:r>
          </a:p>
          <a:p>
            <a:pPr lvl="1"/>
            <a:r>
              <a:rPr lang="en-US" altLang="en-US" sz="1600" dirty="0"/>
              <a:t>Becoming more popular as capacity and performance increases, price drops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9399C31D-3B45-4819-86D3-3562EEC74425}"/>
              </a:ext>
            </a:extLst>
          </p:cNvPr>
          <p:cNvSpPr>
            <a:spLocks noGrp="1" noChangeArrowheads="1"/>
          </p:cNvSpPr>
          <p:nvPr>
            <p:ph type="title"/>
          </p:nvPr>
        </p:nvSpPr>
        <p:spPr>
          <a:xfrm>
            <a:off x="947738" y="203200"/>
            <a:ext cx="7851775" cy="576263"/>
          </a:xfrm>
        </p:spPr>
        <p:txBody>
          <a:bodyPr/>
          <a:lstStyle/>
          <a:p>
            <a:r>
              <a:rPr lang="en-US" altLang="en-US" sz="3000"/>
              <a:t>Storage Definitions and Notation Review</a:t>
            </a:r>
          </a:p>
        </p:txBody>
      </p:sp>
      <p:pic>
        <p:nvPicPr>
          <p:cNvPr id="38915" name="Picture 3">
            <a:extLst>
              <a:ext uri="{FF2B5EF4-FFF2-40B4-BE49-F238E27FC236}">
                <a16:creationId xmlns:a16="http://schemas.microsoft.com/office/drawing/2014/main" id="{7CEF2D5C-E937-4516-898C-4034833D2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1079500"/>
            <a:ext cx="7353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0AC8D8D-292B-2943-B449-B924F9BB88F3}"/>
              </a:ext>
            </a:extLst>
          </p:cNvPr>
          <p:cNvSpPr/>
          <p:nvPr/>
        </p:nvSpPr>
        <p:spPr bwMode="auto">
          <a:xfrm>
            <a:off x="842962" y="1079500"/>
            <a:ext cx="8039100" cy="4953000"/>
          </a:xfrm>
          <a:prstGeom prst="rect">
            <a:avLst/>
          </a:prstGeom>
          <a:solidFill>
            <a:srgbClr val="CEEBFA"/>
          </a:solidFill>
          <a:ln w="9525" cap="flat" cmpd="sng" algn="ctr">
            <a:solidFill>
              <a:schemeClr val="tx1"/>
            </a:solidFill>
            <a:prstDash val="solid"/>
            <a:round/>
            <a:headEnd type="none" w="med" len="med"/>
            <a:tailEnd type="none" w="med" len="med"/>
          </a:ln>
          <a:effectLst/>
        </p:spPr>
        <p:txBody>
          <a:bodyPr wrap="none"/>
          <a:lstStyle/>
          <a:p>
            <a:pPr>
              <a:defRPr/>
            </a:pPr>
            <a:r>
              <a:rPr lang="en-US" sz="1400" dirty="0"/>
              <a:t> The basic unit of computer storage is the </a:t>
            </a:r>
            <a:r>
              <a:rPr kumimoji="1" lang="en-US" sz="1500" b="1" dirty="0">
                <a:solidFill>
                  <a:srgbClr val="006699"/>
                </a:solidFill>
                <a:latin typeface="+mj-lt"/>
              </a:rPr>
              <a:t>bit</a:t>
            </a:r>
            <a:r>
              <a:rPr lang="en-US" sz="1400" dirty="0"/>
              <a:t>. A bit can contain one of two</a:t>
            </a:r>
          </a:p>
          <a:p>
            <a:pPr>
              <a:defRPr/>
            </a:pPr>
            <a:r>
              <a:rPr lang="en-US" sz="1400" dirty="0"/>
              <a:t>values, 0 and 1. All other storage in a computer is based on collections of bits.</a:t>
            </a:r>
          </a:p>
          <a:p>
            <a:pPr>
              <a:defRPr/>
            </a:pPr>
            <a:r>
              <a:rPr lang="en-US" sz="1400" dirty="0"/>
              <a:t>Given enough bits, it is amazing how many things a computer can represent:</a:t>
            </a:r>
          </a:p>
          <a:p>
            <a:pPr>
              <a:defRPr/>
            </a:pPr>
            <a:r>
              <a:rPr lang="en-US" sz="1400" dirty="0"/>
              <a:t>numbers, letters, images, movies, sounds, documents, and programs, to name</a:t>
            </a:r>
          </a:p>
          <a:p>
            <a:pPr>
              <a:defRPr/>
            </a:pPr>
            <a:r>
              <a:rPr lang="en-US" sz="1400" dirty="0"/>
              <a:t>a few. A </a:t>
            </a:r>
            <a:r>
              <a:rPr kumimoji="1" lang="en-US" sz="1500" b="1" dirty="0">
                <a:solidFill>
                  <a:srgbClr val="006699"/>
                </a:solidFill>
                <a:latin typeface="+mj-lt"/>
              </a:rPr>
              <a:t>byte</a:t>
            </a:r>
            <a:r>
              <a:rPr lang="en-US" sz="1400" dirty="0"/>
              <a:t> is 8 bits, and on most computers it is the smallest convenient</a:t>
            </a:r>
          </a:p>
          <a:p>
            <a:pPr>
              <a:defRPr/>
            </a:pPr>
            <a:r>
              <a:rPr lang="en-US" sz="1400" dirty="0"/>
              <a:t>chunk of storage. For example, most computers don’t have an instruction to</a:t>
            </a:r>
          </a:p>
          <a:p>
            <a:pPr>
              <a:defRPr/>
            </a:pPr>
            <a:r>
              <a:rPr lang="en-US" sz="1400" dirty="0"/>
              <a:t>move a bit but do have one to move a byte. A less common term is </a:t>
            </a:r>
            <a:r>
              <a:rPr kumimoji="1" lang="en-US" sz="1500" b="1" dirty="0">
                <a:solidFill>
                  <a:srgbClr val="006699"/>
                </a:solidFill>
                <a:latin typeface="+mj-lt"/>
              </a:rPr>
              <a:t>word</a:t>
            </a:r>
            <a:r>
              <a:rPr lang="en-US" sz="1400" dirty="0"/>
              <a:t>,</a:t>
            </a:r>
          </a:p>
          <a:p>
            <a:pPr>
              <a:defRPr/>
            </a:pPr>
            <a:r>
              <a:rPr lang="en-US" sz="1400" dirty="0"/>
              <a:t>which is a given computer architecture’s native unit of data. A word is made</a:t>
            </a:r>
          </a:p>
          <a:p>
            <a:pPr>
              <a:defRPr/>
            </a:pPr>
            <a:r>
              <a:rPr lang="en-US" sz="1400" dirty="0"/>
              <a:t>up of one or more bytes. For example, a computer that has 64-bit registers and</a:t>
            </a:r>
          </a:p>
          <a:p>
            <a:pPr>
              <a:defRPr/>
            </a:pPr>
            <a:r>
              <a:rPr lang="en-US" sz="1400" dirty="0"/>
              <a:t>64-bit memory addressing typically has 64-bit (8-byte) words. A computer</a:t>
            </a:r>
          </a:p>
          <a:p>
            <a:pPr>
              <a:defRPr/>
            </a:pPr>
            <a:r>
              <a:rPr lang="en-US" sz="1400" dirty="0"/>
              <a:t>executes many operations in its native word size rather than a byte at a time.</a:t>
            </a:r>
          </a:p>
          <a:p>
            <a:pPr>
              <a:defRPr/>
            </a:pPr>
            <a:endParaRPr lang="en-US" sz="1400" dirty="0"/>
          </a:p>
          <a:p>
            <a:pPr>
              <a:defRPr/>
            </a:pPr>
            <a:r>
              <a:rPr lang="en-US" sz="1400" dirty="0"/>
              <a:t>Computer storage, along with most computer throughput, is generally</a:t>
            </a:r>
          </a:p>
          <a:p>
            <a:pPr>
              <a:defRPr/>
            </a:pPr>
            <a:r>
              <a:rPr lang="en-US" sz="1400" dirty="0"/>
              <a:t>measured and manipulated in bytes and collections of bytes. A </a:t>
            </a:r>
            <a:r>
              <a:rPr kumimoji="1" lang="en-US" sz="1500" b="1" dirty="0">
                <a:solidFill>
                  <a:srgbClr val="006699"/>
                </a:solidFill>
                <a:latin typeface="+mj-lt"/>
              </a:rPr>
              <a:t>kilobyte</a:t>
            </a:r>
            <a:r>
              <a:rPr lang="en-US" sz="1400" dirty="0"/>
              <a:t>, or</a:t>
            </a:r>
          </a:p>
          <a:p>
            <a:pPr>
              <a:defRPr/>
            </a:pPr>
            <a:r>
              <a:rPr lang="en-US" sz="1400" dirty="0"/>
              <a:t>KB , is 1,024 bytes; a </a:t>
            </a:r>
            <a:r>
              <a:rPr kumimoji="1" lang="en-US" sz="1500" b="1" dirty="0">
                <a:solidFill>
                  <a:srgbClr val="006699"/>
                </a:solidFill>
                <a:latin typeface="+mj-lt"/>
              </a:rPr>
              <a:t>megabyte</a:t>
            </a:r>
            <a:r>
              <a:rPr lang="en-US" sz="1400" dirty="0"/>
              <a:t>, or </a:t>
            </a:r>
            <a:r>
              <a:rPr kumimoji="1" lang="en-US" sz="1500" b="1" dirty="0">
                <a:solidFill>
                  <a:srgbClr val="006699"/>
                </a:solidFill>
                <a:latin typeface="+mj-lt"/>
              </a:rPr>
              <a:t>MB</a:t>
            </a:r>
            <a:r>
              <a:rPr lang="en-US" sz="1400" dirty="0"/>
              <a:t>, is 1,024</a:t>
            </a:r>
            <a:r>
              <a:rPr lang="en-US" sz="1400" baseline="30000" dirty="0"/>
              <a:t>2</a:t>
            </a:r>
            <a:r>
              <a:rPr lang="en-US" sz="1400" dirty="0"/>
              <a:t>  bytes; a </a:t>
            </a:r>
            <a:r>
              <a:rPr kumimoji="1" lang="en-US" sz="1500" b="1" dirty="0">
                <a:solidFill>
                  <a:srgbClr val="006699"/>
                </a:solidFill>
                <a:latin typeface="+mj-lt"/>
              </a:rPr>
              <a:t>gigabyte</a:t>
            </a:r>
            <a:r>
              <a:rPr lang="en-US" sz="1400" dirty="0"/>
              <a:t>, or </a:t>
            </a:r>
            <a:r>
              <a:rPr kumimoji="1" lang="en-US" sz="1500" b="1" dirty="0">
                <a:solidFill>
                  <a:srgbClr val="006699"/>
                </a:solidFill>
                <a:latin typeface="+mj-lt"/>
              </a:rPr>
              <a:t>GB</a:t>
            </a:r>
            <a:r>
              <a:rPr lang="en-US" sz="1400" dirty="0"/>
              <a:t>, is</a:t>
            </a:r>
          </a:p>
          <a:p>
            <a:pPr>
              <a:defRPr/>
            </a:pPr>
            <a:r>
              <a:rPr lang="en-US" sz="1400" dirty="0"/>
              <a:t>1,024</a:t>
            </a:r>
            <a:r>
              <a:rPr lang="en-US" sz="1400" baseline="30000" dirty="0"/>
              <a:t>3</a:t>
            </a:r>
            <a:r>
              <a:rPr lang="en-US" sz="1400" dirty="0"/>
              <a:t>  bytes; a </a:t>
            </a:r>
            <a:r>
              <a:rPr kumimoji="1" lang="en-US" sz="1500" b="1" dirty="0">
                <a:solidFill>
                  <a:srgbClr val="006699"/>
                </a:solidFill>
                <a:latin typeface="+mj-lt"/>
              </a:rPr>
              <a:t>terabyte</a:t>
            </a:r>
            <a:r>
              <a:rPr lang="en-US" sz="1400" dirty="0"/>
              <a:t>, or </a:t>
            </a:r>
            <a:r>
              <a:rPr kumimoji="1" lang="en-US" sz="1500" b="1" dirty="0">
                <a:solidFill>
                  <a:srgbClr val="006699"/>
                </a:solidFill>
                <a:latin typeface="+mj-lt"/>
              </a:rPr>
              <a:t>TB</a:t>
            </a:r>
            <a:r>
              <a:rPr lang="en-US" sz="1400" dirty="0"/>
              <a:t>, is 1,024</a:t>
            </a:r>
            <a:r>
              <a:rPr lang="en-US" sz="1400" baseline="30000" dirty="0"/>
              <a:t>4</a:t>
            </a:r>
            <a:r>
              <a:rPr lang="en-US" sz="1400" dirty="0"/>
              <a:t>  bytes; and a </a:t>
            </a:r>
            <a:r>
              <a:rPr kumimoji="1" lang="en-US" sz="1500" b="1" dirty="0">
                <a:solidFill>
                  <a:srgbClr val="006699"/>
                </a:solidFill>
                <a:latin typeface="+mj-lt"/>
              </a:rPr>
              <a:t>petabyte</a:t>
            </a:r>
            <a:r>
              <a:rPr lang="en-US" sz="1400" dirty="0"/>
              <a:t>, or </a:t>
            </a:r>
            <a:r>
              <a:rPr kumimoji="1" lang="en-US" sz="1500" b="1" dirty="0">
                <a:solidFill>
                  <a:srgbClr val="006699"/>
                </a:solidFill>
                <a:latin typeface="+mj-lt"/>
              </a:rPr>
              <a:t>PB</a:t>
            </a:r>
            <a:r>
              <a:rPr lang="en-US" sz="1400" dirty="0"/>
              <a:t>, is 1,024</a:t>
            </a:r>
            <a:r>
              <a:rPr lang="en-US" sz="1400" baseline="30000" dirty="0"/>
              <a:t>5</a:t>
            </a:r>
          </a:p>
          <a:p>
            <a:pPr>
              <a:defRPr/>
            </a:pPr>
            <a:r>
              <a:rPr lang="en-US" sz="1400" dirty="0"/>
              <a:t>bytes. Computer manufacturers often round off these numbers and say that</a:t>
            </a:r>
          </a:p>
          <a:p>
            <a:pPr>
              <a:defRPr/>
            </a:pPr>
            <a:r>
              <a:rPr lang="en-US" sz="1400" dirty="0"/>
              <a:t>a megabyte is 1 million bytes and a gigabyte is 1 billion bytes. Networking</a:t>
            </a:r>
          </a:p>
          <a:p>
            <a:pPr>
              <a:defRPr/>
            </a:pPr>
            <a:r>
              <a:rPr lang="en-US" sz="1400" dirty="0"/>
              <a:t>measurements are an exception to this general rule; they are given in bits</a:t>
            </a:r>
          </a:p>
          <a:p>
            <a:pPr>
              <a:defRPr/>
            </a:pPr>
            <a:r>
              <a:rPr lang="en-US" sz="1400" dirty="0"/>
              <a:t>(because networks move data a bit at a time).</a:t>
            </a:r>
          </a:p>
          <a:p>
            <a:pPr>
              <a:defRPr/>
            </a:pPr>
            <a:endParaRPr lang="en-US" sz="1400" dirty="0">
              <a:latin typeface="Verdan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0644225-21A8-4691-99DE-5A23AE5833A2}"/>
              </a:ext>
            </a:extLst>
          </p:cNvPr>
          <p:cNvSpPr>
            <a:spLocks noGrp="1" noChangeArrowheads="1"/>
          </p:cNvSpPr>
          <p:nvPr>
            <p:ph type="title" idx="4294967295"/>
          </p:nvPr>
        </p:nvSpPr>
        <p:spPr>
          <a:xfrm>
            <a:off x="876300" y="211138"/>
            <a:ext cx="7661275" cy="576262"/>
          </a:xfrm>
        </p:spPr>
        <p:txBody>
          <a:bodyPr/>
          <a:lstStyle/>
          <a:p>
            <a:pPr eaLnBrk="1" hangingPunct="1"/>
            <a:r>
              <a:rPr lang="en-US" altLang="en-US"/>
              <a:t>Storage Hierarchy</a:t>
            </a:r>
          </a:p>
        </p:txBody>
      </p:sp>
      <p:sp>
        <p:nvSpPr>
          <p:cNvPr id="39939" name="Rectangle 3">
            <a:extLst>
              <a:ext uri="{FF2B5EF4-FFF2-40B4-BE49-F238E27FC236}">
                <a16:creationId xmlns:a16="http://schemas.microsoft.com/office/drawing/2014/main" id="{D703547F-8757-4059-B0DB-0941113BB6DC}"/>
              </a:ext>
            </a:extLst>
          </p:cNvPr>
          <p:cNvSpPr>
            <a:spLocks noGrp="1" noChangeArrowheads="1"/>
          </p:cNvSpPr>
          <p:nvPr>
            <p:ph type="body" idx="4294967295"/>
          </p:nvPr>
        </p:nvSpPr>
        <p:spPr>
          <a:xfrm>
            <a:off x="806450" y="1124628"/>
            <a:ext cx="7810500" cy="4530725"/>
          </a:xfrm>
        </p:spPr>
        <p:txBody>
          <a:bodyPr/>
          <a:lstStyle/>
          <a:p>
            <a:r>
              <a:rPr lang="en-US" altLang="en-US" dirty="0"/>
              <a:t>Storage systems organized in hierarchy</a:t>
            </a:r>
          </a:p>
          <a:p>
            <a:pPr lvl="1"/>
            <a:r>
              <a:rPr lang="en-US" altLang="en-US" dirty="0"/>
              <a:t>Speed</a:t>
            </a:r>
          </a:p>
          <a:p>
            <a:pPr lvl="1"/>
            <a:r>
              <a:rPr lang="en-US" altLang="en-US" dirty="0"/>
              <a:t>Cost</a:t>
            </a:r>
          </a:p>
          <a:p>
            <a:pPr lvl="1"/>
            <a:r>
              <a:rPr lang="en-US" altLang="en-US" dirty="0"/>
              <a:t>Volatility</a:t>
            </a:r>
          </a:p>
          <a:p>
            <a:r>
              <a:rPr lang="en-US" altLang="en-US" b="1" dirty="0">
                <a:solidFill>
                  <a:srgbClr val="006699"/>
                </a:solidFill>
                <a:latin typeface="+mj-lt"/>
              </a:rPr>
              <a:t>Caching</a:t>
            </a:r>
            <a:r>
              <a:rPr lang="en-US" altLang="en-US" dirty="0"/>
              <a:t> – copying information into faster storage system; main memory can be viewed as a cache for secondary storage</a:t>
            </a:r>
          </a:p>
          <a:p>
            <a:r>
              <a:rPr lang="en-US" altLang="en-US" b="1" dirty="0">
                <a:solidFill>
                  <a:srgbClr val="006699"/>
                </a:solidFill>
                <a:latin typeface="+mj-lt"/>
              </a:rPr>
              <a:t>Device Driver </a:t>
            </a:r>
            <a:r>
              <a:rPr lang="en-US" altLang="en-US" dirty="0"/>
              <a:t>for each device controller to manage I/O</a:t>
            </a:r>
          </a:p>
          <a:p>
            <a:pPr lvl="1"/>
            <a:r>
              <a:rPr lang="en-US" altLang="en-US" dirty="0"/>
              <a:t>Provides uniform interface between controller and kernel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C8143CB-221D-4E46-ACB1-F240385D0011}"/>
              </a:ext>
            </a:extLst>
          </p:cNvPr>
          <p:cNvSpPr>
            <a:spLocks noGrp="1" noChangeArrowheads="1"/>
          </p:cNvSpPr>
          <p:nvPr>
            <p:ph type="title" idx="4294967295"/>
          </p:nvPr>
        </p:nvSpPr>
        <p:spPr>
          <a:xfrm>
            <a:off x="457200" y="198438"/>
            <a:ext cx="8126413" cy="576262"/>
          </a:xfrm>
        </p:spPr>
        <p:txBody>
          <a:bodyPr/>
          <a:lstStyle/>
          <a:p>
            <a:pPr eaLnBrk="1" hangingPunct="1"/>
            <a:r>
              <a:rPr lang="en-US" altLang="en-US"/>
              <a:t>Storage-Device Hierarchy</a:t>
            </a:r>
          </a:p>
        </p:txBody>
      </p:sp>
      <p:pic>
        <p:nvPicPr>
          <p:cNvPr id="41987" name="Picture 2">
            <a:extLst>
              <a:ext uri="{FF2B5EF4-FFF2-40B4-BE49-F238E27FC236}">
                <a16:creationId xmlns:a16="http://schemas.microsoft.com/office/drawing/2014/main" id="{96241ED2-B618-4D08-8846-8009538AC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455738"/>
            <a:ext cx="7483475"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537DDAE-40B0-4C82-9422-BF166B9CB73E}"/>
              </a:ext>
            </a:extLst>
          </p:cNvPr>
          <p:cNvSpPr>
            <a:spLocks noGrp="1" noChangeArrowheads="1"/>
          </p:cNvSpPr>
          <p:nvPr>
            <p:ph type="title" idx="4294967295"/>
          </p:nvPr>
        </p:nvSpPr>
        <p:spPr>
          <a:xfrm>
            <a:off x="457200" y="207963"/>
            <a:ext cx="8015288" cy="576262"/>
          </a:xfrm>
        </p:spPr>
        <p:txBody>
          <a:bodyPr/>
          <a:lstStyle/>
          <a:p>
            <a:pPr eaLnBrk="1" hangingPunct="1"/>
            <a:r>
              <a:rPr lang="en-US" altLang="en-US"/>
              <a:t>Caching</a:t>
            </a:r>
          </a:p>
        </p:txBody>
      </p:sp>
      <p:sp>
        <p:nvSpPr>
          <p:cNvPr id="79875" name="Rectangle 3">
            <a:extLst>
              <a:ext uri="{FF2B5EF4-FFF2-40B4-BE49-F238E27FC236}">
                <a16:creationId xmlns:a16="http://schemas.microsoft.com/office/drawing/2014/main" id="{23317C17-2529-4CC8-A78E-1D282D609B22}"/>
              </a:ext>
            </a:extLst>
          </p:cNvPr>
          <p:cNvSpPr>
            <a:spLocks noGrp="1" noChangeArrowheads="1"/>
          </p:cNvSpPr>
          <p:nvPr>
            <p:ph type="body" idx="4294967295"/>
          </p:nvPr>
        </p:nvSpPr>
        <p:spPr>
          <a:xfrm>
            <a:off x="820739" y="1233488"/>
            <a:ext cx="6826058" cy="4725185"/>
          </a:xfrm>
        </p:spPr>
        <p:txBody>
          <a:bodyPr/>
          <a:lstStyle/>
          <a:p>
            <a:r>
              <a:rPr lang="en-US" altLang="en-US" dirty="0"/>
              <a:t>Important principle, performed at many levels in a computer (in hardware, operating system, software)</a:t>
            </a:r>
            <a:endParaRPr lang="en-US" altLang="en-US" sz="800" dirty="0"/>
          </a:p>
          <a:p>
            <a:r>
              <a:rPr lang="en-US" altLang="en-US" dirty="0"/>
              <a:t>Information in use copied from slower to faster storage temporarily</a:t>
            </a:r>
            <a:endParaRPr lang="en-US" altLang="en-US" sz="800" dirty="0"/>
          </a:p>
          <a:p>
            <a:r>
              <a:rPr lang="en-US" altLang="en-US" dirty="0"/>
              <a:t>Faster storage (cache) checked first to determine if information is there</a:t>
            </a:r>
          </a:p>
          <a:p>
            <a:pPr lvl="1"/>
            <a:r>
              <a:rPr lang="en-US" altLang="en-US" dirty="0"/>
              <a:t>If it is, information used directly from the cache (fast)</a:t>
            </a:r>
          </a:p>
          <a:p>
            <a:pPr lvl="1"/>
            <a:r>
              <a:rPr lang="en-US" altLang="en-US" dirty="0"/>
              <a:t>If not, data copied to cache and used there</a:t>
            </a:r>
            <a:endParaRPr lang="en-US" altLang="en-US" sz="800" dirty="0"/>
          </a:p>
          <a:p>
            <a:r>
              <a:rPr lang="en-US" altLang="en-US" dirty="0"/>
              <a:t>Cache smaller than storage being cached</a:t>
            </a:r>
          </a:p>
          <a:p>
            <a:pPr lvl="1"/>
            <a:r>
              <a:rPr lang="en-US" altLang="en-US" dirty="0"/>
              <a:t>Cache management important design problem</a:t>
            </a:r>
          </a:p>
          <a:p>
            <a:pPr lvl="1"/>
            <a:r>
              <a:rPr lang="en-US" altLang="en-US" dirty="0"/>
              <a:t>Cache size and replacement policy</a:t>
            </a:r>
          </a:p>
          <a:p>
            <a:pPr>
              <a:buFont typeface="Monotype Sorts" pitchFamily="-84" charset="2"/>
              <a:buNone/>
            </a:pPr>
            <a:endParaRPr lang="en-US" altLang="en-US" dirty="0"/>
          </a:p>
        </p:txBody>
      </p:sp>
    </p:spTree>
    <p:extLst>
      <p:ext uri="{BB962C8B-B14F-4D97-AF65-F5344CB8AC3E}">
        <p14:creationId xmlns:p14="http://schemas.microsoft.com/office/powerpoint/2010/main" val="108372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A8D59F3-EABB-4542-87C7-F8AE7CD1FD34}"/>
              </a:ext>
            </a:extLst>
          </p:cNvPr>
          <p:cNvSpPr>
            <a:spLocks noGrp="1" noChangeArrowheads="1"/>
          </p:cNvSpPr>
          <p:nvPr>
            <p:ph type="title" idx="4294967295"/>
          </p:nvPr>
        </p:nvSpPr>
        <p:spPr>
          <a:xfrm>
            <a:off x="833438" y="145822"/>
            <a:ext cx="8531225" cy="576262"/>
          </a:xfrm>
        </p:spPr>
        <p:txBody>
          <a:bodyPr/>
          <a:lstStyle/>
          <a:p>
            <a:pPr eaLnBrk="1" hangingPunct="1"/>
            <a:r>
              <a:rPr lang="en-US" altLang="en-US" sz="2800" dirty="0"/>
              <a:t>Characteristics of Various Types of Storage</a:t>
            </a:r>
          </a:p>
        </p:txBody>
      </p:sp>
      <p:sp>
        <p:nvSpPr>
          <p:cNvPr id="39939" name="Rectangle 3">
            <a:extLst>
              <a:ext uri="{FF2B5EF4-FFF2-40B4-BE49-F238E27FC236}">
                <a16:creationId xmlns:a16="http://schemas.microsoft.com/office/drawing/2014/main" id="{CD4D4AE1-901A-6A46-BAD0-039ED90103A5}"/>
              </a:ext>
            </a:extLst>
          </p:cNvPr>
          <p:cNvSpPr>
            <a:spLocks noGrp="1" noChangeArrowheads="1"/>
          </p:cNvSpPr>
          <p:nvPr>
            <p:ph type="body" idx="4294967295"/>
          </p:nvPr>
        </p:nvSpPr>
        <p:spPr>
          <a:xfrm>
            <a:off x="806450" y="1233488"/>
            <a:ext cx="7707313" cy="4521200"/>
          </a:xfrm>
        </p:spPr>
        <p:txBody>
          <a:bodyPr/>
          <a:lstStyle/>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marL="0" indent="0">
              <a:buFont typeface="Monotype Sorts" charset="0"/>
              <a:buNone/>
              <a:defRPr/>
            </a:pPr>
            <a:endParaRPr lang="en-US" dirty="0">
              <a:ea typeface="ＭＳ Ｐゴシック" charset="0"/>
              <a:cs typeface="ＭＳ Ｐゴシック" charset="0"/>
            </a:endParaRPr>
          </a:p>
          <a:p>
            <a:pPr>
              <a:buFont typeface="Monotype Sorts" pitchFamily="-84" charset="2"/>
              <a:buNone/>
              <a:defRPr/>
            </a:pPr>
            <a:r>
              <a:rPr lang="en-US" dirty="0">
                <a:ea typeface="ＭＳ Ｐゴシック" charset="0"/>
                <a:cs typeface="ＭＳ Ｐゴシック" charset="0"/>
              </a:rPr>
              <a:t>    Movement between levels of storage hierarchy can be explicit or implicit</a:t>
            </a:r>
          </a:p>
        </p:txBody>
      </p:sp>
      <p:pic>
        <p:nvPicPr>
          <p:cNvPr id="81924" name="Picture 4">
            <a:extLst>
              <a:ext uri="{FF2B5EF4-FFF2-40B4-BE49-F238E27FC236}">
                <a16:creationId xmlns:a16="http://schemas.microsoft.com/office/drawing/2014/main" id="{E7E6D134-C41F-4C06-AAAF-DB2716C6C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139825"/>
            <a:ext cx="80549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235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580104" y="1013649"/>
            <a:ext cx="7764565" cy="4530725"/>
          </a:xfrm>
        </p:spPr>
        <p:txBody>
          <a:bodyPr/>
          <a:lstStyle/>
          <a:p>
            <a:pPr marL="0" indent="0">
              <a:buNone/>
            </a:pPr>
            <a:r>
              <a:rPr lang="en-US" altLang="en-US" sz="1400" b="1" dirty="0"/>
              <a:t>1. EXPLAINATION of the Course Outline</a:t>
            </a:r>
          </a:p>
          <a:p>
            <a:pPr marL="0" indent="0">
              <a:buNone/>
            </a:pPr>
            <a:r>
              <a:rPr lang="en-US" altLang="en-US" sz="1400" b="1" dirty="0"/>
              <a:t>2. Computer Systems:</a:t>
            </a:r>
          </a:p>
          <a:p>
            <a:pPr marL="400050" lvl="1" indent="0">
              <a:buNone/>
            </a:pPr>
            <a:r>
              <a:rPr lang="en-US" altLang="en-US" sz="1400" dirty="0"/>
              <a:t>• Layers: hardware, software(OS &amp; Applications), and users</a:t>
            </a:r>
          </a:p>
          <a:p>
            <a:pPr marL="400050" lvl="1" indent="0">
              <a:buNone/>
            </a:pPr>
            <a:r>
              <a:rPr lang="en-US" altLang="en-US" sz="1400" dirty="0"/>
              <a:t>• What is OS  ? Its roles</a:t>
            </a:r>
          </a:p>
          <a:p>
            <a:pPr marL="0" indent="0">
              <a:buNone/>
            </a:pPr>
            <a:r>
              <a:rPr lang="en-US" altLang="en-US" sz="1400" b="1" dirty="0"/>
              <a:t>3. Computer Hardware</a:t>
            </a:r>
          </a:p>
          <a:p>
            <a:pPr marL="400050" lvl="1" indent="0">
              <a:buNone/>
            </a:pPr>
            <a:r>
              <a:rPr lang="en-US" altLang="en-US" sz="1400" dirty="0"/>
              <a:t>• CPU</a:t>
            </a:r>
          </a:p>
          <a:p>
            <a:pPr marL="400050" lvl="1" indent="0">
              <a:buNone/>
            </a:pPr>
            <a:r>
              <a:rPr lang="en-US" altLang="en-US" sz="1400" dirty="0"/>
              <a:t>• Memory/Storage</a:t>
            </a:r>
          </a:p>
          <a:p>
            <a:pPr marL="400050" lvl="1" indent="0">
              <a:buNone/>
            </a:pPr>
            <a:r>
              <a:rPr lang="en-US" altLang="en-US" sz="1400" dirty="0"/>
              <a:t>• (I/O) devices</a:t>
            </a:r>
          </a:p>
          <a:p>
            <a:pPr marL="0" indent="0">
              <a:buNone/>
            </a:pPr>
            <a:r>
              <a:rPr lang="en-US" altLang="en-US" sz="1400" b="1" dirty="0"/>
              <a:t>4. Computer Software:</a:t>
            </a:r>
          </a:p>
          <a:p>
            <a:pPr marL="400050" lvl="1" indent="0">
              <a:buNone/>
            </a:pPr>
            <a:r>
              <a:rPr lang="en-US" altLang="en-US" sz="1400" dirty="0"/>
              <a:t>• Application Software</a:t>
            </a:r>
          </a:p>
          <a:p>
            <a:pPr marL="400050" lvl="1" indent="0">
              <a:buNone/>
            </a:pPr>
            <a:r>
              <a:rPr lang="en-US" altLang="en-US" sz="1400" dirty="0"/>
              <a:t>• System Software</a:t>
            </a:r>
          </a:p>
          <a:p>
            <a:pPr marL="0" indent="0">
              <a:buNone/>
            </a:pPr>
            <a:r>
              <a:rPr lang="en-US" sz="1400" b="1" dirty="0"/>
              <a:t>5. Architectures of Computer Systems</a:t>
            </a:r>
          </a:p>
          <a:p>
            <a:pPr marL="400050" lvl="1"/>
            <a:r>
              <a:rPr lang="en-US" sz="1400" dirty="0"/>
              <a:t>• single-processor</a:t>
            </a:r>
          </a:p>
          <a:p>
            <a:pPr marL="400050" lvl="1"/>
            <a:r>
              <a:rPr lang="en-US" sz="1400" dirty="0"/>
              <a:t>• multiprocessor</a:t>
            </a:r>
          </a:p>
          <a:p>
            <a:pPr marL="400050" lvl="1"/>
            <a:r>
              <a:rPr lang="en-US" sz="1400" dirty="0"/>
              <a:t>• clustered</a:t>
            </a:r>
          </a:p>
          <a:p>
            <a:pPr marL="400050" lvl="1"/>
            <a:r>
              <a:rPr lang="en-US" sz="1400" dirty="0"/>
              <a:t>• distributed systems</a:t>
            </a:r>
          </a:p>
          <a:p>
            <a:pPr marL="0" indent="0">
              <a:buNone/>
            </a:pPr>
            <a:endParaRPr lang="en-US" altLang="en-US" sz="1400" dirty="0"/>
          </a:p>
        </p:txBody>
      </p:sp>
      <p:sp>
        <p:nvSpPr>
          <p:cNvPr id="2" name="TextBox 1">
            <a:extLst>
              <a:ext uri="{FF2B5EF4-FFF2-40B4-BE49-F238E27FC236}">
                <a16:creationId xmlns:a16="http://schemas.microsoft.com/office/drawing/2014/main" id="{7D7C178B-12B5-4E7A-8C70-B610FB744FC4}"/>
              </a:ext>
            </a:extLst>
          </p:cNvPr>
          <p:cNvSpPr txBox="1"/>
          <p:nvPr/>
        </p:nvSpPr>
        <p:spPr>
          <a:xfrm>
            <a:off x="4947706" y="3279011"/>
            <a:ext cx="3812835" cy="2634567"/>
          </a:xfrm>
          <a:prstGeom prst="rect">
            <a:avLst/>
          </a:prstGeom>
          <a:noFill/>
        </p:spPr>
        <p:txBody>
          <a:bodyPr wrap="square" rtlCol="0">
            <a:spAutoFit/>
          </a:bodyPr>
          <a:lstStyle/>
          <a:p>
            <a:pPr indent="-57150">
              <a:spcBef>
                <a:spcPct val="35000"/>
              </a:spcBef>
              <a:buClr>
                <a:srgbClr val="CC6600"/>
              </a:buClr>
              <a:buSzPct val="110000"/>
            </a:pPr>
            <a:r>
              <a:rPr kumimoji="1" lang="en-US" sz="1400" b="1" dirty="0">
                <a:latin typeface="+mn-lt"/>
              </a:rPr>
              <a:t>6. Computing Environments</a:t>
            </a:r>
          </a:p>
          <a:p>
            <a:pPr marL="400050" lvl="1">
              <a:spcBef>
                <a:spcPct val="35000"/>
              </a:spcBef>
              <a:buClr>
                <a:srgbClr val="CC6600"/>
              </a:buClr>
              <a:buSzPct val="110000"/>
            </a:pPr>
            <a:r>
              <a:rPr kumimoji="1" lang="en-US" sz="1400" dirty="0">
                <a:latin typeface="+mn-lt"/>
              </a:rPr>
              <a:t>• Traditional</a:t>
            </a:r>
          </a:p>
          <a:p>
            <a:pPr marL="400050" lvl="1">
              <a:spcBef>
                <a:spcPct val="35000"/>
              </a:spcBef>
              <a:buClr>
                <a:srgbClr val="CC6600"/>
              </a:buClr>
              <a:buSzPct val="110000"/>
            </a:pPr>
            <a:r>
              <a:rPr kumimoji="1" lang="en-US" sz="1400" dirty="0">
                <a:latin typeface="+mn-lt"/>
              </a:rPr>
              <a:t>•  </a:t>
            </a:r>
            <a:r>
              <a:rPr kumimoji="1" lang="en-US" altLang="en-US" sz="1400" dirty="0">
                <a:latin typeface="+mn-lt"/>
              </a:rPr>
              <a:t>Mobile</a:t>
            </a:r>
          </a:p>
          <a:p>
            <a:pPr marL="400050" lvl="1">
              <a:spcBef>
                <a:spcPct val="35000"/>
              </a:spcBef>
              <a:buClr>
                <a:srgbClr val="CC6600"/>
              </a:buClr>
              <a:buSzPct val="110000"/>
            </a:pPr>
            <a:r>
              <a:rPr kumimoji="1" lang="en-US" sz="1400" dirty="0">
                <a:latin typeface="+mn-lt"/>
              </a:rPr>
              <a:t>• Client-Server</a:t>
            </a:r>
          </a:p>
          <a:p>
            <a:pPr marL="400050" lvl="1">
              <a:spcBef>
                <a:spcPct val="35000"/>
              </a:spcBef>
              <a:buClr>
                <a:srgbClr val="CC6600"/>
              </a:buClr>
              <a:buSzPct val="110000"/>
            </a:pPr>
            <a:r>
              <a:rPr kumimoji="1" lang="en-US" sz="1400" dirty="0">
                <a:latin typeface="+mn-lt"/>
              </a:rPr>
              <a:t>• Peer-to-Peer </a:t>
            </a:r>
          </a:p>
          <a:p>
            <a:pPr marL="400050" lvl="1">
              <a:spcBef>
                <a:spcPct val="35000"/>
              </a:spcBef>
              <a:buClr>
                <a:srgbClr val="CC6600"/>
              </a:buClr>
              <a:buSzPct val="110000"/>
            </a:pPr>
            <a:r>
              <a:rPr kumimoji="1" lang="en-US" sz="1400" dirty="0">
                <a:latin typeface="+mn-lt"/>
              </a:rPr>
              <a:t>• Web-based</a:t>
            </a:r>
          </a:p>
          <a:p>
            <a:pPr marL="400050" lvl="1">
              <a:spcBef>
                <a:spcPct val="35000"/>
              </a:spcBef>
              <a:buClr>
                <a:srgbClr val="CC6600"/>
              </a:buClr>
              <a:buSzPct val="110000"/>
            </a:pPr>
            <a:r>
              <a:rPr kumimoji="1" lang="en-US" sz="1400" dirty="0">
                <a:latin typeface="+mn-lt"/>
              </a:rPr>
              <a:t>• Cloud computing</a:t>
            </a:r>
          </a:p>
          <a:p>
            <a:pPr marL="400050" lvl="1">
              <a:spcBef>
                <a:spcPct val="35000"/>
              </a:spcBef>
              <a:buClr>
                <a:srgbClr val="CC6600"/>
              </a:buClr>
              <a:buSzPct val="110000"/>
            </a:pPr>
            <a:r>
              <a:rPr kumimoji="1" lang="en-US" sz="1400" dirty="0">
                <a:latin typeface="+mn-lt"/>
              </a:rPr>
              <a:t>• Real-time </a:t>
            </a:r>
          </a:p>
          <a:p>
            <a:pPr marL="400050" lvl="1">
              <a:spcBef>
                <a:spcPct val="35000"/>
              </a:spcBef>
              <a:buClr>
                <a:srgbClr val="CC6600"/>
              </a:buClr>
              <a:buSzPct val="110000"/>
            </a:pPr>
            <a:r>
              <a:rPr kumimoji="1" lang="en-US" sz="1400" dirty="0">
                <a:latin typeface="+mn-lt"/>
              </a:rPr>
              <a:t>• Embedded</a:t>
            </a:r>
          </a:p>
        </p:txBody>
      </p:sp>
    </p:spTree>
    <p:extLst>
      <p:ext uri="{BB962C8B-B14F-4D97-AF65-F5344CB8AC3E}">
        <p14:creationId xmlns:p14="http://schemas.microsoft.com/office/powerpoint/2010/main" val="370320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580104" y="1013649"/>
            <a:ext cx="7764565" cy="4530725"/>
          </a:xfrm>
        </p:spPr>
        <p:txBody>
          <a:bodyPr/>
          <a:lstStyle/>
          <a:p>
            <a:pPr marL="0" indent="0">
              <a:buNone/>
            </a:pPr>
            <a:r>
              <a:rPr lang="en-US" altLang="en-US" sz="1400" b="1" dirty="0"/>
              <a:t>1. EXPLAINATION of the Course Outline</a:t>
            </a:r>
          </a:p>
          <a:p>
            <a:pPr marL="0" indent="0">
              <a:buNone/>
            </a:pPr>
            <a:r>
              <a:rPr lang="en-US" altLang="en-US" sz="1400" b="1" dirty="0"/>
              <a:t>2. Computer Systems:</a:t>
            </a:r>
          </a:p>
          <a:p>
            <a:pPr marL="400050" lvl="1" indent="0">
              <a:buNone/>
            </a:pPr>
            <a:r>
              <a:rPr lang="en-US" altLang="en-US" sz="1400" dirty="0"/>
              <a:t>• Layers: hardware, software(OS &amp; Applications), and users</a:t>
            </a:r>
          </a:p>
          <a:p>
            <a:pPr marL="400050" lvl="1" indent="0">
              <a:buNone/>
            </a:pPr>
            <a:r>
              <a:rPr lang="en-US" altLang="en-US" sz="1400" dirty="0"/>
              <a:t>• What is OS  ? Its roles</a:t>
            </a:r>
          </a:p>
          <a:p>
            <a:pPr marL="0" indent="0">
              <a:buNone/>
            </a:pPr>
            <a:r>
              <a:rPr lang="en-US" altLang="en-US" sz="1400" b="1" dirty="0"/>
              <a:t>3. Computer Hardware</a:t>
            </a:r>
          </a:p>
          <a:p>
            <a:pPr marL="400050" lvl="1" indent="0">
              <a:buNone/>
            </a:pPr>
            <a:r>
              <a:rPr lang="en-US" altLang="en-US" sz="1400" dirty="0"/>
              <a:t>• CPU</a:t>
            </a:r>
          </a:p>
          <a:p>
            <a:pPr marL="400050" lvl="1" indent="0">
              <a:buNone/>
            </a:pPr>
            <a:r>
              <a:rPr lang="en-US" altLang="en-US" sz="1400" dirty="0"/>
              <a:t>• Memory/Storage</a:t>
            </a:r>
          </a:p>
          <a:p>
            <a:pPr marL="400050" lvl="1" indent="0">
              <a:buNone/>
            </a:pPr>
            <a:r>
              <a:rPr lang="en-US" altLang="en-US" sz="1400" dirty="0">
                <a:highlight>
                  <a:srgbClr val="FFFF00"/>
                </a:highlight>
              </a:rPr>
              <a:t>• (I/O) devices</a:t>
            </a:r>
          </a:p>
          <a:p>
            <a:pPr marL="0" indent="0">
              <a:buNone/>
            </a:pPr>
            <a:r>
              <a:rPr lang="en-US" altLang="en-US" sz="1400" b="1" dirty="0"/>
              <a:t>4. Computer Software:</a:t>
            </a:r>
          </a:p>
          <a:p>
            <a:pPr marL="400050" lvl="1" indent="0">
              <a:buNone/>
            </a:pPr>
            <a:r>
              <a:rPr lang="en-US" altLang="en-US" sz="1400" dirty="0"/>
              <a:t>• Application Software</a:t>
            </a:r>
          </a:p>
          <a:p>
            <a:pPr marL="400050" lvl="1" indent="0">
              <a:buNone/>
            </a:pPr>
            <a:r>
              <a:rPr lang="en-US" altLang="en-US" sz="1400" dirty="0"/>
              <a:t>• System Software</a:t>
            </a:r>
          </a:p>
          <a:p>
            <a:pPr marL="0" indent="0">
              <a:buNone/>
            </a:pPr>
            <a:r>
              <a:rPr lang="en-US" sz="1400" b="1" dirty="0"/>
              <a:t>5. Architectures of Computer Systems</a:t>
            </a:r>
          </a:p>
          <a:p>
            <a:pPr marL="400050" lvl="1"/>
            <a:r>
              <a:rPr lang="en-US" sz="1400" dirty="0"/>
              <a:t>• single-processor</a:t>
            </a:r>
          </a:p>
          <a:p>
            <a:pPr marL="400050" lvl="1"/>
            <a:r>
              <a:rPr lang="en-US" sz="1400" dirty="0"/>
              <a:t>• multiprocessor</a:t>
            </a:r>
          </a:p>
          <a:p>
            <a:pPr marL="400050" lvl="1"/>
            <a:r>
              <a:rPr lang="en-US" sz="1400" dirty="0"/>
              <a:t>• clustered</a:t>
            </a:r>
          </a:p>
          <a:p>
            <a:pPr marL="400050" lvl="1"/>
            <a:r>
              <a:rPr lang="en-US" sz="1400" dirty="0"/>
              <a:t>• distributed systems</a:t>
            </a:r>
          </a:p>
          <a:p>
            <a:pPr marL="0" indent="0">
              <a:buNone/>
            </a:pPr>
            <a:endParaRPr lang="en-US" altLang="en-US" sz="1400" dirty="0"/>
          </a:p>
        </p:txBody>
      </p:sp>
      <p:sp>
        <p:nvSpPr>
          <p:cNvPr id="2" name="TextBox 1">
            <a:extLst>
              <a:ext uri="{FF2B5EF4-FFF2-40B4-BE49-F238E27FC236}">
                <a16:creationId xmlns:a16="http://schemas.microsoft.com/office/drawing/2014/main" id="{7D7C178B-12B5-4E7A-8C70-B610FB744FC4}"/>
              </a:ext>
            </a:extLst>
          </p:cNvPr>
          <p:cNvSpPr txBox="1"/>
          <p:nvPr/>
        </p:nvSpPr>
        <p:spPr>
          <a:xfrm>
            <a:off x="4947706" y="3279011"/>
            <a:ext cx="3812835" cy="2634567"/>
          </a:xfrm>
          <a:prstGeom prst="rect">
            <a:avLst/>
          </a:prstGeom>
          <a:noFill/>
        </p:spPr>
        <p:txBody>
          <a:bodyPr wrap="square" rtlCol="0">
            <a:spAutoFit/>
          </a:bodyPr>
          <a:lstStyle/>
          <a:p>
            <a:pPr indent="-57150">
              <a:spcBef>
                <a:spcPct val="35000"/>
              </a:spcBef>
              <a:buClr>
                <a:srgbClr val="CC6600"/>
              </a:buClr>
              <a:buSzPct val="110000"/>
            </a:pPr>
            <a:r>
              <a:rPr kumimoji="1" lang="en-US" sz="1400" b="1" dirty="0">
                <a:latin typeface="+mn-lt"/>
              </a:rPr>
              <a:t>6. Computing Environments</a:t>
            </a:r>
          </a:p>
          <a:p>
            <a:pPr marL="400050" lvl="1">
              <a:spcBef>
                <a:spcPct val="35000"/>
              </a:spcBef>
              <a:buClr>
                <a:srgbClr val="CC6600"/>
              </a:buClr>
              <a:buSzPct val="110000"/>
            </a:pPr>
            <a:r>
              <a:rPr kumimoji="1" lang="en-US" sz="1400" dirty="0">
                <a:latin typeface="+mn-lt"/>
              </a:rPr>
              <a:t>• Traditional</a:t>
            </a:r>
          </a:p>
          <a:p>
            <a:pPr marL="400050" lvl="1">
              <a:spcBef>
                <a:spcPct val="35000"/>
              </a:spcBef>
              <a:buClr>
                <a:srgbClr val="CC6600"/>
              </a:buClr>
              <a:buSzPct val="110000"/>
            </a:pPr>
            <a:r>
              <a:rPr kumimoji="1" lang="en-US" sz="1400" dirty="0">
                <a:latin typeface="+mn-lt"/>
              </a:rPr>
              <a:t>•  </a:t>
            </a:r>
            <a:r>
              <a:rPr kumimoji="1" lang="en-US" altLang="en-US" sz="1400" dirty="0">
                <a:latin typeface="+mn-lt"/>
              </a:rPr>
              <a:t>Mobile</a:t>
            </a:r>
          </a:p>
          <a:p>
            <a:pPr marL="400050" lvl="1">
              <a:spcBef>
                <a:spcPct val="35000"/>
              </a:spcBef>
              <a:buClr>
                <a:srgbClr val="CC6600"/>
              </a:buClr>
              <a:buSzPct val="110000"/>
            </a:pPr>
            <a:r>
              <a:rPr kumimoji="1" lang="en-US" sz="1400" dirty="0">
                <a:latin typeface="+mn-lt"/>
              </a:rPr>
              <a:t>• Client-Server</a:t>
            </a:r>
          </a:p>
          <a:p>
            <a:pPr marL="400050" lvl="1">
              <a:spcBef>
                <a:spcPct val="35000"/>
              </a:spcBef>
              <a:buClr>
                <a:srgbClr val="CC6600"/>
              </a:buClr>
              <a:buSzPct val="110000"/>
            </a:pPr>
            <a:r>
              <a:rPr kumimoji="1" lang="en-US" sz="1400" dirty="0">
                <a:latin typeface="+mn-lt"/>
              </a:rPr>
              <a:t>• Peer-to-Peer </a:t>
            </a:r>
          </a:p>
          <a:p>
            <a:pPr marL="400050" lvl="1">
              <a:spcBef>
                <a:spcPct val="35000"/>
              </a:spcBef>
              <a:buClr>
                <a:srgbClr val="CC6600"/>
              </a:buClr>
              <a:buSzPct val="110000"/>
            </a:pPr>
            <a:r>
              <a:rPr kumimoji="1" lang="en-US" sz="1400" dirty="0">
                <a:latin typeface="+mn-lt"/>
              </a:rPr>
              <a:t>• Web-based</a:t>
            </a:r>
          </a:p>
          <a:p>
            <a:pPr marL="400050" lvl="1">
              <a:spcBef>
                <a:spcPct val="35000"/>
              </a:spcBef>
              <a:buClr>
                <a:srgbClr val="CC6600"/>
              </a:buClr>
              <a:buSzPct val="110000"/>
            </a:pPr>
            <a:r>
              <a:rPr kumimoji="1" lang="en-US" sz="1400" dirty="0">
                <a:latin typeface="+mn-lt"/>
              </a:rPr>
              <a:t>• Cloud computing</a:t>
            </a:r>
          </a:p>
          <a:p>
            <a:pPr marL="400050" lvl="1">
              <a:spcBef>
                <a:spcPct val="35000"/>
              </a:spcBef>
              <a:buClr>
                <a:srgbClr val="CC6600"/>
              </a:buClr>
              <a:buSzPct val="110000"/>
            </a:pPr>
            <a:r>
              <a:rPr kumimoji="1" lang="en-US" sz="1400" dirty="0">
                <a:latin typeface="+mn-lt"/>
              </a:rPr>
              <a:t>• Real-time </a:t>
            </a:r>
          </a:p>
          <a:p>
            <a:pPr marL="400050" lvl="1">
              <a:spcBef>
                <a:spcPct val="35000"/>
              </a:spcBef>
              <a:buClr>
                <a:srgbClr val="CC6600"/>
              </a:buClr>
              <a:buSzPct val="110000"/>
            </a:pPr>
            <a:r>
              <a:rPr kumimoji="1" lang="en-US" sz="1400" dirty="0">
                <a:latin typeface="+mn-lt"/>
              </a:rPr>
              <a:t>• Embedded</a:t>
            </a:r>
          </a:p>
        </p:txBody>
      </p:sp>
    </p:spTree>
    <p:extLst>
      <p:ext uri="{BB962C8B-B14F-4D97-AF65-F5344CB8AC3E}">
        <p14:creationId xmlns:p14="http://schemas.microsoft.com/office/powerpoint/2010/main" val="120402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dirty="0"/>
              <a:t>I/O Devices</a:t>
            </a:r>
          </a:p>
        </p:txBody>
      </p:sp>
      <p:pic>
        <p:nvPicPr>
          <p:cNvPr id="2050" name="Picture 2" descr="Types of I/O and installing - Computer Essentials">
            <a:extLst>
              <a:ext uri="{FF2B5EF4-FFF2-40B4-BE49-F238E27FC236}">
                <a16:creationId xmlns:a16="http://schemas.microsoft.com/office/drawing/2014/main" id="{C95F4B0D-69A2-4E9F-B635-33DC030B5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028699"/>
            <a:ext cx="8170913" cy="544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2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dirty="0"/>
              <a:t>I/O Devices</a:t>
            </a:r>
          </a:p>
        </p:txBody>
      </p:sp>
      <p:pic>
        <p:nvPicPr>
          <p:cNvPr id="3074" name="Picture 2" descr="C:\Donny\JCT\ca\wmf\ch8\F0801.wmf">
            <a:extLst>
              <a:ext uri="{FF2B5EF4-FFF2-40B4-BE49-F238E27FC236}">
                <a16:creationId xmlns:a16="http://schemas.microsoft.com/office/drawing/2014/main" id="{275D1A7E-FE48-477D-9280-CE20C0EE9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851" y="1352857"/>
            <a:ext cx="7364842" cy="415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39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dirty="0"/>
              <a:t>I/O Devices</a:t>
            </a:r>
          </a:p>
        </p:txBody>
      </p:sp>
      <p:pic>
        <p:nvPicPr>
          <p:cNvPr id="2" name="Picture 1">
            <a:extLst>
              <a:ext uri="{FF2B5EF4-FFF2-40B4-BE49-F238E27FC236}">
                <a16:creationId xmlns:a16="http://schemas.microsoft.com/office/drawing/2014/main" id="{38F91164-91A9-4B30-B887-A2E774012FDF}"/>
              </a:ext>
            </a:extLst>
          </p:cNvPr>
          <p:cNvPicPr>
            <a:picLocks noChangeAspect="1"/>
          </p:cNvPicPr>
          <p:nvPr/>
        </p:nvPicPr>
        <p:blipFill>
          <a:blip r:embed="rId3"/>
          <a:stretch>
            <a:fillRect/>
          </a:stretch>
        </p:blipFill>
        <p:spPr>
          <a:xfrm>
            <a:off x="1433666" y="1023796"/>
            <a:ext cx="6276668" cy="5500521"/>
          </a:xfrm>
          <a:prstGeom prst="rect">
            <a:avLst/>
          </a:prstGeom>
        </p:spPr>
      </p:pic>
    </p:spTree>
    <p:extLst>
      <p:ext uri="{BB962C8B-B14F-4D97-AF65-F5344CB8AC3E}">
        <p14:creationId xmlns:p14="http://schemas.microsoft.com/office/powerpoint/2010/main" val="128920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580104" y="1013649"/>
            <a:ext cx="7764565" cy="4530725"/>
          </a:xfrm>
        </p:spPr>
        <p:txBody>
          <a:bodyPr/>
          <a:lstStyle/>
          <a:p>
            <a:pPr marL="0" indent="0">
              <a:buNone/>
            </a:pPr>
            <a:r>
              <a:rPr lang="en-US" altLang="en-US" sz="1400" b="1" dirty="0"/>
              <a:t>1. EXPLAINATION of the Course Outline</a:t>
            </a:r>
          </a:p>
          <a:p>
            <a:pPr marL="0" indent="0">
              <a:buNone/>
            </a:pPr>
            <a:r>
              <a:rPr lang="en-US" altLang="en-US" sz="1400" b="1" dirty="0"/>
              <a:t>2. Computer Systems:</a:t>
            </a:r>
          </a:p>
          <a:p>
            <a:pPr marL="400050" lvl="1" indent="0">
              <a:buNone/>
            </a:pPr>
            <a:r>
              <a:rPr lang="en-US" altLang="en-US" sz="1400" dirty="0"/>
              <a:t>• Layers: hardware, software(OS &amp; Applications), and users</a:t>
            </a:r>
          </a:p>
          <a:p>
            <a:pPr marL="400050" lvl="1" indent="0">
              <a:buNone/>
            </a:pPr>
            <a:r>
              <a:rPr lang="en-US" altLang="en-US" sz="1400" dirty="0"/>
              <a:t>• What is OS  ? Its roles</a:t>
            </a:r>
          </a:p>
          <a:p>
            <a:pPr marL="0" indent="0">
              <a:buNone/>
            </a:pPr>
            <a:r>
              <a:rPr lang="en-US" altLang="en-US" sz="1400" b="1" dirty="0"/>
              <a:t>3. Computer Hardware</a:t>
            </a:r>
          </a:p>
          <a:p>
            <a:pPr marL="400050" lvl="1" indent="0">
              <a:buNone/>
            </a:pPr>
            <a:r>
              <a:rPr lang="en-US" altLang="en-US" sz="1400" dirty="0"/>
              <a:t>• CPU</a:t>
            </a:r>
          </a:p>
          <a:p>
            <a:pPr marL="400050" lvl="1" indent="0">
              <a:buNone/>
            </a:pPr>
            <a:r>
              <a:rPr lang="en-US" altLang="en-US" sz="1400" dirty="0"/>
              <a:t>• Memory/Storage</a:t>
            </a:r>
          </a:p>
          <a:p>
            <a:pPr marL="400050" lvl="1" indent="0">
              <a:buNone/>
            </a:pPr>
            <a:r>
              <a:rPr lang="en-US" altLang="en-US" sz="1400" dirty="0"/>
              <a:t>• (I/O) devices</a:t>
            </a:r>
          </a:p>
          <a:p>
            <a:pPr marL="0" indent="0">
              <a:buNone/>
            </a:pPr>
            <a:r>
              <a:rPr lang="en-US" altLang="en-US" sz="1400" b="1" dirty="0">
                <a:highlight>
                  <a:srgbClr val="FFFF00"/>
                </a:highlight>
              </a:rPr>
              <a:t>4. Computer Software:</a:t>
            </a:r>
          </a:p>
          <a:p>
            <a:pPr marL="400050" lvl="1" indent="0">
              <a:buNone/>
            </a:pPr>
            <a:r>
              <a:rPr lang="en-US" altLang="en-US" sz="1400" dirty="0"/>
              <a:t>• Application Software</a:t>
            </a:r>
          </a:p>
          <a:p>
            <a:pPr marL="400050" lvl="1" indent="0">
              <a:buNone/>
            </a:pPr>
            <a:r>
              <a:rPr lang="en-US" altLang="en-US" sz="1400" dirty="0"/>
              <a:t>• System Software</a:t>
            </a:r>
          </a:p>
          <a:p>
            <a:pPr marL="0" indent="0">
              <a:buNone/>
            </a:pPr>
            <a:r>
              <a:rPr lang="en-US" sz="1400" b="1" dirty="0"/>
              <a:t>5. Architectures of Computer Systems</a:t>
            </a:r>
          </a:p>
          <a:p>
            <a:pPr marL="400050" lvl="1"/>
            <a:r>
              <a:rPr lang="en-US" sz="1400" dirty="0"/>
              <a:t>• single-processor</a:t>
            </a:r>
          </a:p>
          <a:p>
            <a:pPr marL="400050" lvl="1"/>
            <a:r>
              <a:rPr lang="en-US" sz="1400" dirty="0"/>
              <a:t>• multiprocessor</a:t>
            </a:r>
          </a:p>
          <a:p>
            <a:pPr marL="400050" lvl="1"/>
            <a:r>
              <a:rPr lang="en-US" sz="1400" dirty="0"/>
              <a:t>• clustered</a:t>
            </a:r>
          </a:p>
          <a:p>
            <a:pPr marL="400050" lvl="1"/>
            <a:r>
              <a:rPr lang="en-US" sz="1400" dirty="0"/>
              <a:t>• distributed systems</a:t>
            </a:r>
          </a:p>
          <a:p>
            <a:pPr marL="0" indent="0">
              <a:buNone/>
            </a:pPr>
            <a:endParaRPr lang="en-US" altLang="en-US" sz="1400" dirty="0"/>
          </a:p>
        </p:txBody>
      </p:sp>
      <p:sp>
        <p:nvSpPr>
          <p:cNvPr id="2" name="TextBox 1">
            <a:extLst>
              <a:ext uri="{FF2B5EF4-FFF2-40B4-BE49-F238E27FC236}">
                <a16:creationId xmlns:a16="http://schemas.microsoft.com/office/drawing/2014/main" id="{7D7C178B-12B5-4E7A-8C70-B610FB744FC4}"/>
              </a:ext>
            </a:extLst>
          </p:cNvPr>
          <p:cNvSpPr txBox="1"/>
          <p:nvPr/>
        </p:nvSpPr>
        <p:spPr>
          <a:xfrm>
            <a:off x="4947706" y="3279011"/>
            <a:ext cx="3812835" cy="2634567"/>
          </a:xfrm>
          <a:prstGeom prst="rect">
            <a:avLst/>
          </a:prstGeom>
          <a:noFill/>
        </p:spPr>
        <p:txBody>
          <a:bodyPr wrap="square" rtlCol="0">
            <a:spAutoFit/>
          </a:bodyPr>
          <a:lstStyle/>
          <a:p>
            <a:pPr indent="-57150">
              <a:spcBef>
                <a:spcPct val="35000"/>
              </a:spcBef>
              <a:buClr>
                <a:srgbClr val="CC6600"/>
              </a:buClr>
              <a:buSzPct val="110000"/>
            </a:pPr>
            <a:r>
              <a:rPr kumimoji="1" lang="en-US" sz="1400" b="1" dirty="0">
                <a:latin typeface="+mn-lt"/>
              </a:rPr>
              <a:t>6. Computing Environments</a:t>
            </a:r>
          </a:p>
          <a:p>
            <a:pPr marL="400050" lvl="1">
              <a:spcBef>
                <a:spcPct val="35000"/>
              </a:spcBef>
              <a:buClr>
                <a:srgbClr val="CC6600"/>
              </a:buClr>
              <a:buSzPct val="110000"/>
            </a:pPr>
            <a:r>
              <a:rPr kumimoji="1" lang="en-US" sz="1400" dirty="0">
                <a:latin typeface="+mn-lt"/>
              </a:rPr>
              <a:t>• Traditional</a:t>
            </a:r>
          </a:p>
          <a:p>
            <a:pPr marL="400050" lvl="1">
              <a:spcBef>
                <a:spcPct val="35000"/>
              </a:spcBef>
              <a:buClr>
                <a:srgbClr val="CC6600"/>
              </a:buClr>
              <a:buSzPct val="110000"/>
            </a:pPr>
            <a:r>
              <a:rPr kumimoji="1" lang="en-US" sz="1400" dirty="0">
                <a:latin typeface="+mn-lt"/>
              </a:rPr>
              <a:t>•  </a:t>
            </a:r>
            <a:r>
              <a:rPr kumimoji="1" lang="en-US" altLang="en-US" sz="1400" dirty="0">
                <a:latin typeface="+mn-lt"/>
              </a:rPr>
              <a:t>Mobile</a:t>
            </a:r>
          </a:p>
          <a:p>
            <a:pPr marL="400050" lvl="1">
              <a:spcBef>
                <a:spcPct val="35000"/>
              </a:spcBef>
              <a:buClr>
                <a:srgbClr val="CC6600"/>
              </a:buClr>
              <a:buSzPct val="110000"/>
            </a:pPr>
            <a:r>
              <a:rPr kumimoji="1" lang="en-US" sz="1400" dirty="0">
                <a:latin typeface="+mn-lt"/>
              </a:rPr>
              <a:t>• Client-Server</a:t>
            </a:r>
          </a:p>
          <a:p>
            <a:pPr marL="400050" lvl="1">
              <a:spcBef>
                <a:spcPct val="35000"/>
              </a:spcBef>
              <a:buClr>
                <a:srgbClr val="CC6600"/>
              </a:buClr>
              <a:buSzPct val="110000"/>
            </a:pPr>
            <a:r>
              <a:rPr kumimoji="1" lang="en-US" sz="1400" dirty="0">
                <a:latin typeface="+mn-lt"/>
              </a:rPr>
              <a:t>• Peer-to-Peer </a:t>
            </a:r>
          </a:p>
          <a:p>
            <a:pPr marL="400050" lvl="1">
              <a:spcBef>
                <a:spcPct val="35000"/>
              </a:spcBef>
              <a:buClr>
                <a:srgbClr val="CC6600"/>
              </a:buClr>
              <a:buSzPct val="110000"/>
            </a:pPr>
            <a:r>
              <a:rPr kumimoji="1" lang="en-US" sz="1400" dirty="0">
                <a:latin typeface="+mn-lt"/>
              </a:rPr>
              <a:t>• Web-based</a:t>
            </a:r>
          </a:p>
          <a:p>
            <a:pPr marL="400050" lvl="1">
              <a:spcBef>
                <a:spcPct val="35000"/>
              </a:spcBef>
              <a:buClr>
                <a:srgbClr val="CC6600"/>
              </a:buClr>
              <a:buSzPct val="110000"/>
            </a:pPr>
            <a:r>
              <a:rPr kumimoji="1" lang="en-US" sz="1400" dirty="0">
                <a:latin typeface="+mn-lt"/>
              </a:rPr>
              <a:t>• Cloud computing</a:t>
            </a:r>
          </a:p>
          <a:p>
            <a:pPr marL="400050" lvl="1">
              <a:spcBef>
                <a:spcPct val="35000"/>
              </a:spcBef>
              <a:buClr>
                <a:srgbClr val="CC6600"/>
              </a:buClr>
              <a:buSzPct val="110000"/>
            </a:pPr>
            <a:r>
              <a:rPr kumimoji="1" lang="en-US" sz="1400" dirty="0">
                <a:latin typeface="+mn-lt"/>
              </a:rPr>
              <a:t>• Real-time </a:t>
            </a:r>
          </a:p>
          <a:p>
            <a:pPr marL="400050" lvl="1">
              <a:spcBef>
                <a:spcPct val="35000"/>
              </a:spcBef>
              <a:buClr>
                <a:srgbClr val="CC6600"/>
              </a:buClr>
              <a:buSzPct val="110000"/>
            </a:pPr>
            <a:r>
              <a:rPr kumimoji="1" lang="en-US" sz="1400" dirty="0">
                <a:latin typeface="+mn-lt"/>
              </a:rPr>
              <a:t>• Embedded</a:t>
            </a:r>
          </a:p>
        </p:txBody>
      </p:sp>
    </p:spTree>
    <p:extLst>
      <p:ext uri="{BB962C8B-B14F-4D97-AF65-F5344CB8AC3E}">
        <p14:creationId xmlns:p14="http://schemas.microsoft.com/office/powerpoint/2010/main" val="2421587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41EA749-5F42-4DDF-91AF-C39281ECA8AD}"/>
              </a:ext>
            </a:extLst>
          </p:cNvPr>
          <p:cNvSpPr>
            <a:spLocks noGrp="1" noChangeArrowheads="1"/>
          </p:cNvSpPr>
          <p:nvPr>
            <p:ph type="title" idx="4294967295"/>
          </p:nvPr>
        </p:nvSpPr>
        <p:spPr>
          <a:xfrm>
            <a:off x="1100138" y="227013"/>
            <a:ext cx="7399337" cy="558800"/>
          </a:xfrm>
        </p:spPr>
        <p:txBody>
          <a:bodyPr/>
          <a:lstStyle/>
          <a:p>
            <a:r>
              <a:rPr lang="en-US" altLang="en-US" dirty="0"/>
              <a:t>Computer Software</a:t>
            </a:r>
          </a:p>
        </p:txBody>
      </p:sp>
      <p:sp>
        <p:nvSpPr>
          <p:cNvPr id="48131" name="Content Placeholder 2">
            <a:extLst>
              <a:ext uri="{FF2B5EF4-FFF2-40B4-BE49-F238E27FC236}">
                <a16:creationId xmlns:a16="http://schemas.microsoft.com/office/drawing/2014/main" id="{4D3327B7-8FD8-4AB6-82B1-9B1A1B47B9CD}"/>
              </a:ext>
            </a:extLst>
          </p:cNvPr>
          <p:cNvSpPr>
            <a:spLocks noGrp="1" noChangeArrowheads="1"/>
          </p:cNvSpPr>
          <p:nvPr>
            <p:ph idx="4294967295"/>
          </p:nvPr>
        </p:nvSpPr>
        <p:spPr>
          <a:xfrm>
            <a:off x="560644" y="1164662"/>
            <a:ext cx="8337550" cy="4867275"/>
          </a:xfrm>
        </p:spPr>
        <p:txBody>
          <a:bodyPr/>
          <a:lstStyle/>
          <a:p>
            <a:r>
              <a:rPr lang="en-US" altLang="en-US" sz="1600" dirty="0"/>
              <a:t>Computer software, or simply software, is a set of instructions and data that tell the computer what to do to . </a:t>
            </a:r>
          </a:p>
          <a:p>
            <a:pPr marL="0" indent="0">
              <a:buNone/>
            </a:pPr>
            <a:r>
              <a:rPr lang="en-US" altLang="en-US" sz="1600" dirty="0"/>
              <a:t>TYPES:</a:t>
            </a:r>
          </a:p>
          <a:p>
            <a:r>
              <a:rPr lang="en-US" altLang="en-US" sz="1600" b="1" u="sng" dirty="0"/>
              <a:t>Application </a:t>
            </a:r>
            <a:r>
              <a:rPr lang="en-US" altLang="en-US" sz="1600" u="sng" dirty="0"/>
              <a:t>software:</a:t>
            </a:r>
            <a:r>
              <a:rPr lang="en-US" altLang="en-US" sz="1600" dirty="0"/>
              <a:t> for user tasks which are beyond the basic operations of the computer (games, web, doc edit, …)</a:t>
            </a:r>
          </a:p>
          <a:p>
            <a:r>
              <a:rPr lang="en-US" altLang="en-US" sz="1600" b="1" u="sng" dirty="0"/>
              <a:t>System</a:t>
            </a:r>
            <a:r>
              <a:rPr lang="en-US" altLang="en-US" sz="1600" u="sng" dirty="0"/>
              <a:t> software:</a:t>
            </a:r>
            <a:r>
              <a:rPr lang="en-US" altLang="en-US" sz="1600" dirty="0"/>
              <a:t> for managing computer hardware and supporting other (app) software. It includes:</a:t>
            </a:r>
          </a:p>
          <a:p>
            <a:pPr lvl="1"/>
            <a:r>
              <a:rPr lang="en-US" altLang="en-US" sz="1600" b="1" dirty="0"/>
              <a:t>Operating systems</a:t>
            </a:r>
            <a:r>
              <a:rPr lang="en-US" altLang="en-US" sz="1600" dirty="0"/>
              <a:t>: a collections of software that manage resources and provide common services.</a:t>
            </a:r>
          </a:p>
          <a:p>
            <a:pPr lvl="1"/>
            <a:r>
              <a:rPr lang="en-US" altLang="en-US" sz="1600" b="1" dirty="0"/>
              <a:t>Utilities (System Programs): </a:t>
            </a:r>
            <a:r>
              <a:rPr lang="en-US" altLang="en-US" sz="1600" dirty="0"/>
              <a:t>independent programs designed to assist users in the maintenance and care of their computers.</a:t>
            </a:r>
          </a:p>
          <a:p>
            <a:pPr lvl="1"/>
            <a:r>
              <a:rPr lang="en-US" altLang="en-US" sz="1600" b="1" dirty="0"/>
              <a:t>Device drivers</a:t>
            </a:r>
            <a:r>
              <a:rPr lang="en-US" altLang="en-US" sz="1600" dirty="0"/>
              <a:t>: programs which operate or control a particular type of device that is attached to a computer. Each device needs at least one corresponding device driver.</a:t>
            </a:r>
          </a:p>
          <a:p>
            <a:r>
              <a:rPr lang="en-US" altLang="en-US" sz="1600" b="1" dirty="0"/>
              <a:t>Middleware</a:t>
            </a:r>
            <a:r>
              <a:rPr lang="en-US" altLang="en-US" sz="1600" dirty="0"/>
              <a:t> software: is package/framework that provide additional services to applications such as databases, multimedia, or graphics. It makes it easier and faster for developers to build applications with prebuilt codes from its library. It supports applications but doesn’t have the OS/System software’s privileges. </a:t>
            </a:r>
          </a:p>
          <a:p>
            <a:endParaRPr lang="en-US" altLang="en-US" sz="1600" dirty="0"/>
          </a:p>
          <a:p>
            <a:endParaRPr lang="en-US" altLang="en-US" sz="1600" dirty="0"/>
          </a:p>
          <a:p>
            <a:r>
              <a:rPr lang="en-US" altLang="en-US" sz="1600" dirty="0"/>
              <a:t>(games, web, doc edit, …)</a:t>
            </a:r>
          </a:p>
          <a:p>
            <a:pPr marL="1200150" lvl="2" indent="-342900">
              <a:buFont typeface="Webdings" panose="05030102010509060703" pitchFamily="18" charset="2"/>
              <a:buNone/>
            </a:pPr>
            <a:endParaRPr lang="en-US" altLang="en-US" sz="1600" dirty="0">
              <a:solidFill>
                <a:srgbClr val="3366FF"/>
              </a:solidFill>
            </a:endParaRPr>
          </a:p>
        </p:txBody>
      </p:sp>
    </p:spTree>
    <p:extLst>
      <p:ext uri="{BB962C8B-B14F-4D97-AF65-F5344CB8AC3E}">
        <p14:creationId xmlns:p14="http://schemas.microsoft.com/office/powerpoint/2010/main" val="502984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580104" y="1013649"/>
            <a:ext cx="7764565" cy="4530725"/>
          </a:xfrm>
        </p:spPr>
        <p:txBody>
          <a:bodyPr/>
          <a:lstStyle/>
          <a:p>
            <a:pPr marL="0" indent="0">
              <a:buNone/>
            </a:pPr>
            <a:r>
              <a:rPr lang="en-US" altLang="en-US" sz="1400" b="1" dirty="0"/>
              <a:t>1. EXPLAINATION of the Course Outline</a:t>
            </a:r>
          </a:p>
          <a:p>
            <a:pPr marL="0" indent="0">
              <a:buNone/>
            </a:pPr>
            <a:r>
              <a:rPr lang="en-US" altLang="en-US" sz="1400" b="1" dirty="0"/>
              <a:t>2. Computer Systems:</a:t>
            </a:r>
          </a:p>
          <a:p>
            <a:pPr marL="400050" lvl="1" indent="0">
              <a:buNone/>
            </a:pPr>
            <a:r>
              <a:rPr lang="en-US" altLang="en-US" sz="1400" dirty="0"/>
              <a:t>• Layers: hardware, software(OS &amp; Applications), and users</a:t>
            </a:r>
          </a:p>
          <a:p>
            <a:pPr marL="400050" lvl="1" indent="0">
              <a:buNone/>
            </a:pPr>
            <a:r>
              <a:rPr lang="en-US" altLang="en-US" sz="1400" dirty="0"/>
              <a:t>• What is OS  ? Its roles</a:t>
            </a:r>
          </a:p>
          <a:p>
            <a:pPr marL="0" indent="0">
              <a:buNone/>
            </a:pPr>
            <a:r>
              <a:rPr lang="en-US" altLang="en-US" sz="1400" b="1" dirty="0"/>
              <a:t>3. Computer Hardware</a:t>
            </a:r>
          </a:p>
          <a:p>
            <a:pPr marL="400050" lvl="1" indent="0">
              <a:buNone/>
            </a:pPr>
            <a:r>
              <a:rPr lang="en-US" altLang="en-US" sz="1400" dirty="0"/>
              <a:t>• CPU</a:t>
            </a:r>
          </a:p>
          <a:p>
            <a:pPr marL="400050" lvl="1" indent="0">
              <a:buNone/>
            </a:pPr>
            <a:r>
              <a:rPr lang="en-US" altLang="en-US" sz="1400" dirty="0"/>
              <a:t>• Memory/Storage</a:t>
            </a:r>
          </a:p>
          <a:p>
            <a:pPr marL="400050" lvl="1" indent="0">
              <a:buNone/>
            </a:pPr>
            <a:r>
              <a:rPr lang="en-US" altLang="en-US" sz="1400" dirty="0"/>
              <a:t>• (I/O) devices</a:t>
            </a:r>
          </a:p>
          <a:p>
            <a:pPr marL="0" indent="0">
              <a:buNone/>
            </a:pPr>
            <a:r>
              <a:rPr lang="en-US" altLang="en-US" sz="1400" b="1" dirty="0"/>
              <a:t>4. Computer Software:</a:t>
            </a:r>
          </a:p>
          <a:p>
            <a:pPr marL="400050" lvl="1" indent="0">
              <a:buNone/>
            </a:pPr>
            <a:r>
              <a:rPr lang="en-US" altLang="en-US" sz="1400" dirty="0"/>
              <a:t>• Application Software</a:t>
            </a:r>
          </a:p>
          <a:p>
            <a:pPr marL="400050" lvl="1" indent="0">
              <a:buNone/>
            </a:pPr>
            <a:r>
              <a:rPr lang="en-US" altLang="en-US" sz="1400" dirty="0"/>
              <a:t>• System Software</a:t>
            </a:r>
          </a:p>
          <a:p>
            <a:pPr marL="0" indent="0">
              <a:buNone/>
            </a:pPr>
            <a:r>
              <a:rPr lang="en-US" sz="1400" b="1" dirty="0">
                <a:highlight>
                  <a:srgbClr val="FFFF00"/>
                </a:highlight>
              </a:rPr>
              <a:t>5. Architectures of Computer Systems</a:t>
            </a:r>
          </a:p>
          <a:p>
            <a:pPr marL="400050" lvl="1"/>
            <a:r>
              <a:rPr lang="en-US" sz="1400" dirty="0"/>
              <a:t>• single-processor</a:t>
            </a:r>
          </a:p>
          <a:p>
            <a:pPr marL="400050" lvl="1"/>
            <a:r>
              <a:rPr lang="en-US" sz="1400" dirty="0"/>
              <a:t>• multiprocessor</a:t>
            </a:r>
          </a:p>
          <a:p>
            <a:pPr marL="400050" lvl="1"/>
            <a:r>
              <a:rPr lang="en-US" sz="1400" dirty="0"/>
              <a:t>• clustered</a:t>
            </a:r>
          </a:p>
          <a:p>
            <a:pPr marL="400050" lvl="1"/>
            <a:r>
              <a:rPr lang="en-US" sz="1400" dirty="0"/>
              <a:t>• distributed systems</a:t>
            </a:r>
          </a:p>
          <a:p>
            <a:pPr marL="0" indent="0">
              <a:buNone/>
            </a:pPr>
            <a:endParaRPr lang="en-US" altLang="en-US" sz="1400" dirty="0"/>
          </a:p>
        </p:txBody>
      </p:sp>
      <p:sp>
        <p:nvSpPr>
          <p:cNvPr id="2" name="TextBox 1">
            <a:extLst>
              <a:ext uri="{FF2B5EF4-FFF2-40B4-BE49-F238E27FC236}">
                <a16:creationId xmlns:a16="http://schemas.microsoft.com/office/drawing/2014/main" id="{7D7C178B-12B5-4E7A-8C70-B610FB744FC4}"/>
              </a:ext>
            </a:extLst>
          </p:cNvPr>
          <p:cNvSpPr txBox="1"/>
          <p:nvPr/>
        </p:nvSpPr>
        <p:spPr>
          <a:xfrm>
            <a:off x="4947706" y="3279011"/>
            <a:ext cx="3812835" cy="2634567"/>
          </a:xfrm>
          <a:prstGeom prst="rect">
            <a:avLst/>
          </a:prstGeom>
          <a:noFill/>
        </p:spPr>
        <p:txBody>
          <a:bodyPr wrap="square" rtlCol="0">
            <a:spAutoFit/>
          </a:bodyPr>
          <a:lstStyle/>
          <a:p>
            <a:pPr indent="-57150">
              <a:spcBef>
                <a:spcPct val="35000"/>
              </a:spcBef>
              <a:buClr>
                <a:srgbClr val="CC6600"/>
              </a:buClr>
              <a:buSzPct val="110000"/>
            </a:pPr>
            <a:r>
              <a:rPr kumimoji="1" lang="en-US" sz="1400" b="1" dirty="0">
                <a:latin typeface="+mn-lt"/>
              </a:rPr>
              <a:t>6. Computing Environments</a:t>
            </a:r>
          </a:p>
          <a:p>
            <a:pPr marL="400050" lvl="1">
              <a:spcBef>
                <a:spcPct val="35000"/>
              </a:spcBef>
              <a:buClr>
                <a:srgbClr val="CC6600"/>
              </a:buClr>
              <a:buSzPct val="110000"/>
            </a:pPr>
            <a:r>
              <a:rPr kumimoji="1" lang="en-US" sz="1400" dirty="0">
                <a:latin typeface="+mn-lt"/>
              </a:rPr>
              <a:t>• Traditional</a:t>
            </a:r>
          </a:p>
          <a:p>
            <a:pPr marL="400050" lvl="1">
              <a:spcBef>
                <a:spcPct val="35000"/>
              </a:spcBef>
              <a:buClr>
                <a:srgbClr val="CC6600"/>
              </a:buClr>
              <a:buSzPct val="110000"/>
            </a:pPr>
            <a:r>
              <a:rPr kumimoji="1" lang="en-US" sz="1400" dirty="0">
                <a:latin typeface="+mn-lt"/>
              </a:rPr>
              <a:t>•  </a:t>
            </a:r>
            <a:r>
              <a:rPr kumimoji="1" lang="en-US" altLang="en-US" sz="1400" dirty="0">
                <a:latin typeface="+mn-lt"/>
              </a:rPr>
              <a:t>Mobile</a:t>
            </a:r>
          </a:p>
          <a:p>
            <a:pPr marL="400050" lvl="1">
              <a:spcBef>
                <a:spcPct val="35000"/>
              </a:spcBef>
              <a:buClr>
                <a:srgbClr val="CC6600"/>
              </a:buClr>
              <a:buSzPct val="110000"/>
            </a:pPr>
            <a:r>
              <a:rPr kumimoji="1" lang="en-US" sz="1400" dirty="0">
                <a:latin typeface="+mn-lt"/>
              </a:rPr>
              <a:t>• Client-Server</a:t>
            </a:r>
          </a:p>
          <a:p>
            <a:pPr marL="400050" lvl="1">
              <a:spcBef>
                <a:spcPct val="35000"/>
              </a:spcBef>
              <a:buClr>
                <a:srgbClr val="CC6600"/>
              </a:buClr>
              <a:buSzPct val="110000"/>
            </a:pPr>
            <a:r>
              <a:rPr kumimoji="1" lang="en-US" sz="1400" dirty="0">
                <a:latin typeface="+mn-lt"/>
              </a:rPr>
              <a:t>• Peer-to-Peer </a:t>
            </a:r>
          </a:p>
          <a:p>
            <a:pPr marL="400050" lvl="1">
              <a:spcBef>
                <a:spcPct val="35000"/>
              </a:spcBef>
              <a:buClr>
                <a:srgbClr val="CC6600"/>
              </a:buClr>
              <a:buSzPct val="110000"/>
            </a:pPr>
            <a:r>
              <a:rPr kumimoji="1" lang="en-US" sz="1400" dirty="0">
                <a:latin typeface="+mn-lt"/>
              </a:rPr>
              <a:t>• Web-based</a:t>
            </a:r>
          </a:p>
          <a:p>
            <a:pPr marL="400050" lvl="1">
              <a:spcBef>
                <a:spcPct val="35000"/>
              </a:spcBef>
              <a:buClr>
                <a:srgbClr val="CC6600"/>
              </a:buClr>
              <a:buSzPct val="110000"/>
            </a:pPr>
            <a:r>
              <a:rPr kumimoji="1" lang="en-US" sz="1400" dirty="0">
                <a:latin typeface="+mn-lt"/>
              </a:rPr>
              <a:t>• Cloud computing</a:t>
            </a:r>
          </a:p>
          <a:p>
            <a:pPr marL="400050" lvl="1">
              <a:spcBef>
                <a:spcPct val="35000"/>
              </a:spcBef>
              <a:buClr>
                <a:srgbClr val="CC6600"/>
              </a:buClr>
              <a:buSzPct val="110000"/>
            </a:pPr>
            <a:r>
              <a:rPr kumimoji="1" lang="en-US" sz="1400" dirty="0">
                <a:latin typeface="+mn-lt"/>
              </a:rPr>
              <a:t>• Real-time </a:t>
            </a:r>
          </a:p>
          <a:p>
            <a:pPr marL="400050" lvl="1">
              <a:spcBef>
                <a:spcPct val="35000"/>
              </a:spcBef>
              <a:buClr>
                <a:srgbClr val="CC6600"/>
              </a:buClr>
              <a:buSzPct val="110000"/>
            </a:pPr>
            <a:r>
              <a:rPr kumimoji="1" lang="en-US" sz="1400" dirty="0">
                <a:latin typeface="+mn-lt"/>
              </a:rPr>
              <a:t>• Embedded</a:t>
            </a:r>
          </a:p>
        </p:txBody>
      </p:sp>
    </p:spTree>
    <p:extLst>
      <p:ext uri="{BB962C8B-B14F-4D97-AF65-F5344CB8AC3E}">
        <p14:creationId xmlns:p14="http://schemas.microsoft.com/office/powerpoint/2010/main" val="3074096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0D2F35F-C53D-47E7-B577-3884591241BC}"/>
              </a:ext>
            </a:extLst>
          </p:cNvPr>
          <p:cNvSpPr>
            <a:spLocks noGrp="1" noChangeArrowheads="1"/>
          </p:cNvSpPr>
          <p:nvPr>
            <p:ph type="title"/>
          </p:nvPr>
        </p:nvSpPr>
        <p:spPr>
          <a:xfrm>
            <a:off x="457200" y="222250"/>
            <a:ext cx="8015288" cy="576263"/>
          </a:xfrm>
        </p:spPr>
        <p:txBody>
          <a:bodyPr/>
          <a:lstStyle/>
          <a:p>
            <a:r>
              <a:rPr lang="en-US" altLang="en-US"/>
              <a:t>PC Motherboard</a:t>
            </a:r>
          </a:p>
        </p:txBody>
      </p:sp>
      <p:pic>
        <p:nvPicPr>
          <p:cNvPr id="58371" name="Picture 5">
            <a:extLst>
              <a:ext uri="{FF2B5EF4-FFF2-40B4-BE49-F238E27FC236}">
                <a16:creationId xmlns:a16="http://schemas.microsoft.com/office/drawing/2014/main" id="{5878A734-D8F6-4F7D-8433-2C96A52E7C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0738" y="1046163"/>
            <a:ext cx="6867525" cy="5349875"/>
          </a:xfrm>
          <a:noFill/>
        </p:spPr>
      </p:pic>
    </p:spTree>
    <p:extLst>
      <p:ext uri="{BB962C8B-B14F-4D97-AF65-F5344CB8AC3E}">
        <p14:creationId xmlns:p14="http://schemas.microsoft.com/office/powerpoint/2010/main" val="2087343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41EA749-5F42-4DDF-91AF-C39281ECA8AD}"/>
              </a:ext>
            </a:extLst>
          </p:cNvPr>
          <p:cNvSpPr>
            <a:spLocks noGrp="1" noChangeArrowheads="1"/>
          </p:cNvSpPr>
          <p:nvPr>
            <p:ph type="title" idx="4294967295"/>
          </p:nvPr>
        </p:nvSpPr>
        <p:spPr>
          <a:xfrm>
            <a:off x="1100138" y="227013"/>
            <a:ext cx="7399337" cy="558800"/>
          </a:xfrm>
        </p:spPr>
        <p:txBody>
          <a:bodyPr/>
          <a:lstStyle/>
          <a:p>
            <a:r>
              <a:rPr lang="en-US" altLang="en-US"/>
              <a:t>Computer-System Architecture</a:t>
            </a:r>
          </a:p>
        </p:txBody>
      </p:sp>
      <p:sp>
        <p:nvSpPr>
          <p:cNvPr id="48131" name="Content Placeholder 2">
            <a:extLst>
              <a:ext uri="{FF2B5EF4-FFF2-40B4-BE49-F238E27FC236}">
                <a16:creationId xmlns:a16="http://schemas.microsoft.com/office/drawing/2014/main" id="{4D3327B7-8FD8-4AB6-82B1-9B1A1B47B9CD}"/>
              </a:ext>
            </a:extLst>
          </p:cNvPr>
          <p:cNvSpPr>
            <a:spLocks noGrp="1" noChangeArrowheads="1"/>
          </p:cNvSpPr>
          <p:nvPr>
            <p:ph idx="4294967295"/>
          </p:nvPr>
        </p:nvSpPr>
        <p:spPr>
          <a:xfrm>
            <a:off x="806450" y="1233488"/>
            <a:ext cx="7693025" cy="4867275"/>
          </a:xfrm>
        </p:spPr>
        <p:txBody>
          <a:bodyPr/>
          <a:lstStyle/>
          <a:p>
            <a:r>
              <a:rPr lang="en-US" altLang="en-US" dirty="0"/>
              <a:t>Most systems use a single general-purpose processor</a:t>
            </a:r>
          </a:p>
          <a:p>
            <a:pPr lvl="1"/>
            <a:r>
              <a:rPr lang="en-US" altLang="en-US" dirty="0"/>
              <a:t>Most systems have special-purpose processors as well</a:t>
            </a:r>
            <a:endParaRPr lang="en-US" altLang="en-US" sz="800" dirty="0"/>
          </a:p>
          <a:p>
            <a:r>
              <a:rPr lang="en-US" altLang="en-US" b="1" dirty="0">
                <a:solidFill>
                  <a:srgbClr val="006699"/>
                </a:solidFill>
                <a:latin typeface="+mj-lt"/>
              </a:rPr>
              <a:t>Multiprocessors</a:t>
            </a:r>
            <a:r>
              <a:rPr lang="en-US" altLang="en-US" dirty="0">
                <a:solidFill>
                  <a:srgbClr val="3366FF"/>
                </a:solidFill>
              </a:rPr>
              <a:t> </a:t>
            </a:r>
            <a:r>
              <a:rPr lang="en-US" altLang="en-US" dirty="0"/>
              <a:t>systems growing in use and importance</a:t>
            </a:r>
          </a:p>
          <a:p>
            <a:pPr lvl="1"/>
            <a:r>
              <a:rPr lang="en-US" altLang="en-US" dirty="0"/>
              <a:t>Also known as </a:t>
            </a:r>
            <a:r>
              <a:rPr lang="en-US" altLang="en-US" b="1" dirty="0">
                <a:solidFill>
                  <a:srgbClr val="006699"/>
                </a:solidFill>
                <a:latin typeface="+mj-lt"/>
              </a:rPr>
              <a:t>parallel systems</a:t>
            </a:r>
            <a:r>
              <a:rPr lang="en-US" altLang="en-US" dirty="0"/>
              <a:t>, </a:t>
            </a:r>
            <a:r>
              <a:rPr lang="en-US" altLang="en-US" b="1" dirty="0">
                <a:solidFill>
                  <a:srgbClr val="006699"/>
                </a:solidFill>
                <a:latin typeface="+mj-lt"/>
              </a:rPr>
              <a:t>tightly-coupled systems</a:t>
            </a:r>
          </a:p>
          <a:p>
            <a:pPr lvl="1"/>
            <a:r>
              <a:rPr lang="en-US" altLang="en-US" dirty="0"/>
              <a:t>Advantages include:</a:t>
            </a:r>
          </a:p>
          <a:p>
            <a:pPr marL="1200150" lvl="2" indent="-342900">
              <a:buFont typeface="Arial" panose="020B0604020202020204" pitchFamily="34" charset="0"/>
              <a:buAutoNum type="arabicPeriod"/>
            </a:pPr>
            <a:r>
              <a:rPr lang="en-US" altLang="en-US" b="1" dirty="0">
                <a:solidFill>
                  <a:srgbClr val="006699"/>
                </a:solidFill>
                <a:latin typeface="+mj-lt"/>
              </a:rPr>
              <a:t>Increased throughput</a:t>
            </a:r>
          </a:p>
          <a:p>
            <a:pPr marL="1200150" lvl="2" indent="-342900">
              <a:buFont typeface="Arial" panose="020B0604020202020204" pitchFamily="34" charset="0"/>
              <a:buAutoNum type="arabicPeriod"/>
            </a:pPr>
            <a:r>
              <a:rPr lang="en-US" altLang="en-US" b="1" dirty="0">
                <a:solidFill>
                  <a:srgbClr val="006699"/>
                </a:solidFill>
                <a:latin typeface="+mj-lt"/>
              </a:rPr>
              <a:t>Economy of scale</a:t>
            </a:r>
          </a:p>
          <a:p>
            <a:pPr marL="1200150" lvl="2" indent="-342900">
              <a:buFont typeface="Arial" panose="020B0604020202020204" pitchFamily="34" charset="0"/>
              <a:buAutoNum type="arabicPeriod"/>
            </a:pPr>
            <a:r>
              <a:rPr lang="en-US" altLang="en-US" b="1" dirty="0">
                <a:solidFill>
                  <a:srgbClr val="006699"/>
                </a:solidFill>
                <a:latin typeface="+mj-lt"/>
              </a:rPr>
              <a:t>Increased reliability </a:t>
            </a:r>
            <a:r>
              <a:rPr lang="en-US" altLang="en-US" dirty="0"/>
              <a:t>– graceful degradation or fault tolerance</a:t>
            </a:r>
          </a:p>
          <a:p>
            <a:pPr lvl="1"/>
            <a:r>
              <a:rPr lang="en-US" altLang="en-US" dirty="0"/>
              <a:t>Two types:</a:t>
            </a:r>
          </a:p>
          <a:p>
            <a:pPr marL="1200150" lvl="2" indent="-342900">
              <a:buFont typeface="Arial" panose="020B0604020202020204" pitchFamily="34" charset="0"/>
              <a:buAutoNum type="arabicPeriod"/>
            </a:pPr>
            <a:r>
              <a:rPr lang="en-US" altLang="en-US" b="1" dirty="0">
                <a:solidFill>
                  <a:srgbClr val="006699"/>
                </a:solidFill>
                <a:latin typeface="+mj-lt"/>
              </a:rPr>
              <a:t>Asymmetric Multiprocessing</a:t>
            </a:r>
            <a:r>
              <a:rPr lang="en-US" altLang="en-US" b="1" dirty="0">
                <a:solidFill>
                  <a:srgbClr val="3366FF"/>
                </a:solidFill>
              </a:rPr>
              <a:t> </a:t>
            </a:r>
            <a:r>
              <a:rPr lang="en-US" altLang="en-US" dirty="0"/>
              <a:t>– each processor is assigned a specie task.</a:t>
            </a:r>
          </a:p>
          <a:p>
            <a:pPr marL="1200150" lvl="2" indent="-342900">
              <a:buFont typeface="Arial" panose="020B0604020202020204" pitchFamily="34" charset="0"/>
              <a:buAutoNum type="arabicPeriod"/>
            </a:pPr>
            <a:r>
              <a:rPr lang="en-US" altLang="en-US" b="1" dirty="0">
                <a:solidFill>
                  <a:srgbClr val="006699"/>
                </a:solidFill>
                <a:latin typeface="+mj-lt"/>
              </a:rPr>
              <a:t>Symmetric Multiprocessing </a:t>
            </a:r>
            <a:r>
              <a:rPr lang="en-US" altLang="en-US" dirty="0"/>
              <a:t>– each processor performs all tasks</a:t>
            </a:r>
          </a:p>
          <a:p>
            <a:pPr marL="1200150" lvl="2" indent="-342900">
              <a:buFont typeface="Webdings" panose="05030102010509060703" pitchFamily="18" charset="2"/>
              <a:buNone/>
            </a:pPr>
            <a:endParaRPr lang="en-US" altLang="en-US" dirty="0">
              <a:solidFill>
                <a:srgbClr val="3366FF"/>
              </a:solidFill>
            </a:endParaRPr>
          </a:p>
        </p:txBody>
      </p:sp>
    </p:spTree>
    <p:extLst>
      <p:ext uri="{BB962C8B-B14F-4D97-AF65-F5344CB8AC3E}">
        <p14:creationId xmlns:p14="http://schemas.microsoft.com/office/powerpoint/2010/main" val="4234517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1410AFB-466A-4B08-A8E9-FA44DF2206BF}"/>
              </a:ext>
            </a:extLst>
          </p:cNvPr>
          <p:cNvSpPr>
            <a:spLocks noGrp="1" noChangeArrowheads="1"/>
          </p:cNvSpPr>
          <p:nvPr>
            <p:ph type="title" idx="4294967295"/>
          </p:nvPr>
        </p:nvSpPr>
        <p:spPr>
          <a:xfrm>
            <a:off x="939800" y="133350"/>
            <a:ext cx="8229600" cy="641350"/>
          </a:xfrm>
        </p:spPr>
        <p:txBody>
          <a:bodyPr/>
          <a:lstStyle/>
          <a:p>
            <a:r>
              <a:rPr lang="en-US" altLang="en-US" sz="3000"/>
              <a:t>Symmetric Multiprocessing Architecture</a:t>
            </a:r>
          </a:p>
        </p:txBody>
      </p:sp>
      <p:pic>
        <p:nvPicPr>
          <p:cNvPr id="50179" name="Picture 2">
            <a:extLst>
              <a:ext uri="{FF2B5EF4-FFF2-40B4-BE49-F238E27FC236}">
                <a16:creationId xmlns:a16="http://schemas.microsoft.com/office/drawing/2014/main" id="{61A30DEF-BA94-447F-8812-ADBD513F7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1822450"/>
            <a:ext cx="5051425"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8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593058" y="1161867"/>
            <a:ext cx="8167483" cy="4534265"/>
          </a:xfrm>
        </p:spPr>
        <p:txBody>
          <a:bodyPr/>
          <a:lstStyle/>
          <a:p>
            <a:r>
              <a:rPr lang="en-US" sz="1600" b="1" dirty="0"/>
              <a:t>KEYWORDS: </a:t>
            </a:r>
            <a:r>
              <a:rPr lang="en-US" sz="1600" dirty="0"/>
              <a:t>Operating Systems, CPU, Memory, Storage, Devices, Bus, Processor (CPU), Registers, Instructions, Main Memory, Cache, Secondary Memory, DMA, I/O systems. </a:t>
            </a:r>
          </a:p>
          <a:p>
            <a:endParaRPr lang="en-US" sz="1600" dirty="0"/>
          </a:p>
          <a:p>
            <a:r>
              <a:rPr lang="en-US" sz="1600" b="1" dirty="0"/>
              <a:t>HOMEWORK: </a:t>
            </a:r>
          </a:p>
          <a:p>
            <a:pPr marL="0" indent="0">
              <a:buNone/>
            </a:pPr>
            <a:r>
              <a:rPr lang="en-US" sz="1600" dirty="0"/>
              <a:t>1) Reading : Chapter 2, especially the summary. </a:t>
            </a:r>
          </a:p>
          <a:p>
            <a:pPr marL="0" indent="0">
              <a:buNone/>
            </a:pPr>
            <a:r>
              <a:rPr lang="en-US" sz="1600" dirty="0"/>
              <a:t>2) Make sure to understand and be able to explain every keyword from the list here and the ones which are printed bold in the text book. </a:t>
            </a:r>
          </a:p>
          <a:p>
            <a:pPr marL="0" indent="0">
              <a:buNone/>
            </a:pPr>
            <a:r>
              <a:rPr lang="en-US" sz="1600" dirty="0"/>
              <a:t>3) Important Questions: </a:t>
            </a:r>
          </a:p>
          <a:p>
            <a:pPr marL="400050" lvl="1" indent="0">
              <a:buNone/>
            </a:pPr>
            <a:r>
              <a:rPr lang="en-US" sz="1600" dirty="0"/>
              <a:t>• List the main computer hardware components and describe their functions.</a:t>
            </a:r>
          </a:p>
          <a:p>
            <a:pPr marL="400050" lvl="1" indent="0">
              <a:buNone/>
            </a:pPr>
            <a:r>
              <a:rPr lang="en-US" sz="1600" dirty="0"/>
              <a:t>• What is bootstrap program ?</a:t>
            </a:r>
          </a:p>
          <a:p>
            <a:pPr marL="400050" lvl="1" indent="0">
              <a:buNone/>
            </a:pPr>
            <a:r>
              <a:rPr lang="en-US" sz="1600" dirty="0"/>
              <a:t>• What is cache ? Why do we need it ?</a:t>
            </a:r>
          </a:p>
          <a:p>
            <a:pPr marL="400050" lvl="1" indent="0">
              <a:buNone/>
            </a:pPr>
            <a:r>
              <a:rPr lang="en-US" sz="1600" dirty="0"/>
              <a:t>• What is the difference between the Main memory and the Secondary memory ? </a:t>
            </a:r>
          </a:p>
          <a:p>
            <a:pPr marL="400050" lvl="1" indent="0">
              <a:buNone/>
            </a:pPr>
            <a:r>
              <a:rPr lang="en-US" sz="1600" dirty="0"/>
              <a:t>• What is the difference between OS/system programs and Application programs ? </a:t>
            </a:r>
          </a:p>
          <a:p>
            <a:pPr marL="400050" lvl="1" indent="0">
              <a:buNone/>
            </a:pPr>
            <a:r>
              <a:rPr lang="en-US" sz="1600" dirty="0"/>
              <a:t>• What is the difference between user view and system view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20841D46-E229-498E-9F1F-A94657CB7458}"/>
              </a:ext>
            </a:extLst>
          </p:cNvPr>
          <p:cNvSpPr>
            <a:spLocks noGrp="1" noChangeArrowheads="1"/>
          </p:cNvSpPr>
          <p:nvPr>
            <p:ph type="title"/>
          </p:nvPr>
        </p:nvSpPr>
        <p:spPr>
          <a:xfrm>
            <a:off x="457200" y="204788"/>
            <a:ext cx="8070850" cy="576262"/>
          </a:xfrm>
        </p:spPr>
        <p:txBody>
          <a:bodyPr/>
          <a:lstStyle/>
          <a:p>
            <a:r>
              <a:rPr lang="en-US" altLang="en-US" dirty="0"/>
              <a:t>Dual-Core Design</a:t>
            </a:r>
          </a:p>
        </p:txBody>
      </p:sp>
      <p:sp>
        <p:nvSpPr>
          <p:cNvPr id="52227" name="Content Placeholder 1">
            <a:extLst>
              <a:ext uri="{FF2B5EF4-FFF2-40B4-BE49-F238E27FC236}">
                <a16:creationId xmlns:a16="http://schemas.microsoft.com/office/drawing/2014/main" id="{2C6B238E-3C2D-4092-8CEA-97744AAE8F40}"/>
              </a:ext>
            </a:extLst>
          </p:cNvPr>
          <p:cNvSpPr>
            <a:spLocks noGrp="1" noChangeArrowheads="1"/>
          </p:cNvSpPr>
          <p:nvPr>
            <p:ph sz="half" idx="1"/>
          </p:nvPr>
        </p:nvSpPr>
        <p:spPr>
          <a:xfrm>
            <a:off x="854075" y="1108076"/>
            <a:ext cx="6921313" cy="1216772"/>
          </a:xfrm>
        </p:spPr>
        <p:txBody>
          <a:bodyPr/>
          <a:lstStyle/>
          <a:p>
            <a:r>
              <a:rPr lang="en-US" altLang="en-US" sz="1800" dirty="0"/>
              <a:t>Multi-chip and </a:t>
            </a:r>
            <a:r>
              <a:rPr lang="en-US" altLang="en-US" sz="1800" b="1" dirty="0">
                <a:solidFill>
                  <a:srgbClr val="006699"/>
                </a:solidFill>
                <a:latin typeface="+mj-lt"/>
              </a:rPr>
              <a:t>multicore</a:t>
            </a:r>
          </a:p>
          <a:p>
            <a:r>
              <a:rPr lang="en-US" altLang="en-US" sz="1800" dirty="0"/>
              <a:t>Systems containing all  chips</a:t>
            </a:r>
            <a:endParaRPr lang="en-US" altLang="en-US" sz="1800" b="1" dirty="0">
              <a:solidFill>
                <a:srgbClr val="3366FF"/>
              </a:solidFill>
            </a:endParaRPr>
          </a:p>
          <a:p>
            <a:pPr lvl="1"/>
            <a:r>
              <a:rPr lang="en-US" altLang="en-US" sz="1800" dirty="0"/>
              <a:t>Chassis containing multiple separate systems</a:t>
            </a:r>
          </a:p>
          <a:p>
            <a:pPr lvl="1"/>
            <a:endParaRPr lang="en-US" altLang="en-US" dirty="0"/>
          </a:p>
        </p:txBody>
      </p:sp>
      <p:pic>
        <p:nvPicPr>
          <p:cNvPr id="52228" name="Picture 2">
            <a:extLst>
              <a:ext uri="{FF2B5EF4-FFF2-40B4-BE49-F238E27FC236}">
                <a16:creationId xmlns:a16="http://schemas.microsoft.com/office/drawing/2014/main" id="{77155B73-8D6F-4B94-A72D-0EA688D48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056" y="2388259"/>
            <a:ext cx="4039281" cy="360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590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2AFAD1E-E934-45C6-9563-2F384ACE5648}"/>
              </a:ext>
            </a:extLst>
          </p:cNvPr>
          <p:cNvSpPr>
            <a:spLocks noGrp="1" noChangeArrowheads="1"/>
          </p:cNvSpPr>
          <p:nvPr>
            <p:ph type="title"/>
          </p:nvPr>
        </p:nvSpPr>
        <p:spPr>
          <a:xfrm>
            <a:off x="923925" y="84138"/>
            <a:ext cx="8035925" cy="709612"/>
          </a:xfrm>
        </p:spPr>
        <p:txBody>
          <a:bodyPr/>
          <a:lstStyle/>
          <a:p>
            <a:r>
              <a:rPr lang="en-US" altLang="en-US"/>
              <a:t>Non-Uniform Memory Access System</a:t>
            </a:r>
          </a:p>
        </p:txBody>
      </p:sp>
      <p:pic>
        <p:nvPicPr>
          <p:cNvPr id="54275" name="Picture 2">
            <a:extLst>
              <a:ext uri="{FF2B5EF4-FFF2-40B4-BE49-F238E27FC236}">
                <a16:creationId xmlns:a16="http://schemas.microsoft.com/office/drawing/2014/main" id="{95963655-0AB0-4CCC-A2C8-392BB4B36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482725"/>
            <a:ext cx="44402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18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773C3BE-9EC6-4AC9-BFED-6703722AE48E}"/>
              </a:ext>
            </a:extLst>
          </p:cNvPr>
          <p:cNvSpPr>
            <a:spLocks noGrp="1" noChangeArrowheads="1"/>
          </p:cNvSpPr>
          <p:nvPr>
            <p:ph type="title" idx="4294967295"/>
          </p:nvPr>
        </p:nvSpPr>
        <p:spPr>
          <a:xfrm>
            <a:off x="457200" y="211138"/>
            <a:ext cx="8034338" cy="576262"/>
          </a:xfrm>
        </p:spPr>
        <p:txBody>
          <a:bodyPr/>
          <a:lstStyle/>
          <a:p>
            <a:r>
              <a:rPr lang="en-US" altLang="en-US"/>
              <a:t>Clustered Systems</a:t>
            </a:r>
          </a:p>
        </p:txBody>
      </p:sp>
      <p:sp>
        <p:nvSpPr>
          <p:cNvPr id="55299" name="Content Placeholder 2">
            <a:extLst>
              <a:ext uri="{FF2B5EF4-FFF2-40B4-BE49-F238E27FC236}">
                <a16:creationId xmlns:a16="http://schemas.microsoft.com/office/drawing/2014/main" id="{2F915434-FD64-4DB0-A829-8C9E2B7AC5B5}"/>
              </a:ext>
            </a:extLst>
          </p:cNvPr>
          <p:cNvSpPr>
            <a:spLocks noGrp="1" noChangeArrowheads="1"/>
          </p:cNvSpPr>
          <p:nvPr>
            <p:ph idx="4294967295"/>
          </p:nvPr>
        </p:nvSpPr>
        <p:spPr/>
        <p:txBody>
          <a:bodyPr/>
          <a:lstStyle/>
          <a:p>
            <a:r>
              <a:rPr lang="en-US" altLang="en-US" dirty="0"/>
              <a:t>Like multiprocessor systems, but multiple systems working together</a:t>
            </a:r>
          </a:p>
          <a:p>
            <a:pPr lvl="1"/>
            <a:r>
              <a:rPr lang="en-US" altLang="en-US" dirty="0"/>
              <a:t>Usually sharing storage via a </a:t>
            </a:r>
            <a:r>
              <a:rPr lang="en-US" altLang="en-US" b="1" dirty="0">
                <a:solidFill>
                  <a:srgbClr val="006699"/>
                </a:solidFill>
                <a:latin typeface="+mj-lt"/>
              </a:rPr>
              <a:t>storage-area network </a:t>
            </a:r>
            <a:r>
              <a:rPr lang="en-US" altLang="en-US" dirty="0"/>
              <a:t>(</a:t>
            </a:r>
            <a:r>
              <a:rPr lang="en-US" altLang="en-US" b="1" dirty="0">
                <a:solidFill>
                  <a:srgbClr val="006699"/>
                </a:solidFill>
                <a:latin typeface="+mj-lt"/>
              </a:rPr>
              <a:t>SAN</a:t>
            </a:r>
            <a:r>
              <a:rPr lang="en-US" altLang="en-US" dirty="0"/>
              <a:t>)</a:t>
            </a:r>
          </a:p>
          <a:p>
            <a:pPr lvl="1"/>
            <a:r>
              <a:rPr lang="en-US" altLang="en-US" dirty="0"/>
              <a:t>Provides a </a:t>
            </a:r>
            <a:r>
              <a:rPr lang="en-US" altLang="en-US" b="1" dirty="0">
                <a:solidFill>
                  <a:srgbClr val="006699"/>
                </a:solidFill>
                <a:latin typeface="+mj-lt"/>
              </a:rPr>
              <a:t>high-availability</a:t>
            </a:r>
            <a:r>
              <a:rPr lang="en-US" altLang="en-US" b="1" dirty="0"/>
              <a:t> </a:t>
            </a:r>
            <a:r>
              <a:rPr lang="en-US" altLang="en-US" dirty="0"/>
              <a:t>service which survives failures</a:t>
            </a:r>
          </a:p>
          <a:p>
            <a:pPr lvl="2"/>
            <a:r>
              <a:rPr lang="en-US" altLang="en-US" b="1" dirty="0">
                <a:solidFill>
                  <a:srgbClr val="006699"/>
                </a:solidFill>
                <a:latin typeface="+mj-lt"/>
              </a:rPr>
              <a:t>Asymmetric clustering </a:t>
            </a:r>
            <a:r>
              <a:rPr lang="en-US" altLang="en-US" dirty="0"/>
              <a:t>has one machine in hot-standby mode</a:t>
            </a:r>
          </a:p>
          <a:p>
            <a:pPr lvl="2"/>
            <a:r>
              <a:rPr lang="en-US" altLang="en-US" b="1" dirty="0">
                <a:solidFill>
                  <a:srgbClr val="006699"/>
                </a:solidFill>
                <a:latin typeface="+mj-lt"/>
              </a:rPr>
              <a:t>Symmetric clustering </a:t>
            </a:r>
            <a:r>
              <a:rPr lang="en-US" altLang="en-US" dirty="0"/>
              <a:t>has multiple nodes running applications, monitoring each other</a:t>
            </a:r>
          </a:p>
          <a:p>
            <a:pPr lvl="1"/>
            <a:r>
              <a:rPr lang="en-US" altLang="en-US" dirty="0"/>
              <a:t>Some clusters are for </a:t>
            </a:r>
            <a:r>
              <a:rPr lang="en-US" altLang="en-US" b="1" dirty="0">
                <a:solidFill>
                  <a:srgbClr val="006699"/>
                </a:solidFill>
                <a:latin typeface="+mj-lt"/>
              </a:rPr>
              <a:t>high-performance computing </a:t>
            </a:r>
            <a:r>
              <a:rPr lang="en-US" altLang="en-US" dirty="0"/>
              <a:t>(</a:t>
            </a:r>
            <a:r>
              <a:rPr lang="en-US" altLang="en-US" b="1" dirty="0">
                <a:solidFill>
                  <a:srgbClr val="006699"/>
                </a:solidFill>
                <a:latin typeface="+mj-lt"/>
              </a:rPr>
              <a:t>HPC</a:t>
            </a:r>
            <a:r>
              <a:rPr lang="en-US" altLang="en-US" dirty="0"/>
              <a:t>)</a:t>
            </a:r>
          </a:p>
          <a:p>
            <a:pPr lvl="2"/>
            <a:r>
              <a:rPr lang="en-US" altLang="en-US" dirty="0"/>
              <a:t>Applications must be written to use </a:t>
            </a:r>
            <a:r>
              <a:rPr lang="en-US" altLang="en-US" b="1" dirty="0">
                <a:solidFill>
                  <a:srgbClr val="006699"/>
                </a:solidFill>
                <a:latin typeface="+mj-lt"/>
              </a:rPr>
              <a:t>parallelization</a:t>
            </a:r>
          </a:p>
          <a:p>
            <a:pPr lvl="1"/>
            <a:r>
              <a:rPr lang="en-US" altLang="en-US" dirty="0"/>
              <a:t>Some have</a:t>
            </a:r>
            <a:r>
              <a:rPr lang="en-US" altLang="en-US" b="1" dirty="0">
                <a:solidFill>
                  <a:srgbClr val="3366FF"/>
                </a:solidFill>
              </a:rPr>
              <a:t> </a:t>
            </a:r>
            <a:r>
              <a:rPr lang="en-US" altLang="en-US" b="1" dirty="0">
                <a:solidFill>
                  <a:srgbClr val="006699"/>
                </a:solidFill>
                <a:latin typeface="+mj-lt"/>
              </a:rPr>
              <a:t>distributed lock manager </a:t>
            </a:r>
            <a:r>
              <a:rPr lang="en-US" altLang="en-US" dirty="0"/>
              <a:t>(</a:t>
            </a:r>
            <a:r>
              <a:rPr lang="en-US" altLang="en-US" b="1" dirty="0">
                <a:solidFill>
                  <a:srgbClr val="006699"/>
                </a:solidFill>
                <a:latin typeface="+mj-lt"/>
              </a:rPr>
              <a:t>DLM</a:t>
            </a:r>
            <a:r>
              <a:rPr lang="en-US" altLang="en-US" dirty="0"/>
              <a:t>) to avoid conflicting operations</a:t>
            </a:r>
          </a:p>
        </p:txBody>
      </p:sp>
    </p:spTree>
    <p:extLst>
      <p:ext uri="{BB962C8B-B14F-4D97-AF65-F5344CB8AC3E}">
        <p14:creationId xmlns:p14="http://schemas.microsoft.com/office/powerpoint/2010/main" val="93671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99C69F4-7B4D-4100-A321-7296749C9C1C}"/>
              </a:ext>
            </a:extLst>
          </p:cNvPr>
          <p:cNvSpPr>
            <a:spLocks noGrp="1" noChangeArrowheads="1"/>
          </p:cNvSpPr>
          <p:nvPr>
            <p:ph type="title" idx="4294967295"/>
          </p:nvPr>
        </p:nvSpPr>
        <p:spPr>
          <a:xfrm>
            <a:off x="457200" y="207963"/>
            <a:ext cx="8061325" cy="576262"/>
          </a:xfrm>
        </p:spPr>
        <p:txBody>
          <a:bodyPr/>
          <a:lstStyle/>
          <a:p>
            <a:r>
              <a:rPr lang="en-US" altLang="en-US"/>
              <a:t>Clustered Systems</a:t>
            </a:r>
          </a:p>
        </p:txBody>
      </p:sp>
      <p:pic>
        <p:nvPicPr>
          <p:cNvPr id="57347" name="Picture 2">
            <a:extLst>
              <a:ext uri="{FF2B5EF4-FFF2-40B4-BE49-F238E27FC236}">
                <a16:creationId xmlns:a16="http://schemas.microsoft.com/office/drawing/2014/main" id="{372567EC-7590-4FE5-8D94-D772F81D0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75" y="2058988"/>
            <a:ext cx="514826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99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D0ECE790-B0BE-4135-98DE-2C481E02F542}"/>
              </a:ext>
            </a:extLst>
          </p:cNvPr>
          <p:cNvSpPr>
            <a:spLocks noGrp="1" noChangeArrowheads="1"/>
          </p:cNvSpPr>
          <p:nvPr>
            <p:ph type="title" idx="4294967295"/>
          </p:nvPr>
        </p:nvSpPr>
        <p:spPr>
          <a:xfrm>
            <a:off x="912813" y="207963"/>
            <a:ext cx="7653337" cy="576262"/>
          </a:xfrm>
        </p:spPr>
        <p:txBody>
          <a:bodyPr/>
          <a:lstStyle/>
          <a:p>
            <a:r>
              <a:rPr lang="en-US" altLang="en-US"/>
              <a:t>Distributed Systems</a:t>
            </a:r>
          </a:p>
        </p:txBody>
      </p:sp>
      <p:sp>
        <p:nvSpPr>
          <p:cNvPr id="96259" name="Content Placeholder 2">
            <a:extLst>
              <a:ext uri="{FF2B5EF4-FFF2-40B4-BE49-F238E27FC236}">
                <a16:creationId xmlns:a16="http://schemas.microsoft.com/office/drawing/2014/main" id="{3ECA8FF4-005A-4361-BF3A-BAC35BECFBC5}"/>
              </a:ext>
            </a:extLst>
          </p:cNvPr>
          <p:cNvSpPr>
            <a:spLocks noGrp="1" noChangeArrowheads="1"/>
          </p:cNvSpPr>
          <p:nvPr>
            <p:ph idx="4294967295"/>
          </p:nvPr>
        </p:nvSpPr>
        <p:spPr>
          <a:xfrm>
            <a:off x="838200" y="1092200"/>
            <a:ext cx="7653338" cy="4530725"/>
          </a:xfrm>
        </p:spPr>
        <p:txBody>
          <a:bodyPr/>
          <a:lstStyle/>
          <a:p>
            <a:r>
              <a:rPr lang="en-US" altLang="en-US" dirty="0"/>
              <a:t>Collection of separate, possibly heterogeneous, systems networked together</a:t>
            </a:r>
          </a:p>
          <a:p>
            <a:pPr lvl="1"/>
            <a:r>
              <a:rPr lang="en-US" altLang="en-US" b="1" dirty="0">
                <a:solidFill>
                  <a:srgbClr val="006699"/>
                </a:solidFill>
                <a:latin typeface="+mj-lt"/>
              </a:rPr>
              <a:t>Network</a:t>
            </a:r>
            <a:r>
              <a:rPr lang="en-US" altLang="en-US" dirty="0"/>
              <a:t> is a communications path, </a:t>
            </a:r>
            <a:r>
              <a:rPr lang="en-US" altLang="en-US" b="1" dirty="0">
                <a:solidFill>
                  <a:srgbClr val="006699"/>
                </a:solidFill>
                <a:latin typeface="+mj-lt"/>
              </a:rPr>
              <a:t>TCP/IP </a:t>
            </a:r>
            <a:r>
              <a:rPr lang="en-US" altLang="en-US" dirty="0"/>
              <a:t>most common</a:t>
            </a:r>
          </a:p>
          <a:p>
            <a:pPr lvl="2"/>
            <a:r>
              <a:rPr lang="en-US" altLang="en-US" b="1" dirty="0">
                <a:solidFill>
                  <a:srgbClr val="006699"/>
                </a:solidFill>
                <a:latin typeface="+mj-lt"/>
              </a:rPr>
              <a:t>Local Area Network </a:t>
            </a:r>
            <a:r>
              <a:rPr lang="en-US" altLang="en-US" dirty="0"/>
              <a:t>(</a:t>
            </a:r>
            <a:r>
              <a:rPr lang="en-US" altLang="en-US" b="1" dirty="0">
                <a:solidFill>
                  <a:srgbClr val="006699"/>
                </a:solidFill>
                <a:latin typeface="+mj-lt"/>
              </a:rPr>
              <a:t>LAN</a:t>
            </a:r>
            <a:r>
              <a:rPr lang="en-US" altLang="en-US" dirty="0"/>
              <a:t>)</a:t>
            </a:r>
          </a:p>
          <a:p>
            <a:pPr lvl="2"/>
            <a:r>
              <a:rPr lang="en-US" altLang="en-US" b="1" dirty="0">
                <a:solidFill>
                  <a:srgbClr val="006699"/>
                </a:solidFill>
                <a:latin typeface="+mj-lt"/>
              </a:rPr>
              <a:t>Wide Area Network </a:t>
            </a:r>
            <a:r>
              <a:rPr lang="en-US" altLang="en-US" dirty="0"/>
              <a:t>(</a:t>
            </a:r>
            <a:r>
              <a:rPr lang="en-US" altLang="en-US" b="1" dirty="0">
                <a:solidFill>
                  <a:srgbClr val="006699"/>
                </a:solidFill>
                <a:latin typeface="+mj-lt"/>
              </a:rPr>
              <a:t>WAN</a:t>
            </a:r>
            <a:r>
              <a:rPr lang="en-US" altLang="en-US" dirty="0"/>
              <a:t>)</a:t>
            </a:r>
          </a:p>
          <a:p>
            <a:pPr lvl="2"/>
            <a:r>
              <a:rPr lang="en-US" altLang="en-US" b="1" dirty="0">
                <a:solidFill>
                  <a:srgbClr val="006699"/>
                </a:solidFill>
                <a:latin typeface="+mj-lt"/>
              </a:rPr>
              <a:t>Metropolitan Area Network </a:t>
            </a:r>
            <a:r>
              <a:rPr lang="en-US" altLang="en-US" dirty="0"/>
              <a:t>(</a:t>
            </a:r>
            <a:r>
              <a:rPr lang="en-US" altLang="en-US" b="1" dirty="0">
                <a:solidFill>
                  <a:srgbClr val="006699"/>
                </a:solidFill>
                <a:latin typeface="+mj-lt"/>
              </a:rPr>
              <a:t>MAN</a:t>
            </a:r>
            <a:r>
              <a:rPr lang="en-US" altLang="en-US" dirty="0"/>
              <a:t>)</a:t>
            </a:r>
          </a:p>
          <a:p>
            <a:pPr lvl="2"/>
            <a:r>
              <a:rPr lang="en-US" altLang="en-US" b="1" dirty="0">
                <a:solidFill>
                  <a:srgbClr val="006699"/>
                </a:solidFill>
                <a:latin typeface="+mj-lt"/>
              </a:rPr>
              <a:t>Personal Area Network </a:t>
            </a:r>
            <a:r>
              <a:rPr lang="en-US" altLang="en-US" dirty="0"/>
              <a:t>(</a:t>
            </a:r>
            <a:r>
              <a:rPr lang="en-US" altLang="en-US" b="1" dirty="0">
                <a:solidFill>
                  <a:srgbClr val="006699"/>
                </a:solidFill>
                <a:latin typeface="+mj-lt"/>
              </a:rPr>
              <a:t>PAN</a:t>
            </a:r>
            <a:r>
              <a:rPr lang="en-US" altLang="en-US" dirty="0"/>
              <a:t>)</a:t>
            </a:r>
          </a:p>
          <a:p>
            <a:r>
              <a:rPr lang="en-US" altLang="en-US" b="1" dirty="0">
                <a:solidFill>
                  <a:srgbClr val="006699"/>
                </a:solidFill>
                <a:latin typeface="+mj-lt"/>
              </a:rPr>
              <a:t>Network Operating System </a:t>
            </a:r>
            <a:r>
              <a:rPr lang="en-US" altLang="en-US" dirty="0"/>
              <a:t>provides features between systems across network</a:t>
            </a:r>
          </a:p>
          <a:p>
            <a:pPr lvl="1"/>
            <a:r>
              <a:rPr lang="en-US" altLang="en-US" dirty="0"/>
              <a:t>Communication scheme allows systems to exchange messages</a:t>
            </a:r>
          </a:p>
          <a:p>
            <a:pPr lvl="1"/>
            <a:r>
              <a:rPr lang="en-US" altLang="en-US" dirty="0"/>
              <a:t>Illusion of a single system</a:t>
            </a:r>
          </a:p>
        </p:txBody>
      </p:sp>
    </p:spTree>
    <p:extLst>
      <p:ext uri="{BB962C8B-B14F-4D97-AF65-F5344CB8AC3E}">
        <p14:creationId xmlns:p14="http://schemas.microsoft.com/office/powerpoint/2010/main" val="382708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580104" y="1013649"/>
            <a:ext cx="7764565" cy="4530725"/>
          </a:xfrm>
        </p:spPr>
        <p:txBody>
          <a:bodyPr/>
          <a:lstStyle/>
          <a:p>
            <a:pPr marL="0" indent="0">
              <a:buNone/>
            </a:pPr>
            <a:r>
              <a:rPr lang="en-US" altLang="en-US" sz="1400" b="1" dirty="0"/>
              <a:t>1. EXPLAINATION of the Course Outline</a:t>
            </a:r>
          </a:p>
          <a:p>
            <a:pPr marL="0" indent="0">
              <a:buNone/>
            </a:pPr>
            <a:r>
              <a:rPr lang="en-US" altLang="en-US" sz="1400" b="1" dirty="0"/>
              <a:t>2. Computer Systems:</a:t>
            </a:r>
          </a:p>
          <a:p>
            <a:pPr marL="400050" lvl="1" indent="0">
              <a:buNone/>
            </a:pPr>
            <a:r>
              <a:rPr lang="en-US" altLang="en-US" sz="1400" dirty="0"/>
              <a:t>• Layers: hardware, software(OS &amp; Applications), and users</a:t>
            </a:r>
          </a:p>
          <a:p>
            <a:pPr marL="400050" lvl="1" indent="0">
              <a:buNone/>
            </a:pPr>
            <a:r>
              <a:rPr lang="en-US" altLang="en-US" sz="1400" dirty="0"/>
              <a:t>• What is OS  ? Its roles</a:t>
            </a:r>
          </a:p>
          <a:p>
            <a:pPr marL="0" indent="0">
              <a:buNone/>
            </a:pPr>
            <a:r>
              <a:rPr lang="en-US" altLang="en-US" sz="1400" b="1" dirty="0"/>
              <a:t>3. Computer Hardware</a:t>
            </a:r>
          </a:p>
          <a:p>
            <a:pPr marL="400050" lvl="1" indent="0">
              <a:buNone/>
            </a:pPr>
            <a:r>
              <a:rPr lang="en-US" altLang="en-US" sz="1400" dirty="0"/>
              <a:t>• CPU</a:t>
            </a:r>
          </a:p>
          <a:p>
            <a:pPr marL="400050" lvl="1" indent="0">
              <a:buNone/>
            </a:pPr>
            <a:r>
              <a:rPr lang="en-US" altLang="en-US" sz="1400" dirty="0"/>
              <a:t>• Memory/Storage</a:t>
            </a:r>
          </a:p>
          <a:p>
            <a:pPr marL="400050" lvl="1" indent="0">
              <a:buNone/>
            </a:pPr>
            <a:r>
              <a:rPr lang="en-US" altLang="en-US" sz="1400" dirty="0"/>
              <a:t>• (I/O) devices</a:t>
            </a:r>
          </a:p>
          <a:p>
            <a:pPr marL="0" indent="0">
              <a:buNone/>
            </a:pPr>
            <a:r>
              <a:rPr lang="en-US" altLang="en-US" sz="1400" b="1" dirty="0"/>
              <a:t>4. Computer Software:</a:t>
            </a:r>
          </a:p>
          <a:p>
            <a:pPr marL="400050" lvl="1" indent="0">
              <a:buNone/>
            </a:pPr>
            <a:r>
              <a:rPr lang="en-US" altLang="en-US" sz="1400" dirty="0"/>
              <a:t>• Application Software</a:t>
            </a:r>
          </a:p>
          <a:p>
            <a:pPr marL="400050" lvl="1" indent="0">
              <a:buNone/>
            </a:pPr>
            <a:r>
              <a:rPr lang="en-US" altLang="en-US" sz="1400" dirty="0"/>
              <a:t>• System Software</a:t>
            </a:r>
          </a:p>
          <a:p>
            <a:pPr marL="0" indent="0">
              <a:buNone/>
            </a:pPr>
            <a:r>
              <a:rPr lang="en-US" sz="1400" b="1" dirty="0"/>
              <a:t>5. Architectures of Computer Systems</a:t>
            </a:r>
          </a:p>
          <a:p>
            <a:pPr marL="400050" lvl="1"/>
            <a:r>
              <a:rPr lang="en-US" sz="1400" dirty="0"/>
              <a:t>• single-processor</a:t>
            </a:r>
          </a:p>
          <a:p>
            <a:pPr marL="400050" lvl="1"/>
            <a:r>
              <a:rPr lang="en-US" sz="1400" dirty="0"/>
              <a:t>• multiprocessor</a:t>
            </a:r>
          </a:p>
          <a:p>
            <a:pPr marL="400050" lvl="1"/>
            <a:r>
              <a:rPr lang="en-US" sz="1400" dirty="0"/>
              <a:t>• clustered</a:t>
            </a:r>
          </a:p>
          <a:p>
            <a:pPr marL="400050" lvl="1"/>
            <a:r>
              <a:rPr lang="en-US" sz="1400" dirty="0"/>
              <a:t>• distributed systems</a:t>
            </a:r>
          </a:p>
          <a:p>
            <a:pPr marL="0" indent="0">
              <a:buNone/>
            </a:pPr>
            <a:endParaRPr lang="en-US" altLang="en-US" sz="1400" dirty="0"/>
          </a:p>
        </p:txBody>
      </p:sp>
      <p:sp>
        <p:nvSpPr>
          <p:cNvPr id="2" name="TextBox 1">
            <a:extLst>
              <a:ext uri="{FF2B5EF4-FFF2-40B4-BE49-F238E27FC236}">
                <a16:creationId xmlns:a16="http://schemas.microsoft.com/office/drawing/2014/main" id="{7D7C178B-12B5-4E7A-8C70-B610FB744FC4}"/>
              </a:ext>
            </a:extLst>
          </p:cNvPr>
          <p:cNvSpPr txBox="1"/>
          <p:nvPr/>
        </p:nvSpPr>
        <p:spPr>
          <a:xfrm>
            <a:off x="4947706" y="3279011"/>
            <a:ext cx="3812835" cy="2634567"/>
          </a:xfrm>
          <a:prstGeom prst="rect">
            <a:avLst/>
          </a:prstGeom>
          <a:noFill/>
        </p:spPr>
        <p:txBody>
          <a:bodyPr wrap="square" rtlCol="0">
            <a:spAutoFit/>
          </a:bodyPr>
          <a:lstStyle/>
          <a:p>
            <a:pPr indent="-57150">
              <a:spcBef>
                <a:spcPct val="35000"/>
              </a:spcBef>
              <a:buClr>
                <a:srgbClr val="CC6600"/>
              </a:buClr>
              <a:buSzPct val="110000"/>
            </a:pPr>
            <a:r>
              <a:rPr kumimoji="1" lang="en-US" sz="1400" b="1" dirty="0">
                <a:highlight>
                  <a:srgbClr val="FFFF00"/>
                </a:highlight>
                <a:latin typeface="+mn-lt"/>
              </a:rPr>
              <a:t>6. Computing Environments</a:t>
            </a:r>
          </a:p>
          <a:p>
            <a:pPr marL="400050" lvl="1">
              <a:spcBef>
                <a:spcPct val="35000"/>
              </a:spcBef>
              <a:buClr>
                <a:srgbClr val="CC6600"/>
              </a:buClr>
              <a:buSzPct val="110000"/>
            </a:pPr>
            <a:r>
              <a:rPr kumimoji="1" lang="en-US" sz="1400" dirty="0">
                <a:latin typeface="+mn-lt"/>
              </a:rPr>
              <a:t>• Traditional</a:t>
            </a:r>
          </a:p>
          <a:p>
            <a:pPr marL="400050" lvl="1">
              <a:spcBef>
                <a:spcPct val="35000"/>
              </a:spcBef>
              <a:buClr>
                <a:srgbClr val="CC6600"/>
              </a:buClr>
              <a:buSzPct val="110000"/>
            </a:pPr>
            <a:r>
              <a:rPr kumimoji="1" lang="en-US" sz="1400" dirty="0">
                <a:latin typeface="+mn-lt"/>
              </a:rPr>
              <a:t>•  </a:t>
            </a:r>
            <a:r>
              <a:rPr kumimoji="1" lang="en-US" altLang="en-US" sz="1400" dirty="0">
                <a:latin typeface="+mn-lt"/>
              </a:rPr>
              <a:t>Mobile</a:t>
            </a:r>
          </a:p>
          <a:p>
            <a:pPr marL="400050" lvl="1">
              <a:spcBef>
                <a:spcPct val="35000"/>
              </a:spcBef>
              <a:buClr>
                <a:srgbClr val="CC6600"/>
              </a:buClr>
              <a:buSzPct val="110000"/>
            </a:pPr>
            <a:r>
              <a:rPr kumimoji="1" lang="en-US" sz="1400" dirty="0">
                <a:latin typeface="+mn-lt"/>
              </a:rPr>
              <a:t>• Client-Server</a:t>
            </a:r>
          </a:p>
          <a:p>
            <a:pPr marL="400050" lvl="1">
              <a:spcBef>
                <a:spcPct val="35000"/>
              </a:spcBef>
              <a:buClr>
                <a:srgbClr val="CC6600"/>
              </a:buClr>
              <a:buSzPct val="110000"/>
            </a:pPr>
            <a:r>
              <a:rPr kumimoji="1" lang="en-US" sz="1400" dirty="0">
                <a:latin typeface="+mn-lt"/>
              </a:rPr>
              <a:t>• Peer-to-Peer </a:t>
            </a:r>
          </a:p>
          <a:p>
            <a:pPr marL="400050" lvl="1">
              <a:spcBef>
                <a:spcPct val="35000"/>
              </a:spcBef>
              <a:buClr>
                <a:srgbClr val="CC6600"/>
              </a:buClr>
              <a:buSzPct val="110000"/>
            </a:pPr>
            <a:r>
              <a:rPr kumimoji="1" lang="en-US" sz="1400" dirty="0">
                <a:latin typeface="+mn-lt"/>
              </a:rPr>
              <a:t>• Web-based</a:t>
            </a:r>
          </a:p>
          <a:p>
            <a:pPr marL="400050" lvl="1">
              <a:spcBef>
                <a:spcPct val="35000"/>
              </a:spcBef>
              <a:buClr>
                <a:srgbClr val="CC6600"/>
              </a:buClr>
              <a:buSzPct val="110000"/>
            </a:pPr>
            <a:r>
              <a:rPr kumimoji="1" lang="en-US" sz="1400" dirty="0">
                <a:latin typeface="+mn-lt"/>
              </a:rPr>
              <a:t>• Cloud computing</a:t>
            </a:r>
          </a:p>
          <a:p>
            <a:pPr marL="400050" lvl="1">
              <a:spcBef>
                <a:spcPct val="35000"/>
              </a:spcBef>
              <a:buClr>
                <a:srgbClr val="CC6600"/>
              </a:buClr>
              <a:buSzPct val="110000"/>
            </a:pPr>
            <a:r>
              <a:rPr kumimoji="1" lang="en-US" sz="1400" dirty="0">
                <a:latin typeface="+mn-lt"/>
              </a:rPr>
              <a:t>• Real-time </a:t>
            </a:r>
          </a:p>
          <a:p>
            <a:pPr marL="400050" lvl="1">
              <a:spcBef>
                <a:spcPct val="35000"/>
              </a:spcBef>
              <a:buClr>
                <a:srgbClr val="CC6600"/>
              </a:buClr>
              <a:buSzPct val="110000"/>
            </a:pPr>
            <a:r>
              <a:rPr kumimoji="1" lang="en-US" sz="1400" dirty="0">
                <a:latin typeface="+mn-lt"/>
              </a:rPr>
              <a:t>• Embedded</a:t>
            </a:r>
          </a:p>
        </p:txBody>
      </p:sp>
    </p:spTree>
    <p:extLst>
      <p:ext uri="{BB962C8B-B14F-4D97-AF65-F5344CB8AC3E}">
        <p14:creationId xmlns:p14="http://schemas.microsoft.com/office/powerpoint/2010/main" val="3790857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1B8082F-3362-4A0A-8D0E-FB22B1147508}"/>
              </a:ext>
            </a:extLst>
          </p:cNvPr>
          <p:cNvSpPr>
            <a:spLocks noGrp="1" noChangeArrowheads="1"/>
          </p:cNvSpPr>
          <p:nvPr>
            <p:ph type="title" idx="4294967295"/>
          </p:nvPr>
        </p:nvSpPr>
        <p:spPr>
          <a:xfrm>
            <a:off x="960668" y="171450"/>
            <a:ext cx="8016875" cy="622300"/>
          </a:xfrm>
        </p:spPr>
        <p:txBody>
          <a:bodyPr/>
          <a:lstStyle/>
          <a:p>
            <a:r>
              <a:rPr lang="en-US" altLang="en-US" sz="3000" dirty="0"/>
              <a:t>Traditional</a:t>
            </a:r>
          </a:p>
        </p:txBody>
      </p:sp>
      <p:sp>
        <p:nvSpPr>
          <p:cNvPr id="100355" name="Content Placeholder 2">
            <a:extLst>
              <a:ext uri="{FF2B5EF4-FFF2-40B4-BE49-F238E27FC236}">
                <a16:creationId xmlns:a16="http://schemas.microsoft.com/office/drawing/2014/main" id="{3405E8D5-FD1B-4039-BB1E-A9B3B0779F95}"/>
              </a:ext>
            </a:extLst>
          </p:cNvPr>
          <p:cNvSpPr>
            <a:spLocks noGrp="1" noChangeArrowheads="1"/>
          </p:cNvSpPr>
          <p:nvPr>
            <p:ph idx="4294967295"/>
          </p:nvPr>
        </p:nvSpPr>
        <p:spPr>
          <a:xfrm>
            <a:off x="819151" y="1296988"/>
            <a:ext cx="6506936" cy="4145869"/>
          </a:xfrm>
        </p:spPr>
        <p:txBody>
          <a:bodyPr/>
          <a:lstStyle/>
          <a:p>
            <a:r>
              <a:rPr lang="en-US" altLang="en-US" dirty="0"/>
              <a:t>Stand-alone general-purpose machines</a:t>
            </a:r>
          </a:p>
          <a:p>
            <a:r>
              <a:rPr lang="en-US" altLang="en-US" dirty="0"/>
              <a:t>But blurred as most systems interconnect with others (i.e., the Internet)</a:t>
            </a:r>
          </a:p>
          <a:p>
            <a:r>
              <a:rPr lang="en-US" altLang="en-US" b="1" dirty="0">
                <a:solidFill>
                  <a:srgbClr val="006699"/>
                </a:solidFill>
                <a:latin typeface="+mj-lt"/>
              </a:rPr>
              <a:t>Portals</a:t>
            </a:r>
            <a:r>
              <a:rPr lang="en-US" altLang="en-US" dirty="0"/>
              <a:t> provide web access to internal systems</a:t>
            </a:r>
          </a:p>
          <a:p>
            <a:r>
              <a:rPr lang="en-US" altLang="en-US" b="1" dirty="0">
                <a:solidFill>
                  <a:srgbClr val="006699"/>
                </a:solidFill>
                <a:latin typeface="+mj-lt"/>
              </a:rPr>
              <a:t>Network computers </a:t>
            </a:r>
            <a:r>
              <a:rPr lang="en-US" altLang="en-US" dirty="0"/>
              <a:t>(</a:t>
            </a:r>
            <a:r>
              <a:rPr lang="en-US" altLang="en-US" b="1" dirty="0">
                <a:solidFill>
                  <a:srgbClr val="006699"/>
                </a:solidFill>
                <a:latin typeface="+mj-lt"/>
              </a:rPr>
              <a:t>thin clients</a:t>
            </a:r>
            <a:r>
              <a:rPr lang="en-US" altLang="en-US" dirty="0"/>
              <a:t>) are like Web terminals</a:t>
            </a:r>
          </a:p>
          <a:p>
            <a:r>
              <a:rPr lang="en-US" altLang="en-US" dirty="0"/>
              <a:t>Mobile computers interconnect via </a:t>
            </a:r>
            <a:r>
              <a:rPr lang="en-US" altLang="en-US" b="1" dirty="0">
                <a:solidFill>
                  <a:srgbClr val="006699"/>
                </a:solidFill>
                <a:latin typeface="+mj-lt"/>
              </a:rPr>
              <a:t>wireless networks</a:t>
            </a:r>
          </a:p>
          <a:p>
            <a:r>
              <a:rPr lang="en-US" altLang="en-US" dirty="0"/>
              <a:t>Networking becoming ubiquitous – even home systems use </a:t>
            </a:r>
            <a:r>
              <a:rPr lang="en-US" altLang="en-US" b="1" dirty="0">
                <a:solidFill>
                  <a:srgbClr val="006699"/>
                </a:solidFill>
                <a:latin typeface="+mj-lt"/>
              </a:rPr>
              <a:t>firewalls</a:t>
            </a:r>
            <a:r>
              <a:rPr lang="en-US" altLang="en-US" dirty="0"/>
              <a:t> to protect home computers from Internet attacks</a:t>
            </a:r>
          </a:p>
        </p:txBody>
      </p:sp>
    </p:spTree>
    <p:extLst>
      <p:ext uri="{BB962C8B-B14F-4D97-AF65-F5344CB8AC3E}">
        <p14:creationId xmlns:p14="http://schemas.microsoft.com/office/powerpoint/2010/main" val="3017129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A1829908-11E3-4B1B-A3D2-0806808B690B}"/>
              </a:ext>
            </a:extLst>
          </p:cNvPr>
          <p:cNvSpPr>
            <a:spLocks noGrp="1" noChangeArrowheads="1"/>
          </p:cNvSpPr>
          <p:nvPr>
            <p:ph type="title" idx="4294967295"/>
          </p:nvPr>
        </p:nvSpPr>
        <p:spPr>
          <a:xfrm>
            <a:off x="476250" y="217488"/>
            <a:ext cx="8537575" cy="576262"/>
          </a:xfrm>
        </p:spPr>
        <p:txBody>
          <a:bodyPr/>
          <a:lstStyle/>
          <a:p>
            <a:r>
              <a:rPr lang="en-US" altLang="en-US" dirty="0"/>
              <a:t>Mobile</a:t>
            </a:r>
          </a:p>
        </p:txBody>
      </p:sp>
      <p:sp>
        <p:nvSpPr>
          <p:cNvPr id="101379" name="Content Placeholder 2">
            <a:extLst>
              <a:ext uri="{FF2B5EF4-FFF2-40B4-BE49-F238E27FC236}">
                <a16:creationId xmlns:a16="http://schemas.microsoft.com/office/drawing/2014/main" id="{08F08BF4-93C5-4EF8-B50D-2C9206FFF051}"/>
              </a:ext>
            </a:extLst>
          </p:cNvPr>
          <p:cNvSpPr>
            <a:spLocks noGrp="1" noChangeArrowheads="1"/>
          </p:cNvSpPr>
          <p:nvPr>
            <p:ph idx="4294967295"/>
          </p:nvPr>
        </p:nvSpPr>
        <p:spPr>
          <a:xfrm>
            <a:off x="811213" y="1209674"/>
            <a:ext cx="7026501" cy="4178756"/>
          </a:xfrm>
        </p:spPr>
        <p:txBody>
          <a:bodyPr/>
          <a:lstStyle/>
          <a:p>
            <a:r>
              <a:rPr lang="en-US" altLang="en-US" dirty="0"/>
              <a:t>Handheld smartphones, tablets, etc.</a:t>
            </a:r>
          </a:p>
          <a:p>
            <a:r>
              <a:rPr lang="en-US" altLang="en-US" dirty="0"/>
              <a:t>What is the functional difference between them and a “traditional” laptop?</a:t>
            </a:r>
          </a:p>
          <a:p>
            <a:r>
              <a:rPr lang="en-US" altLang="en-US" dirty="0"/>
              <a:t>Extra feature – more OS features (GPS, gyroscope)</a:t>
            </a:r>
          </a:p>
          <a:p>
            <a:r>
              <a:rPr lang="en-US" altLang="en-US" dirty="0"/>
              <a:t>Allows new types of apps like </a:t>
            </a:r>
            <a:r>
              <a:rPr lang="en-US" altLang="en-US" b="1" i="1" dirty="0"/>
              <a:t>augmented reality</a:t>
            </a:r>
          </a:p>
          <a:p>
            <a:r>
              <a:rPr lang="en-US" altLang="en-US" dirty="0"/>
              <a:t>Use IEEE 802.11 wireless, or cellular data networks for connectivity</a:t>
            </a:r>
          </a:p>
          <a:p>
            <a:r>
              <a:rPr lang="en-US" altLang="en-US" dirty="0"/>
              <a:t>Leaders are </a:t>
            </a:r>
            <a:r>
              <a:rPr lang="en-US" altLang="en-US" b="1" dirty="0">
                <a:solidFill>
                  <a:srgbClr val="006699"/>
                </a:solidFill>
                <a:latin typeface="+mj-lt"/>
              </a:rPr>
              <a:t>Apple iOS </a:t>
            </a:r>
            <a:r>
              <a:rPr lang="en-US" altLang="en-US" dirty="0"/>
              <a:t>and </a:t>
            </a:r>
            <a:r>
              <a:rPr lang="en-US" altLang="en-US" b="1" dirty="0">
                <a:solidFill>
                  <a:srgbClr val="006699"/>
                </a:solidFill>
                <a:latin typeface="+mj-lt"/>
              </a:rPr>
              <a:t>Google Android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362B21A-8A5E-4F20-9A05-0BE89E8793A7}"/>
              </a:ext>
            </a:extLst>
          </p:cNvPr>
          <p:cNvSpPr>
            <a:spLocks noGrp="1" noChangeArrowheads="1"/>
          </p:cNvSpPr>
          <p:nvPr>
            <p:ph type="title" idx="4294967295"/>
          </p:nvPr>
        </p:nvSpPr>
        <p:spPr>
          <a:xfrm>
            <a:off x="1296988" y="207963"/>
            <a:ext cx="7192962" cy="576262"/>
          </a:xfrm>
        </p:spPr>
        <p:txBody>
          <a:bodyPr/>
          <a:lstStyle/>
          <a:p>
            <a:pPr eaLnBrk="1" hangingPunct="1"/>
            <a:r>
              <a:rPr lang="en-US" altLang="en-US" sz="2800" dirty="0"/>
              <a:t>Client Server</a:t>
            </a:r>
          </a:p>
        </p:txBody>
      </p:sp>
      <p:sp>
        <p:nvSpPr>
          <p:cNvPr id="102403" name="Rectangle 4">
            <a:extLst>
              <a:ext uri="{FF2B5EF4-FFF2-40B4-BE49-F238E27FC236}">
                <a16:creationId xmlns:a16="http://schemas.microsoft.com/office/drawing/2014/main" id="{CF60D9FD-B67C-4C64-ACD2-8A9A5FAEFAE5}"/>
              </a:ext>
            </a:extLst>
          </p:cNvPr>
          <p:cNvSpPr>
            <a:spLocks noChangeArrowheads="1"/>
          </p:cNvSpPr>
          <p:nvPr/>
        </p:nvSpPr>
        <p:spPr bwMode="auto">
          <a:xfrm>
            <a:off x="755650" y="1166813"/>
            <a:ext cx="77343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08585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nSpc>
                <a:spcPct val="90000"/>
              </a:lnSpc>
              <a:buSzPct val="90000"/>
            </a:pPr>
            <a:r>
              <a:rPr lang="en-US" altLang="en-US" dirty="0"/>
              <a:t>Client-Server Computing</a:t>
            </a:r>
          </a:p>
          <a:p>
            <a:pPr lvl="1">
              <a:lnSpc>
                <a:spcPct val="90000"/>
              </a:lnSpc>
              <a:buSzPct val="80000"/>
            </a:pPr>
            <a:r>
              <a:rPr lang="en-US" altLang="en-US" dirty="0"/>
              <a:t>Dumb terminals supplanted by smart PCs</a:t>
            </a:r>
          </a:p>
          <a:p>
            <a:pPr lvl="1">
              <a:lnSpc>
                <a:spcPct val="90000"/>
              </a:lnSpc>
              <a:buSzPct val="80000"/>
            </a:pPr>
            <a:r>
              <a:rPr lang="en-US" altLang="en-US" dirty="0"/>
              <a:t>Many systems now </a:t>
            </a:r>
            <a:r>
              <a:rPr lang="en-US" altLang="en-US" b="1" dirty="0">
                <a:solidFill>
                  <a:srgbClr val="006699"/>
                </a:solidFill>
                <a:latin typeface="+mj-lt"/>
              </a:rPr>
              <a:t>servers</a:t>
            </a:r>
            <a:r>
              <a:rPr lang="en-US" altLang="en-US" dirty="0"/>
              <a:t>, responding to requests generated by </a:t>
            </a:r>
            <a:r>
              <a:rPr lang="en-US" altLang="en-US" b="1" dirty="0">
                <a:solidFill>
                  <a:srgbClr val="006699"/>
                </a:solidFill>
                <a:latin typeface="+mj-lt"/>
              </a:rPr>
              <a:t>clients</a:t>
            </a:r>
          </a:p>
          <a:p>
            <a:pPr lvl="2">
              <a:lnSpc>
                <a:spcPct val="90000"/>
              </a:lnSpc>
            </a:pPr>
            <a:r>
              <a:rPr lang="en-US" altLang="en-US" b="1" dirty="0">
                <a:solidFill>
                  <a:srgbClr val="006699"/>
                </a:solidFill>
                <a:latin typeface="+mj-lt"/>
              </a:rPr>
              <a:t>Compute-server system </a:t>
            </a:r>
            <a:r>
              <a:rPr lang="en-US" altLang="en-US" dirty="0"/>
              <a:t>provides an interface to client to request services (i.e., database)</a:t>
            </a:r>
          </a:p>
          <a:p>
            <a:pPr lvl="2">
              <a:lnSpc>
                <a:spcPct val="90000"/>
              </a:lnSpc>
            </a:pPr>
            <a:r>
              <a:rPr lang="en-US" altLang="en-US" b="1" dirty="0">
                <a:solidFill>
                  <a:srgbClr val="006699"/>
                </a:solidFill>
                <a:latin typeface="+mj-lt"/>
              </a:rPr>
              <a:t>File-server system </a:t>
            </a:r>
            <a:r>
              <a:rPr lang="en-US" altLang="en-US" dirty="0"/>
              <a:t>provides interface for clients to store and retrieve files</a:t>
            </a:r>
          </a:p>
        </p:txBody>
      </p:sp>
      <p:pic>
        <p:nvPicPr>
          <p:cNvPr id="102404" name="Picture 1" descr="1_18.pdf">
            <a:extLst>
              <a:ext uri="{FF2B5EF4-FFF2-40B4-BE49-F238E27FC236}">
                <a16:creationId xmlns:a16="http://schemas.microsoft.com/office/drawing/2014/main" id="{3F572163-5430-4601-AD15-704330FF5D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3805238"/>
            <a:ext cx="46101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B647B75-B333-4E93-8EF1-19CAA860382B}"/>
              </a:ext>
            </a:extLst>
          </p:cNvPr>
          <p:cNvSpPr>
            <a:spLocks noGrp="1" noChangeArrowheads="1"/>
          </p:cNvSpPr>
          <p:nvPr>
            <p:ph type="title" idx="4294967295"/>
          </p:nvPr>
        </p:nvSpPr>
        <p:spPr>
          <a:xfrm>
            <a:off x="1152525" y="212725"/>
            <a:ext cx="7394575" cy="576263"/>
          </a:xfrm>
        </p:spPr>
        <p:txBody>
          <a:bodyPr/>
          <a:lstStyle/>
          <a:p>
            <a:pPr eaLnBrk="1" hangingPunct="1"/>
            <a:r>
              <a:rPr lang="en-US" altLang="en-US" sz="2800" dirty="0"/>
              <a:t>Peer-to-Peer</a:t>
            </a:r>
          </a:p>
        </p:txBody>
      </p:sp>
      <p:sp>
        <p:nvSpPr>
          <p:cNvPr id="104451" name="Rectangle 3">
            <a:extLst>
              <a:ext uri="{FF2B5EF4-FFF2-40B4-BE49-F238E27FC236}">
                <a16:creationId xmlns:a16="http://schemas.microsoft.com/office/drawing/2014/main" id="{7366DDF6-F84D-4FDE-9942-CC6839DC10B1}"/>
              </a:ext>
            </a:extLst>
          </p:cNvPr>
          <p:cNvSpPr>
            <a:spLocks noGrp="1" noChangeArrowheads="1"/>
          </p:cNvSpPr>
          <p:nvPr>
            <p:ph type="body" idx="4294967295"/>
          </p:nvPr>
        </p:nvSpPr>
        <p:spPr>
          <a:xfrm>
            <a:off x="806450" y="1233488"/>
            <a:ext cx="5057775" cy="4530725"/>
          </a:xfrm>
        </p:spPr>
        <p:txBody>
          <a:bodyPr/>
          <a:lstStyle/>
          <a:p>
            <a:r>
              <a:rPr lang="en-US" altLang="en-US" dirty="0"/>
              <a:t>Another model of distributed system</a:t>
            </a:r>
          </a:p>
          <a:p>
            <a:r>
              <a:rPr lang="en-US" altLang="en-US" dirty="0"/>
              <a:t>P2P does not distinguish clients and servers</a:t>
            </a:r>
          </a:p>
          <a:p>
            <a:pPr lvl="1"/>
            <a:r>
              <a:rPr lang="en-US" altLang="en-US" dirty="0"/>
              <a:t>Instead all nodes are considered peers</a:t>
            </a:r>
          </a:p>
          <a:p>
            <a:pPr lvl="1"/>
            <a:r>
              <a:rPr lang="en-US" altLang="en-US" dirty="0"/>
              <a:t>May each act as client, server or both</a:t>
            </a:r>
          </a:p>
          <a:p>
            <a:pPr lvl="1"/>
            <a:r>
              <a:rPr lang="en-US" altLang="en-US" dirty="0"/>
              <a:t>Node must join P2P network</a:t>
            </a:r>
          </a:p>
          <a:p>
            <a:pPr lvl="2"/>
            <a:r>
              <a:rPr lang="en-US" altLang="en-US" dirty="0"/>
              <a:t>Registers its service with central lookup service on network, or</a:t>
            </a:r>
          </a:p>
          <a:p>
            <a:pPr lvl="2"/>
            <a:r>
              <a:rPr lang="en-US" altLang="en-US" dirty="0"/>
              <a:t>Broadcast request for service and respond to requests for service via </a:t>
            </a:r>
            <a:r>
              <a:rPr lang="en-US" altLang="en-US" b="1" i="1" dirty="0"/>
              <a:t>discovery protocol</a:t>
            </a:r>
          </a:p>
          <a:p>
            <a:pPr lvl="1"/>
            <a:r>
              <a:rPr lang="en-US" altLang="en-US" dirty="0"/>
              <a:t>Examples include</a:t>
            </a:r>
            <a:r>
              <a:rPr lang="en-US" altLang="en-US" i="1" dirty="0"/>
              <a:t> </a:t>
            </a:r>
            <a:r>
              <a:rPr lang="en-US" altLang="en-US" dirty="0"/>
              <a:t>Napster</a:t>
            </a:r>
            <a:r>
              <a:rPr lang="en-US" altLang="en-US" i="1" dirty="0"/>
              <a:t> </a:t>
            </a:r>
            <a:r>
              <a:rPr lang="en-US" altLang="en-US" dirty="0"/>
              <a:t>and</a:t>
            </a:r>
            <a:r>
              <a:rPr lang="en-US" altLang="en-US" i="1" dirty="0"/>
              <a:t> </a:t>
            </a:r>
            <a:r>
              <a:rPr lang="en-US" altLang="en-US" dirty="0"/>
              <a:t>Gnutella</a:t>
            </a:r>
            <a:r>
              <a:rPr lang="en-US" altLang="en-US" i="1" dirty="0"/>
              <a:t>, </a:t>
            </a:r>
            <a:r>
              <a:rPr lang="en-US" altLang="en-US" b="1" kern="1200" dirty="0">
                <a:solidFill>
                  <a:srgbClr val="006699"/>
                </a:solidFill>
                <a:latin typeface="+mj-lt"/>
                <a:cs typeface="+mn-cs"/>
              </a:rPr>
              <a:t>Voice over IP </a:t>
            </a:r>
            <a:r>
              <a:rPr lang="en-US" altLang="en-US" dirty="0"/>
              <a:t>(</a:t>
            </a:r>
            <a:r>
              <a:rPr lang="en-US" altLang="en-US" b="1" kern="1200" dirty="0">
                <a:solidFill>
                  <a:srgbClr val="006699"/>
                </a:solidFill>
                <a:latin typeface="+mj-lt"/>
                <a:cs typeface="+mn-cs"/>
              </a:rPr>
              <a:t>VoIP</a:t>
            </a:r>
            <a:r>
              <a:rPr lang="en-US" altLang="en-US" dirty="0"/>
              <a:t>)</a:t>
            </a:r>
            <a:r>
              <a:rPr lang="en-US" altLang="en-US" i="1" dirty="0"/>
              <a:t> </a:t>
            </a:r>
            <a:r>
              <a:rPr lang="en-US" altLang="en-US" dirty="0"/>
              <a:t>such as Skype </a:t>
            </a:r>
          </a:p>
        </p:txBody>
      </p:sp>
      <p:pic>
        <p:nvPicPr>
          <p:cNvPr id="104452" name="Picture 1" descr="1_19.pdf">
            <a:extLst>
              <a:ext uri="{FF2B5EF4-FFF2-40B4-BE49-F238E27FC236}">
                <a16:creationId xmlns:a16="http://schemas.microsoft.com/office/drawing/2014/main" id="{E2A18885-21B9-47B4-84C9-50C4EA2B2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1984375"/>
            <a:ext cx="266858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580104" y="1013649"/>
            <a:ext cx="7764565" cy="4530725"/>
          </a:xfrm>
        </p:spPr>
        <p:txBody>
          <a:bodyPr/>
          <a:lstStyle/>
          <a:p>
            <a:pPr marL="0" indent="0">
              <a:buNone/>
            </a:pPr>
            <a:r>
              <a:rPr lang="en-US" altLang="en-US" sz="1400" b="1" dirty="0"/>
              <a:t>1. EXPLAINATION of the Course Outline</a:t>
            </a:r>
          </a:p>
          <a:p>
            <a:pPr marL="0" indent="0">
              <a:buNone/>
            </a:pPr>
            <a:r>
              <a:rPr lang="en-US" altLang="en-US" sz="1400" b="1" dirty="0">
                <a:highlight>
                  <a:srgbClr val="FFFF00"/>
                </a:highlight>
              </a:rPr>
              <a:t>2. Computer Systems:</a:t>
            </a:r>
          </a:p>
          <a:p>
            <a:pPr marL="400050" lvl="1" indent="0">
              <a:buNone/>
            </a:pPr>
            <a:r>
              <a:rPr lang="en-US" altLang="en-US" sz="1400" dirty="0"/>
              <a:t>• Layers: hardware, software(OS &amp; Applications), and users</a:t>
            </a:r>
          </a:p>
          <a:p>
            <a:pPr marL="400050" lvl="1" indent="0">
              <a:buNone/>
            </a:pPr>
            <a:r>
              <a:rPr lang="en-US" altLang="en-US" sz="1400" dirty="0"/>
              <a:t>• What is OS  ? Its roles</a:t>
            </a:r>
          </a:p>
          <a:p>
            <a:pPr marL="0" indent="0">
              <a:buNone/>
            </a:pPr>
            <a:r>
              <a:rPr lang="en-US" altLang="en-US" sz="1400" b="1" dirty="0"/>
              <a:t>3. Computer Hardware</a:t>
            </a:r>
          </a:p>
          <a:p>
            <a:pPr marL="400050" lvl="1" indent="0">
              <a:buNone/>
            </a:pPr>
            <a:r>
              <a:rPr lang="en-US" altLang="en-US" sz="1400" dirty="0"/>
              <a:t>• CPU</a:t>
            </a:r>
          </a:p>
          <a:p>
            <a:pPr marL="400050" lvl="1" indent="0">
              <a:buNone/>
            </a:pPr>
            <a:r>
              <a:rPr lang="en-US" altLang="en-US" sz="1400" dirty="0"/>
              <a:t>• Memory/Storage</a:t>
            </a:r>
          </a:p>
          <a:p>
            <a:pPr marL="400050" lvl="1" indent="0">
              <a:buNone/>
            </a:pPr>
            <a:r>
              <a:rPr lang="en-US" altLang="en-US" sz="1400" dirty="0"/>
              <a:t>• (I/O) devices</a:t>
            </a:r>
          </a:p>
          <a:p>
            <a:pPr marL="0" indent="0">
              <a:buNone/>
            </a:pPr>
            <a:r>
              <a:rPr lang="en-US" altLang="en-US" sz="1400" b="1" dirty="0"/>
              <a:t>4. Computer Software:</a:t>
            </a:r>
          </a:p>
          <a:p>
            <a:pPr marL="400050" lvl="1" indent="0">
              <a:buNone/>
            </a:pPr>
            <a:r>
              <a:rPr lang="en-US" altLang="en-US" sz="1400" dirty="0"/>
              <a:t>• Application Software</a:t>
            </a:r>
          </a:p>
          <a:p>
            <a:pPr marL="400050" lvl="1" indent="0">
              <a:buNone/>
            </a:pPr>
            <a:r>
              <a:rPr lang="en-US" altLang="en-US" sz="1400" dirty="0"/>
              <a:t>• System Software</a:t>
            </a:r>
          </a:p>
          <a:p>
            <a:pPr marL="0" indent="0">
              <a:buNone/>
            </a:pPr>
            <a:r>
              <a:rPr lang="en-US" sz="1400" b="1" dirty="0"/>
              <a:t>5. Architectures of Computer Systems</a:t>
            </a:r>
          </a:p>
          <a:p>
            <a:pPr marL="400050" lvl="1"/>
            <a:r>
              <a:rPr lang="en-US" sz="1400" dirty="0"/>
              <a:t>• single-processor</a:t>
            </a:r>
          </a:p>
          <a:p>
            <a:pPr marL="400050" lvl="1"/>
            <a:r>
              <a:rPr lang="en-US" sz="1400" dirty="0"/>
              <a:t>• multiprocessor</a:t>
            </a:r>
          </a:p>
          <a:p>
            <a:pPr marL="400050" lvl="1"/>
            <a:r>
              <a:rPr lang="en-US" sz="1400" dirty="0"/>
              <a:t>• clustered</a:t>
            </a:r>
          </a:p>
          <a:p>
            <a:pPr marL="400050" lvl="1"/>
            <a:r>
              <a:rPr lang="en-US" sz="1400" dirty="0"/>
              <a:t>• distributed systems</a:t>
            </a:r>
          </a:p>
          <a:p>
            <a:pPr marL="0" indent="0">
              <a:buNone/>
            </a:pPr>
            <a:endParaRPr lang="en-US" altLang="en-US" sz="1400" dirty="0"/>
          </a:p>
        </p:txBody>
      </p:sp>
      <p:sp>
        <p:nvSpPr>
          <p:cNvPr id="2" name="TextBox 1">
            <a:extLst>
              <a:ext uri="{FF2B5EF4-FFF2-40B4-BE49-F238E27FC236}">
                <a16:creationId xmlns:a16="http://schemas.microsoft.com/office/drawing/2014/main" id="{7D7C178B-12B5-4E7A-8C70-B610FB744FC4}"/>
              </a:ext>
            </a:extLst>
          </p:cNvPr>
          <p:cNvSpPr txBox="1"/>
          <p:nvPr/>
        </p:nvSpPr>
        <p:spPr>
          <a:xfrm>
            <a:off x="4947706" y="3279011"/>
            <a:ext cx="3812835" cy="2634567"/>
          </a:xfrm>
          <a:prstGeom prst="rect">
            <a:avLst/>
          </a:prstGeom>
          <a:noFill/>
        </p:spPr>
        <p:txBody>
          <a:bodyPr wrap="square" rtlCol="0">
            <a:spAutoFit/>
          </a:bodyPr>
          <a:lstStyle/>
          <a:p>
            <a:pPr indent="-57150">
              <a:spcBef>
                <a:spcPct val="35000"/>
              </a:spcBef>
              <a:buClr>
                <a:srgbClr val="CC6600"/>
              </a:buClr>
              <a:buSzPct val="110000"/>
            </a:pPr>
            <a:r>
              <a:rPr kumimoji="1" lang="en-US" sz="1400" b="1" dirty="0">
                <a:latin typeface="+mn-lt"/>
              </a:rPr>
              <a:t>6. Computing Environments</a:t>
            </a:r>
          </a:p>
          <a:p>
            <a:pPr marL="400050" lvl="1">
              <a:spcBef>
                <a:spcPct val="35000"/>
              </a:spcBef>
              <a:buClr>
                <a:srgbClr val="CC6600"/>
              </a:buClr>
              <a:buSzPct val="110000"/>
            </a:pPr>
            <a:r>
              <a:rPr kumimoji="1" lang="en-US" sz="1400" dirty="0">
                <a:latin typeface="+mn-lt"/>
              </a:rPr>
              <a:t>• Traditional</a:t>
            </a:r>
          </a:p>
          <a:p>
            <a:pPr marL="400050" lvl="1">
              <a:spcBef>
                <a:spcPct val="35000"/>
              </a:spcBef>
              <a:buClr>
                <a:srgbClr val="CC6600"/>
              </a:buClr>
              <a:buSzPct val="110000"/>
            </a:pPr>
            <a:r>
              <a:rPr kumimoji="1" lang="en-US" sz="1400" dirty="0">
                <a:latin typeface="+mn-lt"/>
              </a:rPr>
              <a:t>•  </a:t>
            </a:r>
            <a:r>
              <a:rPr kumimoji="1" lang="en-US" altLang="en-US" sz="1400" dirty="0">
                <a:latin typeface="+mn-lt"/>
              </a:rPr>
              <a:t>Mobile</a:t>
            </a:r>
          </a:p>
          <a:p>
            <a:pPr marL="400050" lvl="1">
              <a:spcBef>
                <a:spcPct val="35000"/>
              </a:spcBef>
              <a:buClr>
                <a:srgbClr val="CC6600"/>
              </a:buClr>
              <a:buSzPct val="110000"/>
            </a:pPr>
            <a:r>
              <a:rPr kumimoji="1" lang="en-US" sz="1400" dirty="0">
                <a:latin typeface="+mn-lt"/>
              </a:rPr>
              <a:t>• Client-Server</a:t>
            </a:r>
          </a:p>
          <a:p>
            <a:pPr marL="400050" lvl="1">
              <a:spcBef>
                <a:spcPct val="35000"/>
              </a:spcBef>
              <a:buClr>
                <a:srgbClr val="CC6600"/>
              </a:buClr>
              <a:buSzPct val="110000"/>
            </a:pPr>
            <a:r>
              <a:rPr kumimoji="1" lang="en-US" sz="1400" dirty="0">
                <a:latin typeface="+mn-lt"/>
              </a:rPr>
              <a:t>• Peer-to-Peer </a:t>
            </a:r>
          </a:p>
          <a:p>
            <a:pPr marL="400050" lvl="1">
              <a:spcBef>
                <a:spcPct val="35000"/>
              </a:spcBef>
              <a:buClr>
                <a:srgbClr val="CC6600"/>
              </a:buClr>
              <a:buSzPct val="110000"/>
            </a:pPr>
            <a:r>
              <a:rPr kumimoji="1" lang="en-US" sz="1400" dirty="0">
                <a:latin typeface="+mn-lt"/>
              </a:rPr>
              <a:t>• Web-based</a:t>
            </a:r>
          </a:p>
          <a:p>
            <a:pPr marL="400050" lvl="1">
              <a:spcBef>
                <a:spcPct val="35000"/>
              </a:spcBef>
              <a:buClr>
                <a:srgbClr val="CC6600"/>
              </a:buClr>
              <a:buSzPct val="110000"/>
            </a:pPr>
            <a:r>
              <a:rPr kumimoji="1" lang="en-US" sz="1400" dirty="0">
                <a:latin typeface="+mn-lt"/>
              </a:rPr>
              <a:t>• Cloud computing</a:t>
            </a:r>
          </a:p>
          <a:p>
            <a:pPr marL="400050" lvl="1">
              <a:spcBef>
                <a:spcPct val="35000"/>
              </a:spcBef>
              <a:buClr>
                <a:srgbClr val="CC6600"/>
              </a:buClr>
              <a:buSzPct val="110000"/>
            </a:pPr>
            <a:r>
              <a:rPr kumimoji="1" lang="en-US" sz="1400" dirty="0">
                <a:latin typeface="+mn-lt"/>
              </a:rPr>
              <a:t>• Real-time </a:t>
            </a:r>
          </a:p>
          <a:p>
            <a:pPr marL="400050" lvl="1">
              <a:spcBef>
                <a:spcPct val="35000"/>
              </a:spcBef>
              <a:buClr>
                <a:srgbClr val="CC6600"/>
              </a:buClr>
              <a:buSzPct val="110000"/>
            </a:pPr>
            <a:r>
              <a:rPr kumimoji="1" lang="en-US" sz="1400" dirty="0">
                <a:latin typeface="+mn-lt"/>
              </a:rPr>
              <a:t>• Embedded</a:t>
            </a:r>
          </a:p>
        </p:txBody>
      </p:sp>
    </p:spTree>
    <p:extLst>
      <p:ext uri="{BB962C8B-B14F-4D97-AF65-F5344CB8AC3E}">
        <p14:creationId xmlns:p14="http://schemas.microsoft.com/office/powerpoint/2010/main" val="424668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41386D3-7914-4E0D-BD20-DCD46A75AE38}"/>
              </a:ext>
            </a:extLst>
          </p:cNvPr>
          <p:cNvSpPr>
            <a:spLocks noGrp="1" noChangeArrowheads="1"/>
          </p:cNvSpPr>
          <p:nvPr>
            <p:ph type="title" idx="4294967295"/>
          </p:nvPr>
        </p:nvSpPr>
        <p:spPr>
          <a:xfrm>
            <a:off x="955675" y="198438"/>
            <a:ext cx="8123238" cy="576262"/>
          </a:xfrm>
        </p:spPr>
        <p:txBody>
          <a:bodyPr/>
          <a:lstStyle/>
          <a:p>
            <a:pPr eaLnBrk="1" hangingPunct="1"/>
            <a:r>
              <a:rPr lang="en-US" altLang="en-US" sz="2800" dirty="0"/>
              <a:t>Cloud Computing</a:t>
            </a:r>
          </a:p>
        </p:txBody>
      </p:sp>
      <p:sp>
        <p:nvSpPr>
          <p:cNvPr id="106499" name="Rectangle 3">
            <a:extLst>
              <a:ext uri="{FF2B5EF4-FFF2-40B4-BE49-F238E27FC236}">
                <a16:creationId xmlns:a16="http://schemas.microsoft.com/office/drawing/2014/main" id="{63BBC9B6-44FC-4182-AE85-87D204920BBC}"/>
              </a:ext>
            </a:extLst>
          </p:cNvPr>
          <p:cNvSpPr>
            <a:spLocks noGrp="1" noChangeArrowheads="1"/>
          </p:cNvSpPr>
          <p:nvPr>
            <p:ph type="body" idx="4294967295"/>
          </p:nvPr>
        </p:nvSpPr>
        <p:spPr>
          <a:xfrm>
            <a:off x="806451" y="1060450"/>
            <a:ext cx="6347976" cy="4807787"/>
          </a:xfrm>
        </p:spPr>
        <p:txBody>
          <a:bodyPr/>
          <a:lstStyle/>
          <a:p>
            <a:r>
              <a:rPr lang="en-US" altLang="en-US" dirty="0"/>
              <a:t>Delivers computing, storage, even apps as a service across a network</a:t>
            </a:r>
          </a:p>
          <a:p>
            <a:r>
              <a:rPr lang="en-US" altLang="en-US" dirty="0"/>
              <a:t>Logical extension of virtualization because it uses virtualization as the base for it functionality.</a:t>
            </a:r>
          </a:p>
          <a:p>
            <a:pPr lvl="1"/>
            <a:r>
              <a:rPr lang="en-US" altLang="en-US" dirty="0"/>
              <a:t>Amazon </a:t>
            </a:r>
            <a:r>
              <a:rPr lang="en-US" altLang="en-US" b="1" kern="1200" dirty="0">
                <a:solidFill>
                  <a:srgbClr val="006699"/>
                </a:solidFill>
                <a:latin typeface="+mj-lt"/>
                <a:cs typeface="+mn-cs"/>
              </a:rPr>
              <a:t>EC2</a:t>
            </a:r>
            <a:r>
              <a:rPr lang="en-US" altLang="en-US" dirty="0"/>
              <a:t>  has thousands of servers, millions of virtual machines, petabytes of storage available across the Internet, pay based on usage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41386D3-7914-4E0D-BD20-DCD46A75AE38}"/>
              </a:ext>
            </a:extLst>
          </p:cNvPr>
          <p:cNvSpPr>
            <a:spLocks noGrp="1" noChangeArrowheads="1"/>
          </p:cNvSpPr>
          <p:nvPr>
            <p:ph type="title" idx="4294967295"/>
          </p:nvPr>
        </p:nvSpPr>
        <p:spPr>
          <a:xfrm>
            <a:off x="955675" y="198438"/>
            <a:ext cx="8123238" cy="576262"/>
          </a:xfrm>
        </p:spPr>
        <p:txBody>
          <a:bodyPr/>
          <a:lstStyle/>
          <a:p>
            <a:pPr eaLnBrk="1" hangingPunct="1"/>
            <a:r>
              <a:rPr lang="en-US" altLang="en-US" sz="2800" dirty="0"/>
              <a:t>Cloud Computing (Cont.)</a:t>
            </a:r>
          </a:p>
        </p:txBody>
      </p:sp>
      <p:sp>
        <p:nvSpPr>
          <p:cNvPr id="106499" name="Rectangle 3">
            <a:extLst>
              <a:ext uri="{FF2B5EF4-FFF2-40B4-BE49-F238E27FC236}">
                <a16:creationId xmlns:a16="http://schemas.microsoft.com/office/drawing/2014/main" id="{63BBC9B6-44FC-4182-AE85-87D204920BBC}"/>
              </a:ext>
            </a:extLst>
          </p:cNvPr>
          <p:cNvSpPr>
            <a:spLocks noGrp="1" noChangeArrowheads="1"/>
          </p:cNvSpPr>
          <p:nvPr>
            <p:ph type="body" idx="4294967295"/>
          </p:nvPr>
        </p:nvSpPr>
        <p:spPr>
          <a:xfrm>
            <a:off x="806450" y="1060450"/>
            <a:ext cx="7712075" cy="5103813"/>
          </a:xfrm>
        </p:spPr>
        <p:txBody>
          <a:bodyPr/>
          <a:lstStyle/>
          <a:p>
            <a:r>
              <a:rPr lang="en-US" altLang="en-US" dirty="0"/>
              <a:t>Many types</a:t>
            </a:r>
          </a:p>
          <a:p>
            <a:pPr lvl="1"/>
            <a:r>
              <a:rPr lang="en-US" altLang="en-US" b="1" kern="1200" dirty="0">
                <a:solidFill>
                  <a:srgbClr val="006699"/>
                </a:solidFill>
                <a:latin typeface="+mj-lt"/>
                <a:cs typeface="+mn-cs"/>
              </a:rPr>
              <a:t>Public cloud </a:t>
            </a:r>
            <a:r>
              <a:rPr lang="en-US" altLang="en-US" dirty="0"/>
              <a:t>– available via Internet to anyone willing to pay</a:t>
            </a:r>
          </a:p>
          <a:p>
            <a:pPr lvl="1"/>
            <a:r>
              <a:rPr lang="en-US" altLang="en-US" b="1" kern="1200" dirty="0">
                <a:solidFill>
                  <a:srgbClr val="006699"/>
                </a:solidFill>
                <a:latin typeface="+mj-lt"/>
                <a:cs typeface="+mn-cs"/>
              </a:rPr>
              <a:t>Private cloud </a:t>
            </a:r>
            <a:r>
              <a:rPr lang="en-US" altLang="en-US" dirty="0"/>
              <a:t>– run by a company for the company’s own use</a:t>
            </a:r>
          </a:p>
          <a:p>
            <a:pPr lvl="1"/>
            <a:r>
              <a:rPr lang="en-US" altLang="en-US" b="1" kern="1200" dirty="0">
                <a:solidFill>
                  <a:srgbClr val="006699"/>
                </a:solidFill>
                <a:latin typeface="+mj-lt"/>
                <a:cs typeface="+mn-cs"/>
              </a:rPr>
              <a:t>Hybrid cloud </a:t>
            </a:r>
            <a:r>
              <a:rPr lang="en-US" altLang="en-US" dirty="0"/>
              <a:t>– includes both public and private cloud components</a:t>
            </a:r>
          </a:p>
          <a:p>
            <a:pPr lvl="1"/>
            <a:r>
              <a:rPr lang="en-US" altLang="en-US" dirty="0"/>
              <a:t>Software as a Service (</a:t>
            </a:r>
            <a:r>
              <a:rPr lang="en-US" altLang="en-US" b="1" kern="1200" dirty="0">
                <a:solidFill>
                  <a:srgbClr val="006699"/>
                </a:solidFill>
                <a:latin typeface="+mj-lt"/>
                <a:cs typeface="+mn-cs"/>
              </a:rPr>
              <a:t>SaaS</a:t>
            </a:r>
            <a:r>
              <a:rPr lang="en-US" altLang="en-US" dirty="0"/>
              <a:t>) – one or more applications available via the Internet (i.e., word processor)</a:t>
            </a:r>
          </a:p>
          <a:p>
            <a:pPr lvl="1"/>
            <a:r>
              <a:rPr lang="en-US" altLang="en-US" dirty="0"/>
              <a:t>Platform as a Service (</a:t>
            </a:r>
            <a:r>
              <a:rPr lang="en-US" altLang="en-US" b="1" kern="1200" dirty="0">
                <a:solidFill>
                  <a:srgbClr val="006699"/>
                </a:solidFill>
                <a:latin typeface="+mj-lt"/>
                <a:cs typeface="+mn-cs"/>
              </a:rPr>
              <a:t>PaaS</a:t>
            </a:r>
            <a:r>
              <a:rPr lang="en-US" altLang="en-US" dirty="0"/>
              <a:t>) – software stack ready for application use via the Internet (i.e., a database server)</a:t>
            </a:r>
          </a:p>
          <a:p>
            <a:pPr lvl="1"/>
            <a:r>
              <a:rPr lang="en-US" altLang="en-US" dirty="0"/>
              <a:t>Infrastructure as a Service (</a:t>
            </a:r>
            <a:r>
              <a:rPr lang="en-US" altLang="en-US" b="1" kern="1200" dirty="0">
                <a:solidFill>
                  <a:srgbClr val="006699"/>
                </a:solidFill>
                <a:latin typeface="+mj-lt"/>
                <a:cs typeface="+mn-cs"/>
              </a:rPr>
              <a:t>IaaS</a:t>
            </a:r>
            <a:r>
              <a:rPr lang="en-US" altLang="en-US" dirty="0"/>
              <a:t>) – servers or storage available over Internet (i.e., storage available for backup use)</a:t>
            </a:r>
          </a:p>
        </p:txBody>
      </p:sp>
    </p:spTree>
    <p:extLst>
      <p:ext uri="{BB962C8B-B14F-4D97-AF65-F5344CB8AC3E}">
        <p14:creationId xmlns:p14="http://schemas.microsoft.com/office/powerpoint/2010/main" val="2818565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FD6537A6-ABBB-418B-A303-F33ED361BE06}"/>
              </a:ext>
            </a:extLst>
          </p:cNvPr>
          <p:cNvSpPr>
            <a:spLocks noGrp="1" noChangeArrowheads="1"/>
          </p:cNvSpPr>
          <p:nvPr>
            <p:ph type="body" idx="4294967295"/>
          </p:nvPr>
        </p:nvSpPr>
        <p:spPr>
          <a:xfrm>
            <a:off x="801688" y="1092200"/>
            <a:ext cx="7645400" cy="1571625"/>
          </a:xfrm>
        </p:spPr>
        <p:txBody>
          <a:bodyPr/>
          <a:lstStyle/>
          <a:p>
            <a:r>
              <a:rPr lang="en-US" altLang="en-US" dirty="0"/>
              <a:t>Cloud computing environments composed of traditional OSes, plus VMMs, plus cloud management tools</a:t>
            </a:r>
          </a:p>
          <a:p>
            <a:pPr lvl="1"/>
            <a:r>
              <a:rPr lang="en-US" altLang="en-US" dirty="0"/>
              <a:t>Internet connectivity requires security like firewalls</a:t>
            </a:r>
            <a:endParaRPr lang="en-US" altLang="en-US" sz="800" dirty="0"/>
          </a:p>
          <a:p>
            <a:pPr lvl="1"/>
            <a:r>
              <a:rPr lang="en-US" altLang="en-US" dirty="0"/>
              <a:t>Load balancers spread traffic across multiple applications</a:t>
            </a:r>
          </a:p>
        </p:txBody>
      </p:sp>
      <p:pic>
        <p:nvPicPr>
          <p:cNvPr id="108547" name="Picture 1" descr="1_21.pdf">
            <a:extLst>
              <a:ext uri="{FF2B5EF4-FFF2-40B4-BE49-F238E27FC236}">
                <a16:creationId xmlns:a16="http://schemas.microsoft.com/office/drawing/2014/main" id="{013FD59D-83E6-4294-8C1F-125F5B808E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2800350"/>
            <a:ext cx="4119562"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0D4B5261-AC9E-4876-9921-245A28370181}"/>
              </a:ext>
            </a:extLst>
          </p:cNvPr>
          <p:cNvSpPr txBox="1">
            <a:spLocks noChangeArrowheads="1"/>
          </p:cNvSpPr>
          <p:nvPr/>
        </p:nvSpPr>
        <p:spPr bwMode="auto">
          <a:xfrm>
            <a:off x="1020762" y="220663"/>
            <a:ext cx="81232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a:lstStyle>
          <a:p>
            <a:pPr eaLnBrk="1" hangingPunct="1">
              <a:defRPr/>
            </a:pPr>
            <a:r>
              <a:rPr lang="en-US" altLang="en-US" sz="2800" kern="0" dirty="0"/>
              <a:t>Cloud Computing (cont.)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697C8B9-0041-4830-8C83-5FF8CFAF01C1}"/>
              </a:ext>
            </a:extLst>
          </p:cNvPr>
          <p:cNvSpPr>
            <a:spLocks noGrp="1" noChangeArrowheads="1"/>
          </p:cNvSpPr>
          <p:nvPr>
            <p:ph type="title" idx="4294967295"/>
          </p:nvPr>
        </p:nvSpPr>
        <p:spPr>
          <a:xfrm>
            <a:off x="1058863" y="73025"/>
            <a:ext cx="8229600" cy="711200"/>
          </a:xfrm>
        </p:spPr>
        <p:txBody>
          <a:bodyPr/>
          <a:lstStyle/>
          <a:p>
            <a:r>
              <a:rPr lang="en-US" altLang="en-US" sz="2800" dirty="0"/>
              <a:t>Special-Purpose Systems</a:t>
            </a:r>
          </a:p>
        </p:txBody>
      </p:sp>
      <p:sp>
        <p:nvSpPr>
          <p:cNvPr id="110595" name="Content Placeholder 2">
            <a:extLst>
              <a:ext uri="{FF2B5EF4-FFF2-40B4-BE49-F238E27FC236}">
                <a16:creationId xmlns:a16="http://schemas.microsoft.com/office/drawing/2014/main" id="{265F30E9-05CB-4D61-971C-5E1743F20FFE}"/>
              </a:ext>
            </a:extLst>
          </p:cNvPr>
          <p:cNvSpPr>
            <a:spLocks noGrp="1" noChangeArrowheads="1"/>
          </p:cNvSpPr>
          <p:nvPr>
            <p:ph idx="4294967295"/>
          </p:nvPr>
        </p:nvSpPr>
        <p:spPr>
          <a:xfrm>
            <a:off x="820738" y="1154113"/>
            <a:ext cx="7688262" cy="4530725"/>
          </a:xfrm>
        </p:spPr>
        <p:txBody>
          <a:bodyPr/>
          <a:lstStyle/>
          <a:p>
            <a:r>
              <a:rPr lang="en-US" dirty="0"/>
              <a:t>A </a:t>
            </a:r>
            <a:r>
              <a:rPr lang="en-US" b="1" dirty="0"/>
              <a:t>general purpose </a:t>
            </a:r>
            <a:r>
              <a:rPr lang="en-US" dirty="0"/>
              <a:t>computer is used for different (any kind of) programs for different functions. It can be used to do many tasks. Its chip/</a:t>
            </a:r>
            <a:r>
              <a:rPr lang="en-US" dirty="0" err="1"/>
              <a:t>cpu</a:t>
            </a:r>
            <a:r>
              <a:rPr lang="en-US" dirty="0"/>
              <a:t> is general-purpose.</a:t>
            </a:r>
          </a:p>
          <a:p>
            <a:pPr marL="0" indent="0">
              <a:buNone/>
            </a:pPr>
            <a:r>
              <a:rPr lang="en-US" dirty="0"/>
              <a:t>	Examples: our laptop, desktop, …</a:t>
            </a:r>
          </a:p>
          <a:p>
            <a:endParaRPr lang="en-US" dirty="0"/>
          </a:p>
          <a:p>
            <a:r>
              <a:rPr lang="en-US" dirty="0"/>
              <a:t>A</a:t>
            </a:r>
            <a:r>
              <a:rPr lang="en-US" b="1" dirty="0"/>
              <a:t> special-purpose </a:t>
            </a:r>
            <a:r>
              <a:rPr lang="en-US" dirty="0"/>
              <a:t>computer is designed for specific tasks/programs only. Its chip/</a:t>
            </a:r>
            <a:r>
              <a:rPr lang="en-US" dirty="0" err="1"/>
              <a:t>cpu</a:t>
            </a:r>
            <a:r>
              <a:rPr lang="en-US" dirty="0"/>
              <a:t> is usually also special-purpose.</a:t>
            </a:r>
          </a:p>
          <a:p>
            <a:pPr marL="0" indent="0">
              <a:buNone/>
            </a:pPr>
            <a:r>
              <a:rPr lang="en-US" dirty="0"/>
              <a:t>	Examples: smart TV, ATM, Traffic Lights, …</a:t>
            </a:r>
          </a:p>
          <a:p>
            <a:endParaRPr lang="en-US" dirty="0"/>
          </a:p>
          <a:p>
            <a:pPr marL="457200" lvl="1" indent="0">
              <a:buNone/>
            </a:pPr>
            <a:endParaRPr lang="en-US" altLang="en-US" dirty="0"/>
          </a:p>
        </p:txBody>
      </p:sp>
    </p:spTree>
    <p:extLst>
      <p:ext uri="{BB962C8B-B14F-4D97-AF65-F5344CB8AC3E}">
        <p14:creationId xmlns:p14="http://schemas.microsoft.com/office/powerpoint/2010/main" val="515666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697C8B9-0041-4830-8C83-5FF8CFAF01C1}"/>
              </a:ext>
            </a:extLst>
          </p:cNvPr>
          <p:cNvSpPr>
            <a:spLocks noGrp="1" noChangeArrowheads="1"/>
          </p:cNvSpPr>
          <p:nvPr>
            <p:ph type="title" idx="4294967295"/>
          </p:nvPr>
        </p:nvSpPr>
        <p:spPr>
          <a:xfrm>
            <a:off x="1058863" y="73025"/>
            <a:ext cx="8229600" cy="711200"/>
          </a:xfrm>
        </p:spPr>
        <p:txBody>
          <a:bodyPr/>
          <a:lstStyle/>
          <a:p>
            <a:r>
              <a:rPr lang="en-US" altLang="en-US" sz="2800" dirty="0"/>
              <a:t>Real-Time Systems</a:t>
            </a:r>
          </a:p>
        </p:txBody>
      </p:sp>
      <p:sp>
        <p:nvSpPr>
          <p:cNvPr id="110595" name="Content Placeholder 2">
            <a:extLst>
              <a:ext uri="{FF2B5EF4-FFF2-40B4-BE49-F238E27FC236}">
                <a16:creationId xmlns:a16="http://schemas.microsoft.com/office/drawing/2014/main" id="{265F30E9-05CB-4D61-971C-5E1743F20FFE}"/>
              </a:ext>
            </a:extLst>
          </p:cNvPr>
          <p:cNvSpPr>
            <a:spLocks noGrp="1" noChangeArrowheads="1"/>
          </p:cNvSpPr>
          <p:nvPr>
            <p:ph idx="4294967295"/>
          </p:nvPr>
        </p:nvSpPr>
        <p:spPr>
          <a:xfrm>
            <a:off x="820738" y="1154113"/>
            <a:ext cx="8028294" cy="4530725"/>
          </a:xfrm>
        </p:spPr>
        <p:txBody>
          <a:bodyPr/>
          <a:lstStyle/>
          <a:p>
            <a:r>
              <a:rPr lang="en-US" altLang="en-US" dirty="0"/>
              <a:t>Real-time OS has well-defined fixed time constraints</a:t>
            </a:r>
          </a:p>
          <a:p>
            <a:pPr lvl="1"/>
            <a:r>
              <a:rPr lang="en-US" altLang="en-US" dirty="0"/>
              <a:t>Processing </a:t>
            </a:r>
            <a:r>
              <a:rPr lang="en-US" altLang="en-US" b="1" i="1" dirty="0"/>
              <a:t>must</a:t>
            </a:r>
            <a:r>
              <a:rPr lang="en-US" altLang="en-US" dirty="0"/>
              <a:t> be done within constraint (deadline)</a:t>
            </a:r>
          </a:p>
          <a:p>
            <a:pPr lvl="1"/>
            <a:r>
              <a:rPr lang="en-US" altLang="en-US" dirty="0"/>
              <a:t>Correct operation only if constraints met</a:t>
            </a:r>
          </a:p>
          <a:p>
            <a:pPr marL="57150" indent="0">
              <a:buNone/>
            </a:pPr>
            <a:r>
              <a:rPr lang="en-US" altLang="en-US" dirty="0"/>
              <a:t>TYPES:</a:t>
            </a:r>
          </a:p>
          <a:p>
            <a:r>
              <a:rPr lang="en-US" i="1" dirty="0"/>
              <a:t>Hard</a:t>
            </a:r>
            <a:r>
              <a:rPr lang="en-US" dirty="0"/>
              <a:t> – missing a deadline is a total system failure.</a:t>
            </a:r>
          </a:p>
          <a:p>
            <a:r>
              <a:rPr lang="en-US" i="1" dirty="0"/>
              <a:t>Firm</a:t>
            </a:r>
            <a:r>
              <a:rPr lang="en-US" dirty="0"/>
              <a:t> – infrequent deadline misses are tolerable, but may degrade the system's quality of service. The usefulness of a result is zero after its deadline.</a:t>
            </a:r>
          </a:p>
          <a:p>
            <a:r>
              <a:rPr lang="en-US" i="1" dirty="0"/>
              <a:t>Soft</a:t>
            </a:r>
            <a:r>
              <a:rPr lang="en-US" dirty="0"/>
              <a:t> – the usefulness of a result degrades after its deadline, thereby degrading the system's quality of service.</a:t>
            </a:r>
          </a:p>
          <a:p>
            <a:pPr marL="57150" indent="0">
              <a:buNone/>
            </a:pPr>
            <a:r>
              <a:rPr lang="en-US" dirty="0"/>
              <a:t>EXAMPLES: </a:t>
            </a:r>
          </a:p>
          <a:p>
            <a:pPr lvl="1"/>
            <a:r>
              <a:rPr lang="en-US" altLang="en-US" dirty="0"/>
              <a:t>Car engine control systems, heart pacemakers are hard real-time systems.</a:t>
            </a:r>
          </a:p>
          <a:p>
            <a:pPr lvl="1"/>
            <a:r>
              <a:rPr lang="en-US" altLang="en-US" dirty="0"/>
              <a:t>Video games are usually soft real-time. </a:t>
            </a:r>
          </a:p>
          <a:p>
            <a:pPr marL="457200" lvl="1" indent="0">
              <a:buNone/>
            </a:pPr>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697C8B9-0041-4830-8C83-5FF8CFAF01C1}"/>
              </a:ext>
            </a:extLst>
          </p:cNvPr>
          <p:cNvSpPr>
            <a:spLocks noGrp="1" noChangeArrowheads="1"/>
          </p:cNvSpPr>
          <p:nvPr>
            <p:ph type="title" idx="4294967295"/>
          </p:nvPr>
        </p:nvSpPr>
        <p:spPr>
          <a:xfrm>
            <a:off x="1058863" y="73025"/>
            <a:ext cx="8229600" cy="711200"/>
          </a:xfrm>
        </p:spPr>
        <p:txBody>
          <a:bodyPr/>
          <a:lstStyle/>
          <a:p>
            <a:r>
              <a:rPr lang="en-US" altLang="en-US" sz="2800" dirty="0"/>
              <a:t>Embedded Systems</a:t>
            </a:r>
          </a:p>
        </p:txBody>
      </p:sp>
      <p:sp>
        <p:nvSpPr>
          <p:cNvPr id="110595" name="Content Placeholder 2">
            <a:extLst>
              <a:ext uri="{FF2B5EF4-FFF2-40B4-BE49-F238E27FC236}">
                <a16:creationId xmlns:a16="http://schemas.microsoft.com/office/drawing/2014/main" id="{265F30E9-05CB-4D61-971C-5E1743F20FFE}"/>
              </a:ext>
            </a:extLst>
          </p:cNvPr>
          <p:cNvSpPr>
            <a:spLocks noGrp="1" noChangeArrowheads="1"/>
          </p:cNvSpPr>
          <p:nvPr>
            <p:ph idx="4294967295"/>
          </p:nvPr>
        </p:nvSpPr>
        <p:spPr>
          <a:xfrm>
            <a:off x="521110" y="1036126"/>
            <a:ext cx="8622889" cy="4530725"/>
          </a:xfrm>
        </p:spPr>
        <p:txBody>
          <a:bodyPr/>
          <a:lstStyle/>
          <a:p>
            <a:r>
              <a:rPr lang="en-US" dirty="0"/>
              <a:t>An </a:t>
            </a:r>
            <a:r>
              <a:rPr lang="en-US" b="1" dirty="0"/>
              <a:t>embedded system</a:t>
            </a:r>
            <a:r>
              <a:rPr lang="en-US" dirty="0"/>
              <a:t> is a microprocessor- or microcontroller-based </a:t>
            </a:r>
            <a:r>
              <a:rPr lang="en-US" b="1" dirty="0"/>
              <a:t>system</a:t>
            </a:r>
            <a:r>
              <a:rPr lang="en-US" dirty="0"/>
              <a:t> of hardware and software designed to perform dedicated functions within a larger usually mechanical or electrical </a:t>
            </a:r>
            <a:r>
              <a:rPr lang="en-US" b="1" dirty="0"/>
              <a:t>system</a:t>
            </a:r>
            <a:r>
              <a:rPr lang="en-US" dirty="0"/>
              <a:t>.</a:t>
            </a:r>
            <a:endParaRPr lang="en-US" altLang="en-US" dirty="0"/>
          </a:p>
          <a:p>
            <a:pPr lvl="1"/>
            <a:endParaRPr lang="en-US" altLang="en-US" dirty="0"/>
          </a:p>
        </p:txBody>
      </p:sp>
      <p:pic>
        <p:nvPicPr>
          <p:cNvPr id="1026" name="Picture 2" descr="Embedded Systems Trends and Technologies | ARC Advisory">
            <a:extLst>
              <a:ext uri="{FF2B5EF4-FFF2-40B4-BE49-F238E27FC236}">
                <a16:creationId xmlns:a16="http://schemas.microsoft.com/office/drawing/2014/main" id="{061C8689-7E5C-4177-B87F-8C9024296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495" y="2121334"/>
            <a:ext cx="5491009" cy="423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284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2E44F3F0-E6BE-450E-AA66-38706C8ED153}"/>
              </a:ext>
            </a:extLst>
          </p:cNvPr>
          <p:cNvSpPr>
            <a:spLocks noGrp="1" noChangeArrowheads="1"/>
          </p:cNvSpPr>
          <p:nvPr>
            <p:ph type="title" idx="4294967295"/>
          </p:nvPr>
        </p:nvSpPr>
        <p:spPr>
          <a:xfrm>
            <a:off x="982663" y="201613"/>
            <a:ext cx="7704137" cy="576262"/>
          </a:xfrm>
        </p:spPr>
        <p:txBody>
          <a:bodyPr/>
          <a:lstStyle/>
          <a:p>
            <a:r>
              <a:rPr lang="en-US" altLang="en-US" sz="2800"/>
              <a:t>Free and Open-Source Operating Systems</a:t>
            </a:r>
          </a:p>
        </p:txBody>
      </p:sp>
      <p:sp>
        <p:nvSpPr>
          <p:cNvPr id="111619" name="Content Placeholder 2">
            <a:extLst>
              <a:ext uri="{FF2B5EF4-FFF2-40B4-BE49-F238E27FC236}">
                <a16:creationId xmlns:a16="http://schemas.microsoft.com/office/drawing/2014/main" id="{4884E438-06FD-4EC5-ACD4-9B0F212ABB7B}"/>
              </a:ext>
            </a:extLst>
          </p:cNvPr>
          <p:cNvSpPr>
            <a:spLocks noGrp="1" noChangeArrowheads="1"/>
          </p:cNvSpPr>
          <p:nvPr>
            <p:ph idx="4294967295"/>
          </p:nvPr>
        </p:nvSpPr>
        <p:spPr>
          <a:xfrm>
            <a:off x="830263" y="1233488"/>
            <a:ext cx="7704137" cy="4530725"/>
          </a:xfrm>
        </p:spPr>
        <p:txBody>
          <a:bodyPr/>
          <a:lstStyle/>
          <a:p>
            <a:r>
              <a:rPr lang="en-US" altLang="en-US" dirty="0"/>
              <a:t>Operating systems made available in source-code format rather than just binary </a:t>
            </a:r>
            <a:r>
              <a:rPr lang="en-US" altLang="en-US" b="1" kern="1200" dirty="0">
                <a:solidFill>
                  <a:srgbClr val="006699"/>
                </a:solidFill>
                <a:latin typeface="+mj-lt"/>
                <a:cs typeface="+mn-cs"/>
              </a:rPr>
              <a:t>closed-source</a:t>
            </a:r>
            <a:r>
              <a:rPr lang="en-US" altLang="en-US" b="1" dirty="0">
                <a:solidFill>
                  <a:srgbClr val="3366FF"/>
                </a:solidFill>
              </a:rPr>
              <a:t> </a:t>
            </a:r>
            <a:r>
              <a:rPr lang="en-US" altLang="en-US" dirty="0"/>
              <a:t>and</a:t>
            </a:r>
            <a:r>
              <a:rPr lang="en-US" altLang="en-US" b="1" dirty="0">
                <a:solidFill>
                  <a:srgbClr val="3366FF"/>
                </a:solidFill>
              </a:rPr>
              <a:t> </a:t>
            </a:r>
            <a:r>
              <a:rPr lang="en-US" altLang="en-US" b="1" kern="1200" dirty="0">
                <a:solidFill>
                  <a:srgbClr val="006699"/>
                </a:solidFill>
                <a:latin typeface="+mj-lt"/>
                <a:cs typeface="+mn-cs"/>
              </a:rPr>
              <a:t>proprietary</a:t>
            </a:r>
          </a:p>
          <a:p>
            <a:r>
              <a:rPr lang="en-US" altLang="en-US" dirty="0"/>
              <a:t>Counter to the </a:t>
            </a:r>
            <a:r>
              <a:rPr lang="en-US" altLang="en-US" b="1" kern="1200" dirty="0">
                <a:solidFill>
                  <a:srgbClr val="006699"/>
                </a:solidFill>
                <a:latin typeface="+mj-lt"/>
                <a:cs typeface="+mn-cs"/>
              </a:rPr>
              <a:t>copy protection </a:t>
            </a:r>
            <a:r>
              <a:rPr lang="en-US" altLang="en-US" dirty="0">
                <a:solidFill>
                  <a:srgbClr val="000000"/>
                </a:solidFill>
              </a:rPr>
              <a:t>and </a:t>
            </a:r>
            <a:r>
              <a:rPr lang="en-US" altLang="en-US" b="1" kern="1200" dirty="0">
                <a:solidFill>
                  <a:srgbClr val="006699"/>
                </a:solidFill>
                <a:latin typeface="+mj-lt"/>
                <a:cs typeface="+mn-cs"/>
              </a:rPr>
              <a:t>Digital Rights Management </a:t>
            </a:r>
            <a:r>
              <a:rPr lang="en-US" altLang="en-US" dirty="0"/>
              <a:t>(</a:t>
            </a:r>
            <a:r>
              <a:rPr lang="en-US" altLang="en-US" b="1" kern="1200" dirty="0">
                <a:solidFill>
                  <a:srgbClr val="006699"/>
                </a:solidFill>
                <a:latin typeface="+mj-lt"/>
                <a:cs typeface="+mn-cs"/>
              </a:rPr>
              <a:t>DRM</a:t>
            </a:r>
            <a:r>
              <a:rPr lang="en-US" altLang="en-US" dirty="0"/>
              <a:t>) </a:t>
            </a:r>
            <a:r>
              <a:rPr lang="en-US" altLang="en-US" dirty="0">
                <a:solidFill>
                  <a:srgbClr val="000000"/>
                </a:solidFill>
              </a:rPr>
              <a:t>movement</a:t>
            </a:r>
            <a:endParaRPr lang="en-US" altLang="en-US" sz="800" dirty="0">
              <a:solidFill>
                <a:srgbClr val="000000"/>
              </a:solidFill>
            </a:endParaRPr>
          </a:p>
          <a:p>
            <a:r>
              <a:rPr lang="en-US" altLang="en-US" dirty="0">
                <a:solidFill>
                  <a:srgbClr val="000000"/>
                </a:solidFill>
              </a:rPr>
              <a:t>Started by </a:t>
            </a:r>
            <a:r>
              <a:rPr lang="en-US" altLang="en-US" b="1" kern="1200" dirty="0">
                <a:solidFill>
                  <a:srgbClr val="006699"/>
                </a:solidFill>
                <a:latin typeface="+mj-lt"/>
                <a:cs typeface="+mn-cs"/>
              </a:rPr>
              <a:t>Free Software Foundation </a:t>
            </a:r>
            <a:r>
              <a:rPr lang="en-US" altLang="en-US" dirty="0">
                <a:solidFill>
                  <a:srgbClr val="000000"/>
                </a:solidFill>
              </a:rPr>
              <a:t>(</a:t>
            </a:r>
            <a:r>
              <a:rPr lang="en-US" altLang="en-US" b="1" kern="1200" dirty="0">
                <a:solidFill>
                  <a:srgbClr val="006699"/>
                </a:solidFill>
                <a:latin typeface="+mj-lt"/>
                <a:cs typeface="+mn-cs"/>
              </a:rPr>
              <a:t>FSF</a:t>
            </a:r>
            <a:r>
              <a:rPr lang="en-US" altLang="en-US" dirty="0"/>
              <a:t>)</a:t>
            </a:r>
            <a:r>
              <a:rPr lang="en-US" altLang="en-US" dirty="0">
                <a:solidFill>
                  <a:srgbClr val="000000"/>
                </a:solidFill>
              </a:rPr>
              <a:t>, which has </a:t>
            </a:r>
            <a:r>
              <a:rPr lang="ja-JP" altLang="en-US" dirty="0">
                <a:solidFill>
                  <a:srgbClr val="000000"/>
                </a:solidFill>
              </a:rPr>
              <a:t>“</a:t>
            </a:r>
            <a:r>
              <a:rPr lang="en-US" altLang="ja-JP" dirty="0">
                <a:solidFill>
                  <a:srgbClr val="000000"/>
                </a:solidFill>
              </a:rPr>
              <a:t>copyleft</a:t>
            </a:r>
            <a:r>
              <a:rPr lang="ja-JP" altLang="en-US" dirty="0">
                <a:solidFill>
                  <a:srgbClr val="000000"/>
                </a:solidFill>
              </a:rPr>
              <a:t>”</a:t>
            </a:r>
            <a:r>
              <a:rPr lang="en-US" altLang="ja-JP" dirty="0">
                <a:solidFill>
                  <a:srgbClr val="000000"/>
                </a:solidFill>
              </a:rPr>
              <a:t> </a:t>
            </a:r>
            <a:r>
              <a:rPr lang="en-US" altLang="ja-JP" b="1" kern="1200" dirty="0">
                <a:solidFill>
                  <a:srgbClr val="006699"/>
                </a:solidFill>
                <a:latin typeface="+mj-lt"/>
                <a:cs typeface="+mn-cs"/>
              </a:rPr>
              <a:t>GNU Public License </a:t>
            </a:r>
            <a:r>
              <a:rPr lang="en-US" altLang="ja-JP" dirty="0"/>
              <a:t>(</a:t>
            </a:r>
            <a:r>
              <a:rPr lang="en-US" altLang="ja-JP" b="1" kern="1200" dirty="0">
                <a:solidFill>
                  <a:srgbClr val="006699"/>
                </a:solidFill>
                <a:latin typeface="+mj-lt"/>
                <a:cs typeface="+mn-cs"/>
              </a:rPr>
              <a:t>GPL</a:t>
            </a:r>
            <a:r>
              <a:rPr lang="en-US" altLang="ja-JP" dirty="0"/>
              <a:t>)</a:t>
            </a:r>
          </a:p>
          <a:p>
            <a:pPr lvl="1"/>
            <a:r>
              <a:rPr lang="en-US" altLang="en-US" sz="1600" dirty="0"/>
              <a:t>Free software and open-source software are two different ideas championed by different groups of people</a:t>
            </a:r>
          </a:p>
          <a:p>
            <a:pPr lvl="2"/>
            <a:r>
              <a:rPr lang="en-US" altLang="en-US" sz="1600" dirty="0">
                <a:solidFill>
                  <a:srgbClr val="663300"/>
                </a:solidFill>
              </a:rPr>
              <a:t>http://gnu.org/philosophy/open-source-misses-the-point.html/</a:t>
            </a:r>
            <a:endParaRPr lang="en-US" altLang="en-US" sz="1600" b="1" dirty="0">
              <a:solidFill>
                <a:srgbClr val="663300"/>
              </a:solidFill>
            </a:endParaRPr>
          </a:p>
          <a:p>
            <a:r>
              <a:rPr lang="en-US" altLang="en-US" dirty="0">
                <a:solidFill>
                  <a:srgbClr val="000000"/>
                </a:solidFill>
              </a:rPr>
              <a:t>Examples include </a:t>
            </a:r>
            <a:r>
              <a:rPr lang="en-US" altLang="en-US" b="1" kern="1200" dirty="0">
                <a:solidFill>
                  <a:srgbClr val="006699"/>
                </a:solidFill>
                <a:latin typeface="+mj-lt"/>
                <a:cs typeface="+mn-cs"/>
              </a:rPr>
              <a:t>GNU/Linux </a:t>
            </a:r>
            <a:r>
              <a:rPr lang="en-US" altLang="en-US" dirty="0"/>
              <a:t>and </a:t>
            </a:r>
            <a:r>
              <a:rPr lang="en-US" altLang="en-US" b="1" kern="1200" dirty="0">
                <a:solidFill>
                  <a:srgbClr val="006699"/>
                </a:solidFill>
                <a:latin typeface="+mj-lt"/>
                <a:cs typeface="+mn-cs"/>
              </a:rPr>
              <a:t>BSD UNIX </a:t>
            </a:r>
            <a:r>
              <a:rPr lang="en-US" altLang="en-US" dirty="0">
                <a:solidFill>
                  <a:srgbClr val="000000"/>
                </a:solidFill>
              </a:rPr>
              <a:t>(including core of </a:t>
            </a:r>
            <a:r>
              <a:rPr lang="en-US" altLang="en-US" b="1" kern="1200" dirty="0">
                <a:solidFill>
                  <a:srgbClr val="006699"/>
                </a:solidFill>
                <a:latin typeface="+mj-lt"/>
                <a:cs typeface="+mn-cs"/>
              </a:rPr>
              <a:t>Mac</a:t>
            </a:r>
            <a:r>
              <a:rPr lang="en-US" altLang="en-US" b="1" dirty="0">
                <a:solidFill>
                  <a:srgbClr val="3366FF"/>
                </a:solidFill>
              </a:rPr>
              <a:t> </a:t>
            </a:r>
            <a:r>
              <a:rPr lang="en-US" altLang="en-US" b="1" kern="1200" dirty="0">
                <a:solidFill>
                  <a:srgbClr val="006699"/>
                </a:solidFill>
                <a:latin typeface="+mj-lt"/>
                <a:cs typeface="+mn-cs"/>
              </a:rPr>
              <a:t>OS X</a:t>
            </a:r>
            <a:r>
              <a:rPr lang="en-US" altLang="en-US" dirty="0">
                <a:solidFill>
                  <a:srgbClr val="000000"/>
                </a:solidFill>
              </a:rPr>
              <a:t>), and many more</a:t>
            </a:r>
          </a:p>
          <a:p>
            <a:r>
              <a:rPr lang="en-US" altLang="en-US" dirty="0">
                <a:solidFill>
                  <a:srgbClr val="000000"/>
                </a:solidFill>
              </a:rPr>
              <a:t>Can use VMM like VMware Player (Free on Windows), </a:t>
            </a:r>
            <a:r>
              <a:rPr lang="en-US" altLang="en-US" dirty="0" err="1">
                <a:solidFill>
                  <a:srgbClr val="000000"/>
                </a:solidFill>
              </a:rPr>
              <a:t>Virtualbox</a:t>
            </a:r>
            <a:r>
              <a:rPr lang="en-US" altLang="en-US" dirty="0">
                <a:solidFill>
                  <a:srgbClr val="000000"/>
                </a:solidFill>
              </a:rPr>
              <a:t> (open source and free on many platforms - </a:t>
            </a:r>
            <a:r>
              <a:rPr lang="en-US" altLang="en-US" dirty="0"/>
              <a:t>http://www.virtualbox.com) </a:t>
            </a:r>
          </a:p>
          <a:p>
            <a:pPr lvl="1"/>
            <a:r>
              <a:rPr lang="en-US" altLang="en-US" dirty="0">
                <a:solidFill>
                  <a:srgbClr val="000000"/>
                </a:solidFill>
              </a:rPr>
              <a:t>Use to run guest operating systems for exploration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CECFDC0-04E7-4125-BDC9-A8852EAD52A0}"/>
              </a:ext>
            </a:extLst>
          </p:cNvPr>
          <p:cNvSpPr>
            <a:spLocks noGrp="1" noChangeArrowheads="1"/>
          </p:cNvSpPr>
          <p:nvPr>
            <p:ph type="title" idx="4294967295"/>
          </p:nvPr>
        </p:nvSpPr>
        <p:spPr>
          <a:xfrm>
            <a:off x="1033463" y="198438"/>
            <a:ext cx="7534275" cy="576262"/>
          </a:xfrm>
        </p:spPr>
        <p:txBody>
          <a:bodyPr/>
          <a:lstStyle/>
          <a:p>
            <a:pPr eaLnBrk="1" hangingPunct="1"/>
            <a:r>
              <a:rPr lang="en-US" altLang="en-US"/>
              <a:t>The Study of Operating Systems</a:t>
            </a:r>
          </a:p>
        </p:txBody>
      </p:sp>
      <p:sp>
        <p:nvSpPr>
          <p:cNvPr id="113667" name="Rectangle 1">
            <a:extLst>
              <a:ext uri="{FF2B5EF4-FFF2-40B4-BE49-F238E27FC236}">
                <a16:creationId xmlns:a16="http://schemas.microsoft.com/office/drawing/2014/main" id="{A9ADB72A-C379-40B9-96E3-D4FAFB9F20C1}"/>
              </a:ext>
            </a:extLst>
          </p:cNvPr>
          <p:cNvSpPr>
            <a:spLocks noChangeArrowheads="1"/>
          </p:cNvSpPr>
          <p:nvPr/>
        </p:nvSpPr>
        <p:spPr bwMode="auto">
          <a:xfrm>
            <a:off x="647700" y="1222375"/>
            <a:ext cx="7920038" cy="4703763"/>
          </a:xfrm>
          <a:prstGeom prst="rect">
            <a:avLst/>
          </a:prstGeom>
          <a:solidFill>
            <a:srgbClr val="CEEBFA"/>
          </a:solidFill>
          <a:ln w="9525" algn="ctr">
            <a:solidFill>
              <a:schemeClr val="tx1"/>
            </a:solidFill>
            <a:round/>
            <a:headEnd/>
            <a:tailEnd/>
          </a:ln>
        </p:spPr>
        <p:txBody>
          <a:bodyPr wrap="none"/>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200">
                <a:latin typeface="Verdana" panose="020B0604030504040204" pitchFamily="34" charset="0"/>
              </a:rPr>
              <a:t>There has never been a more interesting time to study operating systems, and it has never been </a:t>
            </a:r>
          </a:p>
          <a:p>
            <a:pPr>
              <a:spcBef>
                <a:spcPct val="0"/>
              </a:spcBef>
              <a:buClrTx/>
              <a:buSzTx/>
              <a:buFontTx/>
              <a:buNone/>
            </a:pPr>
            <a:r>
              <a:rPr kumimoji="0" lang="en-US" altLang="en-US" sz="1200">
                <a:latin typeface="Verdana" panose="020B0604030504040204" pitchFamily="34" charset="0"/>
              </a:rPr>
              <a:t>easier. The open-source movement has overtaken operating systems, causing many of them to be</a:t>
            </a:r>
          </a:p>
          <a:p>
            <a:pPr>
              <a:spcBef>
                <a:spcPct val="0"/>
              </a:spcBef>
              <a:buClrTx/>
              <a:buSzTx/>
              <a:buFontTx/>
              <a:buNone/>
            </a:pPr>
            <a:r>
              <a:rPr kumimoji="0" lang="en-US" altLang="en-US" sz="1200">
                <a:latin typeface="Verdana" panose="020B0604030504040204" pitchFamily="34" charset="0"/>
              </a:rPr>
              <a:t>made available in both source and binary (executable) format. The list of operating</a:t>
            </a:r>
          </a:p>
          <a:p>
            <a:pPr>
              <a:spcBef>
                <a:spcPct val="0"/>
              </a:spcBef>
              <a:buClrTx/>
              <a:buSzTx/>
              <a:buFontTx/>
              <a:buNone/>
            </a:pPr>
            <a:r>
              <a:rPr kumimoji="0" lang="en-US" altLang="en-US" sz="1200">
                <a:latin typeface="Verdana" panose="020B0604030504040204" pitchFamily="34" charset="0"/>
              </a:rPr>
              <a:t>systems available in both formats includes Linux, BUSD UNIX, Solaris, and part of macOS. </a:t>
            </a:r>
          </a:p>
          <a:p>
            <a:pPr>
              <a:spcBef>
                <a:spcPct val="0"/>
              </a:spcBef>
              <a:buClrTx/>
              <a:buSzTx/>
              <a:buFontTx/>
              <a:buNone/>
            </a:pPr>
            <a:r>
              <a:rPr kumimoji="0" lang="en-US" altLang="en-US" sz="1200">
                <a:latin typeface="Verdana" panose="020B0604030504040204" pitchFamily="34" charset="0"/>
              </a:rPr>
              <a:t>The availability of source code allows us to study operating systems from the inside out. </a:t>
            </a:r>
          </a:p>
          <a:p>
            <a:pPr>
              <a:spcBef>
                <a:spcPct val="0"/>
              </a:spcBef>
              <a:buClrTx/>
              <a:buSzTx/>
              <a:buFontTx/>
              <a:buNone/>
            </a:pPr>
            <a:r>
              <a:rPr kumimoji="0" lang="en-US" altLang="en-US" sz="1200">
                <a:latin typeface="Verdana" panose="020B0604030504040204" pitchFamily="34" charset="0"/>
              </a:rPr>
              <a:t>Questions that we could once answer only by looking at documentation or the behavior of an</a:t>
            </a:r>
          </a:p>
          <a:p>
            <a:pPr>
              <a:spcBef>
                <a:spcPct val="0"/>
              </a:spcBef>
              <a:buClrTx/>
              <a:buSzTx/>
              <a:buFontTx/>
              <a:buNone/>
            </a:pPr>
            <a:r>
              <a:rPr kumimoji="0" lang="en-US" altLang="en-US" sz="1200">
                <a:latin typeface="Verdana" panose="020B0604030504040204" pitchFamily="34" charset="0"/>
              </a:rPr>
              <a:t>operating system we can now answer by examining the code itself.</a:t>
            </a:r>
          </a:p>
          <a:p>
            <a:pPr>
              <a:spcBef>
                <a:spcPct val="0"/>
              </a:spcBef>
              <a:buClrTx/>
              <a:buSzTx/>
              <a:buFontTx/>
              <a:buNone/>
            </a:pPr>
            <a:endParaRPr kumimoji="0" lang="en-US" altLang="en-US" sz="1200">
              <a:latin typeface="Verdana" panose="020B0604030504040204" pitchFamily="34" charset="0"/>
            </a:endParaRPr>
          </a:p>
          <a:p>
            <a:pPr>
              <a:spcBef>
                <a:spcPct val="0"/>
              </a:spcBef>
              <a:buClrTx/>
              <a:buSzTx/>
              <a:buFontTx/>
              <a:buNone/>
            </a:pPr>
            <a:r>
              <a:rPr kumimoji="0" lang="en-US" altLang="en-US" sz="1200">
                <a:latin typeface="Verdana" panose="020B0604030504040204" pitchFamily="34" charset="0"/>
              </a:rPr>
              <a:t>Operating systems that are no longer commercially viable have been open-sourced as well, enabling </a:t>
            </a:r>
          </a:p>
          <a:p>
            <a:pPr>
              <a:spcBef>
                <a:spcPct val="0"/>
              </a:spcBef>
              <a:buClrTx/>
              <a:buSzTx/>
              <a:buFontTx/>
              <a:buNone/>
            </a:pPr>
            <a:r>
              <a:rPr kumimoji="0" lang="en-US" altLang="en-US" sz="1200">
                <a:latin typeface="Verdana" panose="020B0604030504040204" pitchFamily="34" charset="0"/>
              </a:rPr>
              <a:t>us to study how systems operated in a time of fewer CPU, memory, and storage resources. </a:t>
            </a:r>
          </a:p>
          <a:p>
            <a:pPr>
              <a:spcBef>
                <a:spcPct val="0"/>
              </a:spcBef>
              <a:buClrTx/>
              <a:buSzTx/>
              <a:buFontTx/>
              <a:buNone/>
            </a:pPr>
            <a:r>
              <a:rPr kumimoji="0" lang="en-US" altLang="en-US" sz="1200">
                <a:latin typeface="Verdana" panose="020B0604030504040204" pitchFamily="34" charset="0"/>
              </a:rPr>
              <a:t>An extensive but incomplete list of open-source operating-system projects is available</a:t>
            </a:r>
          </a:p>
          <a:p>
            <a:pPr>
              <a:spcBef>
                <a:spcPct val="0"/>
              </a:spcBef>
              <a:buClrTx/>
              <a:buSzTx/>
              <a:buFontTx/>
              <a:buNone/>
            </a:pPr>
            <a:r>
              <a:rPr kumimoji="0" lang="en-US" altLang="en-US" sz="1200">
                <a:latin typeface="Verdana" panose="020B0604030504040204" pitchFamily="34" charset="0"/>
              </a:rPr>
              <a:t>from https://curlie.org/Computers/Software/Operating_Systems/Open_Source/</a:t>
            </a:r>
          </a:p>
          <a:p>
            <a:pPr>
              <a:spcBef>
                <a:spcPct val="0"/>
              </a:spcBef>
              <a:buClrTx/>
              <a:buSzTx/>
              <a:buFontTx/>
              <a:buNone/>
            </a:pPr>
            <a:endParaRPr kumimoji="0" lang="en-US" altLang="en-US" sz="1200">
              <a:latin typeface="Verdana" panose="020B0604030504040204" pitchFamily="34" charset="0"/>
            </a:endParaRPr>
          </a:p>
          <a:p>
            <a:pPr>
              <a:spcBef>
                <a:spcPct val="0"/>
              </a:spcBef>
              <a:buClrTx/>
              <a:buSzTx/>
              <a:buFontTx/>
              <a:buNone/>
            </a:pPr>
            <a:r>
              <a:rPr kumimoji="0" lang="en-US" altLang="en-US" sz="1200">
                <a:latin typeface="Verdana" panose="020B0604030504040204" pitchFamily="34" charset="0"/>
              </a:rPr>
              <a:t>In addition, the rise of virtualization as a mainstream (and frequently free) computer function </a:t>
            </a:r>
          </a:p>
          <a:p>
            <a:pPr>
              <a:spcBef>
                <a:spcPct val="0"/>
              </a:spcBef>
              <a:buClrTx/>
              <a:buSzTx/>
              <a:buFontTx/>
              <a:buNone/>
            </a:pPr>
            <a:r>
              <a:rPr kumimoji="0" lang="en-US" altLang="en-US" sz="1200">
                <a:latin typeface="Verdana" panose="020B0604030504040204" pitchFamily="34" charset="0"/>
              </a:rPr>
              <a:t>makes it possible to run many operating systems on top of one core system. For example, VMware</a:t>
            </a:r>
          </a:p>
          <a:p>
            <a:pPr>
              <a:spcBef>
                <a:spcPct val="0"/>
              </a:spcBef>
              <a:buClrTx/>
              <a:buSzTx/>
              <a:buFontTx/>
              <a:buNone/>
            </a:pPr>
            <a:r>
              <a:rPr kumimoji="0" lang="en-US" altLang="en-US" sz="1200">
                <a:latin typeface="Verdana" panose="020B0604030504040204" pitchFamily="34" charset="0"/>
              </a:rPr>
              <a:t>(http://www.vmware.com) providesa free “player” for Windows on which hundreds of free</a:t>
            </a:r>
          </a:p>
          <a:p>
            <a:pPr>
              <a:spcBef>
                <a:spcPct val="0"/>
              </a:spcBef>
              <a:buClrTx/>
              <a:buSzTx/>
              <a:buFontTx/>
              <a:buNone/>
            </a:pPr>
            <a:r>
              <a:rPr kumimoji="0" lang="en-US" altLang="en-US" sz="1200">
                <a:latin typeface="Verdana" panose="020B0604030504040204" pitchFamily="34" charset="0"/>
              </a:rPr>
              <a:t>“virtual appliances” can run. Virtualbox (http://www.virtualbox.com) provides a free, open-source</a:t>
            </a:r>
          </a:p>
          <a:p>
            <a:pPr>
              <a:spcBef>
                <a:spcPct val="0"/>
              </a:spcBef>
              <a:buClrTx/>
              <a:buSzTx/>
              <a:buFontTx/>
              <a:buNone/>
            </a:pPr>
            <a:r>
              <a:rPr kumimoji="0" lang="en-US" altLang="en-US" sz="1200">
                <a:latin typeface="Verdana" panose="020B0604030504040204" pitchFamily="34" charset="0"/>
              </a:rPr>
              <a:t>virtual machine manager on many operating systems. Using such tools, students can try out </a:t>
            </a:r>
          </a:p>
          <a:p>
            <a:pPr>
              <a:spcBef>
                <a:spcPct val="0"/>
              </a:spcBef>
              <a:buClrTx/>
              <a:buSzTx/>
              <a:buFontTx/>
              <a:buNone/>
            </a:pPr>
            <a:r>
              <a:rPr kumimoji="0" lang="en-US" altLang="en-US" sz="1200">
                <a:latin typeface="Verdana" panose="020B0604030504040204" pitchFamily="34" charset="0"/>
              </a:rPr>
              <a:t>hundreds of operating systems without dedicated hardware.</a:t>
            </a:r>
          </a:p>
          <a:p>
            <a:pPr>
              <a:spcBef>
                <a:spcPct val="0"/>
              </a:spcBef>
              <a:buClrTx/>
              <a:buSzTx/>
              <a:buFontTx/>
              <a:buNone/>
            </a:pPr>
            <a:endParaRPr kumimoji="0" lang="en-US" altLang="en-US" sz="1200">
              <a:latin typeface="Verdana" panose="020B0604030504040204" pitchFamily="34" charset="0"/>
            </a:endParaRPr>
          </a:p>
          <a:p>
            <a:pPr>
              <a:spcBef>
                <a:spcPct val="0"/>
              </a:spcBef>
              <a:buClrTx/>
              <a:buSzTx/>
              <a:buFontTx/>
              <a:buNone/>
            </a:pPr>
            <a:r>
              <a:rPr kumimoji="0" lang="en-US" altLang="en-US" sz="1200">
                <a:latin typeface="Verdana" panose="020B0604030504040204" pitchFamily="34" charset="0"/>
              </a:rPr>
              <a:t>The advent of open-source operating systems has also made it easier to make the move from </a:t>
            </a:r>
          </a:p>
          <a:p>
            <a:pPr>
              <a:spcBef>
                <a:spcPct val="0"/>
              </a:spcBef>
              <a:buClrTx/>
              <a:buSzTx/>
              <a:buFontTx/>
              <a:buNone/>
            </a:pPr>
            <a:r>
              <a:rPr kumimoji="0" lang="en-US" altLang="en-US" sz="1200">
                <a:latin typeface="Verdana" panose="020B0604030504040204" pitchFamily="34" charset="0"/>
              </a:rPr>
              <a:t>student to operating-system developer. With some knowledge, some effort, and an Internet </a:t>
            </a:r>
          </a:p>
          <a:p>
            <a:pPr>
              <a:spcBef>
                <a:spcPct val="0"/>
              </a:spcBef>
              <a:buClrTx/>
              <a:buSzTx/>
              <a:buFontTx/>
              <a:buNone/>
            </a:pPr>
            <a:r>
              <a:rPr kumimoji="0" lang="en-US" altLang="en-US" sz="1200">
                <a:latin typeface="Verdana" panose="020B0604030504040204" pitchFamily="34" charset="0"/>
              </a:rPr>
              <a:t>connection, a student can even create a new operating-system distribution. Just a few years ago, </a:t>
            </a:r>
          </a:p>
          <a:p>
            <a:pPr>
              <a:spcBef>
                <a:spcPct val="0"/>
              </a:spcBef>
              <a:buClrTx/>
              <a:buSzTx/>
              <a:buFontTx/>
              <a:buNone/>
            </a:pPr>
            <a:r>
              <a:rPr kumimoji="0" lang="en-US" altLang="en-US" sz="1200">
                <a:latin typeface="Verdana" panose="020B0604030504040204" pitchFamily="34" charset="0"/>
              </a:rPr>
              <a:t>it was difficult or impossible to get access to source code. Now, such access is limited only by</a:t>
            </a:r>
          </a:p>
          <a:p>
            <a:pPr>
              <a:spcBef>
                <a:spcPct val="0"/>
              </a:spcBef>
              <a:buClrTx/>
              <a:buSzTx/>
              <a:buFontTx/>
              <a:buNone/>
            </a:pPr>
            <a:r>
              <a:rPr kumimoji="0" lang="en-US" altLang="en-US" sz="1200">
                <a:latin typeface="Verdana" panose="020B0604030504040204" pitchFamily="34" charset="0"/>
              </a:rPr>
              <a:t>how much interest, time, and disk space a student has.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9A1BED6-5944-4DA0-B6E3-EB3BCCB8AC02}"/>
              </a:ext>
            </a:extLst>
          </p:cNvPr>
          <p:cNvSpPr>
            <a:spLocks noGrp="1" noChangeArrowheads="1"/>
          </p:cNvSpPr>
          <p:nvPr>
            <p:ph type="title" idx="4294967295"/>
          </p:nvPr>
        </p:nvSpPr>
        <p:spPr>
          <a:xfrm>
            <a:off x="1041400" y="201613"/>
            <a:ext cx="7532688" cy="576262"/>
          </a:xfrm>
        </p:spPr>
        <p:txBody>
          <a:bodyPr/>
          <a:lstStyle/>
          <a:p>
            <a:pPr eaLnBrk="1" hangingPunct="1"/>
            <a:r>
              <a:rPr lang="en-US" altLang="en-US" dirty="0"/>
              <a:t>Layers of Computer Systems</a:t>
            </a:r>
          </a:p>
        </p:txBody>
      </p:sp>
      <p:sp>
        <p:nvSpPr>
          <p:cNvPr id="11267" name="Rectangle 3">
            <a:extLst>
              <a:ext uri="{FF2B5EF4-FFF2-40B4-BE49-F238E27FC236}">
                <a16:creationId xmlns:a16="http://schemas.microsoft.com/office/drawing/2014/main" id="{DA4DDCE4-1C30-412E-839F-FB2BB84F3FEA}"/>
              </a:ext>
            </a:extLst>
          </p:cNvPr>
          <p:cNvSpPr>
            <a:spLocks noGrp="1" noChangeArrowheads="1"/>
          </p:cNvSpPr>
          <p:nvPr>
            <p:ph type="body" idx="4294967295"/>
          </p:nvPr>
        </p:nvSpPr>
        <p:spPr>
          <a:xfrm>
            <a:off x="801688" y="1204913"/>
            <a:ext cx="7772400" cy="4483100"/>
          </a:xfrm>
        </p:spPr>
        <p:txBody>
          <a:bodyPr/>
          <a:lstStyle/>
          <a:p>
            <a:r>
              <a:rPr lang="en-US" altLang="en-US" dirty="0"/>
              <a:t>Computer system can be divided into four layers:</a:t>
            </a:r>
          </a:p>
          <a:p>
            <a:pPr lvl="1"/>
            <a:r>
              <a:rPr lang="en-US" altLang="en-US" dirty="0"/>
              <a:t>Hardware – provides basic computing resources</a:t>
            </a:r>
          </a:p>
          <a:p>
            <a:pPr lvl="2"/>
            <a:r>
              <a:rPr lang="en-US" altLang="en-US" dirty="0"/>
              <a:t>CPU, memory, I/O devices</a:t>
            </a:r>
          </a:p>
          <a:p>
            <a:pPr lvl="1"/>
            <a:r>
              <a:rPr lang="en-US" altLang="en-US" dirty="0"/>
              <a:t>Operating system</a:t>
            </a:r>
          </a:p>
          <a:p>
            <a:pPr lvl="2"/>
            <a:r>
              <a:rPr lang="en-US" altLang="en-US" dirty="0"/>
              <a:t>Controls and coordinates use of hardware among various applications and users</a:t>
            </a:r>
          </a:p>
          <a:p>
            <a:pPr lvl="1"/>
            <a:r>
              <a:rPr lang="en-US" altLang="en-US" dirty="0"/>
              <a:t>Application programs – define the ways in which the system resources are used to solve the computing problems of the users</a:t>
            </a:r>
          </a:p>
          <a:p>
            <a:pPr lvl="2"/>
            <a:r>
              <a:rPr lang="en-US" altLang="en-US" dirty="0"/>
              <a:t>Word processors, compilers, web browsers, database systems, video games</a:t>
            </a:r>
          </a:p>
          <a:p>
            <a:pPr lvl="1"/>
            <a:r>
              <a:rPr lang="en-US" altLang="en-US" dirty="0"/>
              <a:t>Users</a:t>
            </a:r>
          </a:p>
          <a:p>
            <a:pPr lvl="2"/>
            <a:r>
              <a:rPr lang="en-US" altLang="en-US" dirty="0"/>
              <a:t>People, machines, other computers</a:t>
            </a:r>
          </a:p>
        </p:txBody>
      </p:sp>
    </p:spTree>
    <p:extLst>
      <p:ext uri="{BB962C8B-B14F-4D97-AF65-F5344CB8AC3E}">
        <p14:creationId xmlns:p14="http://schemas.microsoft.com/office/powerpoint/2010/main" val="419364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850503E-0C66-4E1F-85A5-04BB5FC518A5}"/>
              </a:ext>
            </a:extLst>
          </p:cNvPr>
          <p:cNvSpPr>
            <a:spLocks noGrp="1" noChangeArrowheads="1"/>
          </p:cNvSpPr>
          <p:nvPr>
            <p:ph type="title" idx="4294967295"/>
          </p:nvPr>
        </p:nvSpPr>
        <p:spPr>
          <a:xfrm>
            <a:off x="1041400" y="182563"/>
            <a:ext cx="7645400" cy="576262"/>
          </a:xfrm>
        </p:spPr>
        <p:txBody>
          <a:bodyPr/>
          <a:lstStyle/>
          <a:p>
            <a:pPr eaLnBrk="1" hangingPunct="1"/>
            <a:r>
              <a:rPr lang="en-US" altLang="en-US" sz="2800" dirty="0"/>
              <a:t>Abstract View of Computers</a:t>
            </a:r>
          </a:p>
        </p:txBody>
      </p:sp>
      <p:pic>
        <p:nvPicPr>
          <p:cNvPr id="13315" name="Picture 4">
            <a:extLst>
              <a:ext uri="{FF2B5EF4-FFF2-40B4-BE49-F238E27FC236}">
                <a16:creationId xmlns:a16="http://schemas.microsoft.com/office/drawing/2014/main" id="{21815D40-5D25-4B93-A397-C7A0DFC21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1871663"/>
            <a:ext cx="46212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51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580104" y="1013649"/>
            <a:ext cx="7764565" cy="4530725"/>
          </a:xfrm>
        </p:spPr>
        <p:txBody>
          <a:bodyPr/>
          <a:lstStyle/>
          <a:p>
            <a:pPr marL="0" indent="0">
              <a:buNone/>
            </a:pPr>
            <a:r>
              <a:rPr lang="en-US" altLang="en-US" sz="1400" b="1" dirty="0"/>
              <a:t>1. EXPLAINATION of the Course Outline</a:t>
            </a:r>
          </a:p>
          <a:p>
            <a:pPr marL="0" indent="0">
              <a:buNone/>
            </a:pPr>
            <a:r>
              <a:rPr lang="en-US" altLang="en-US" sz="1400" b="1" dirty="0"/>
              <a:t>2. Computer Systems:</a:t>
            </a:r>
          </a:p>
          <a:p>
            <a:pPr marL="400050" lvl="1" indent="0">
              <a:buNone/>
            </a:pPr>
            <a:r>
              <a:rPr lang="en-US" altLang="en-US" sz="1400" dirty="0"/>
              <a:t>• Layers: hardware, software(OS &amp; Applications), and users</a:t>
            </a:r>
          </a:p>
          <a:p>
            <a:pPr marL="400050" lvl="1" indent="0">
              <a:buNone/>
            </a:pPr>
            <a:r>
              <a:rPr lang="en-US" altLang="en-US" sz="1400" dirty="0">
                <a:highlight>
                  <a:srgbClr val="FFFF00"/>
                </a:highlight>
              </a:rPr>
              <a:t>• What is OS  ? Its roles</a:t>
            </a:r>
          </a:p>
          <a:p>
            <a:pPr marL="0" indent="0">
              <a:buNone/>
            </a:pPr>
            <a:r>
              <a:rPr lang="en-US" altLang="en-US" sz="1400" b="1" dirty="0"/>
              <a:t>3. Computer Hardware</a:t>
            </a:r>
          </a:p>
          <a:p>
            <a:pPr marL="400050" lvl="1" indent="0">
              <a:buNone/>
            </a:pPr>
            <a:r>
              <a:rPr lang="en-US" altLang="en-US" sz="1400" dirty="0"/>
              <a:t>• CPU</a:t>
            </a:r>
          </a:p>
          <a:p>
            <a:pPr marL="400050" lvl="1" indent="0">
              <a:buNone/>
            </a:pPr>
            <a:r>
              <a:rPr lang="en-US" altLang="en-US" sz="1400" dirty="0"/>
              <a:t>• Memory/Storage</a:t>
            </a:r>
          </a:p>
          <a:p>
            <a:pPr marL="400050" lvl="1" indent="0">
              <a:buNone/>
            </a:pPr>
            <a:r>
              <a:rPr lang="en-US" altLang="en-US" sz="1400" dirty="0"/>
              <a:t>• (I/O) devices</a:t>
            </a:r>
          </a:p>
          <a:p>
            <a:pPr marL="0" indent="0">
              <a:buNone/>
            </a:pPr>
            <a:r>
              <a:rPr lang="en-US" altLang="en-US" sz="1400" b="1" dirty="0"/>
              <a:t>4. Computer Software:</a:t>
            </a:r>
          </a:p>
          <a:p>
            <a:pPr marL="400050" lvl="1" indent="0">
              <a:buNone/>
            </a:pPr>
            <a:r>
              <a:rPr lang="en-US" altLang="en-US" sz="1400" dirty="0"/>
              <a:t>• Applications</a:t>
            </a:r>
          </a:p>
          <a:p>
            <a:pPr marL="400050" lvl="1" indent="0">
              <a:buNone/>
            </a:pPr>
            <a:r>
              <a:rPr lang="en-US" altLang="en-US" sz="1400" dirty="0"/>
              <a:t>• OS &amp; System Programs</a:t>
            </a:r>
          </a:p>
          <a:p>
            <a:pPr marL="0" indent="0">
              <a:buNone/>
            </a:pPr>
            <a:r>
              <a:rPr lang="en-US" sz="1400" b="1" dirty="0"/>
              <a:t>5. Architectures of Computer Systems</a:t>
            </a:r>
          </a:p>
          <a:p>
            <a:pPr marL="400050" lvl="1"/>
            <a:r>
              <a:rPr lang="en-US" sz="1400" dirty="0"/>
              <a:t>• single-processor</a:t>
            </a:r>
          </a:p>
          <a:p>
            <a:pPr marL="400050" lvl="1"/>
            <a:r>
              <a:rPr lang="en-US" sz="1400" dirty="0"/>
              <a:t>• multiprocessor</a:t>
            </a:r>
          </a:p>
          <a:p>
            <a:pPr marL="400050" lvl="1"/>
            <a:r>
              <a:rPr lang="en-US" sz="1400" dirty="0"/>
              <a:t>• clustered</a:t>
            </a:r>
          </a:p>
          <a:p>
            <a:pPr marL="400050" lvl="1"/>
            <a:r>
              <a:rPr lang="en-US" sz="1400" dirty="0"/>
              <a:t>• distributed systems</a:t>
            </a:r>
          </a:p>
          <a:p>
            <a:pPr marL="0" indent="0">
              <a:buNone/>
            </a:pPr>
            <a:endParaRPr lang="en-US" altLang="en-US" sz="1400" dirty="0"/>
          </a:p>
        </p:txBody>
      </p:sp>
      <p:sp>
        <p:nvSpPr>
          <p:cNvPr id="2" name="TextBox 1">
            <a:extLst>
              <a:ext uri="{FF2B5EF4-FFF2-40B4-BE49-F238E27FC236}">
                <a16:creationId xmlns:a16="http://schemas.microsoft.com/office/drawing/2014/main" id="{7D7C178B-12B5-4E7A-8C70-B610FB744FC4}"/>
              </a:ext>
            </a:extLst>
          </p:cNvPr>
          <p:cNvSpPr txBox="1"/>
          <p:nvPr/>
        </p:nvSpPr>
        <p:spPr>
          <a:xfrm>
            <a:off x="4947706" y="3279011"/>
            <a:ext cx="3812835" cy="2634567"/>
          </a:xfrm>
          <a:prstGeom prst="rect">
            <a:avLst/>
          </a:prstGeom>
          <a:noFill/>
        </p:spPr>
        <p:txBody>
          <a:bodyPr wrap="square" rtlCol="0">
            <a:spAutoFit/>
          </a:bodyPr>
          <a:lstStyle/>
          <a:p>
            <a:pPr indent="-57150">
              <a:spcBef>
                <a:spcPct val="35000"/>
              </a:spcBef>
              <a:buClr>
                <a:srgbClr val="CC6600"/>
              </a:buClr>
              <a:buSzPct val="110000"/>
            </a:pPr>
            <a:r>
              <a:rPr kumimoji="1" lang="en-US" sz="1400" b="1" dirty="0">
                <a:latin typeface="+mn-lt"/>
              </a:rPr>
              <a:t>6. Computing Environments</a:t>
            </a:r>
          </a:p>
          <a:p>
            <a:pPr marL="400050" lvl="1">
              <a:spcBef>
                <a:spcPct val="35000"/>
              </a:spcBef>
              <a:buClr>
                <a:srgbClr val="CC6600"/>
              </a:buClr>
              <a:buSzPct val="110000"/>
            </a:pPr>
            <a:r>
              <a:rPr kumimoji="1" lang="en-US" sz="1400" dirty="0">
                <a:latin typeface="+mn-lt"/>
              </a:rPr>
              <a:t>• Traditional</a:t>
            </a:r>
          </a:p>
          <a:p>
            <a:pPr marL="400050" lvl="1">
              <a:spcBef>
                <a:spcPct val="35000"/>
              </a:spcBef>
              <a:buClr>
                <a:srgbClr val="CC6600"/>
              </a:buClr>
              <a:buSzPct val="110000"/>
            </a:pPr>
            <a:r>
              <a:rPr kumimoji="1" lang="en-US" sz="1400" dirty="0">
                <a:latin typeface="+mn-lt"/>
              </a:rPr>
              <a:t>•  </a:t>
            </a:r>
            <a:r>
              <a:rPr kumimoji="1" lang="en-US" altLang="en-US" sz="1400" dirty="0">
                <a:latin typeface="+mn-lt"/>
              </a:rPr>
              <a:t>Mobile</a:t>
            </a:r>
          </a:p>
          <a:p>
            <a:pPr marL="400050" lvl="1">
              <a:spcBef>
                <a:spcPct val="35000"/>
              </a:spcBef>
              <a:buClr>
                <a:srgbClr val="CC6600"/>
              </a:buClr>
              <a:buSzPct val="110000"/>
            </a:pPr>
            <a:r>
              <a:rPr kumimoji="1" lang="en-US" sz="1400" dirty="0">
                <a:latin typeface="+mn-lt"/>
              </a:rPr>
              <a:t>• Client-Server</a:t>
            </a:r>
          </a:p>
          <a:p>
            <a:pPr marL="400050" lvl="1">
              <a:spcBef>
                <a:spcPct val="35000"/>
              </a:spcBef>
              <a:buClr>
                <a:srgbClr val="CC6600"/>
              </a:buClr>
              <a:buSzPct val="110000"/>
            </a:pPr>
            <a:r>
              <a:rPr kumimoji="1" lang="en-US" sz="1400" dirty="0">
                <a:latin typeface="+mn-lt"/>
              </a:rPr>
              <a:t>• Peer-to-Peer </a:t>
            </a:r>
          </a:p>
          <a:p>
            <a:pPr marL="400050" lvl="1">
              <a:spcBef>
                <a:spcPct val="35000"/>
              </a:spcBef>
              <a:buClr>
                <a:srgbClr val="CC6600"/>
              </a:buClr>
              <a:buSzPct val="110000"/>
            </a:pPr>
            <a:r>
              <a:rPr kumimoji="1" lang="en-US" sz="1400" dirty="0">
                <a:latin typeface="+mn-lt"/>
              </a:rPr>
              <a:t>• Web-based</a:t>
            </a:r>
          </a:p>
          <a:p>
            <a:pPr marL="400050" lvl="1">
              <a:spcBef>
                <a:spcPct val="35000"/>
              </a:spcBef>
              <a:buClr>
                <a:srgbClr val="CC6600"/>
              </a:buClr>
              <a:buSzPct val="110000"/>
            </a:pPr>
            <a:r>
              <a:rPr kumimoji="1" lang="en-US" sz="1400" dirty="0">
                <a:latin typeface="+mn-lt"/>
              </a:rPr>
              <a:t>• Cloud computing</a:t>
            </a:r>
          </a:p>
          <a:p>
            <a:pPr marL="400050" lvl="1">
              <a:spcBef>
                <a:spcPct val="35000"/>
              </a:spcBef>
              <a:buClr>
                <a:srgbClr val="CC6600"/>
              </a:buClr>
              <a:buSzPct val="110000"/>
            </a:pPr>
            <a:r>
              <a:rPr kumimoji="1" lang="en-US" sz="1400" dirty="0">
                <a:latin typeface="+mn-lt"/>
              </a:rPr>
              <a:t>• Real-time </a:t>
            </a:r>
          </a:p>
          <a:p>
            <a:pPr marL="400050" lvl="1">
              <a:spcBef>
                <a:spcPct val="35000"/>
              </a:spcBef>
              <a:buClr>
                <a:srgbClr val="CC6600"/>
              </a:buClr>
              <a:buSzPct val="110000"/>
            </a:pPr>
            <a:r>
              <a:rPr kumimoji="1" lang="en-US" sz="1400" dirty="0">
                <a:latin typeface="+mn-lt"/>
              </a:rPr>
              <a:t>• Embedded</a:t>
            </a:r>
          </a:p>
        </p:txBody>
      </p:sp>
    </p:spTree>
    <p:extLst>
      <p:ext uri="{BB962C8B-B14F-4D97-AF65-F5344CB8AC3E}">
        <p14:creationId xmlns:p14="http://schemas.microsoft.com/office/powerpoint/2010/main" val="15510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EAAE997-54FD-41EF-972D-B4CCB9B1896D}"/>
              </a:ext>
            </a:extLst>
          </p:cNvPr>
          <p:cNvSpPr>
            <a:spLocks noGrp="1" noChangeArrowheads="1"/>
          </p:cNvSpPr>
          <p:nvPr>
            <p:ph type="title" idx="4294967295"/>
          </p:nvPr>
        </p:nvSpPr>
        <p:spPr>
          <a:xfrm>
            <a:off x="963613" y="198438"/>
            <a:ext cx="7723187" cy="576262"/>
          </a:xfrm>
        </p:spPr>
        <p:txBody>
          <a:bodyPr/>
          <a:lstStyle/>
          <a:p>
            <a:pPr eaLnBrk="1" hangingPunct="1"/>
            <a:r>
              <a:rPr lang="en-US" altLang="en-US"/>
              <a:t>What is an Operating System?</a:t>
            </a:r>
          </a:p>
        </p:txBody>
      </p:sp>
      <p:sp>
        <p:nvSpPr>
          <p:cNvPr id="6147" name="Rectangle 3">
            <a:extLst>
              <a:ext uri="{FF2B5EF4-FFF2-40B4-BE49-F238E27FC236}">
                <a16:creationId xmlns:a16="http://schemas.microsoft.com/office/drawing/2014/main" id="{CD36D9CA-D38B-456F-A12D-3CBF399EEDF5}"/>
              </a:ext>
            </a:extLst>
          </p:cNvPr>
          <p:cNvSpPr>
            <a:spLocks noGrp="1" noChangeArrowheads="1"/>
          </p:cNvSpPr>
          <p:nvPr>
            <p:ph type="body" idx="4294967295"/>
          </p:nvPr>
        </p:nvSpPr>
        <p:spPr>
          <a:xfrm>
            <a:off x="963613" y="1349375"/>
            <a:ext cx="7451571" cy="4159250"/>
          </a:xfrm>
        </p:spPr>
        <p:txBody>
          <a:bodyPr/>
          <a:lstStyle/>
          <a:p>
            <a:r>
              <a:rPr lang="en-US" altLang="en-US" dirty="0"/>
              <a:t>An Operating System (OS) = a </a:t>
            </a:r>
            <a:r>
              <a:rPr lang="en-US" altLang="en-US" b="1" dirty="0"/>
              <a:t>software </a:t>
            </a:r>
            <a:r>
              <a:rPr lang="en-US" altLang="en-US" dirty="0"/>
              <a:t>consisting of many programs</a:t>
            </a:r>
          </a:p>
          <a:p>
            <a:endParaRPr lang="en-US" altLang="en-US" dirty="0"/>
          </a:p>
          <a:p>
            <a:r>
              <a:rPr lang="en-US" altLang="en-US" dirty="0"/>
              <a:t>OS role: acts as an intermediary between the computer hardware and its users</a:t>
            </a:r>
          </a:p>
          <a:p>
            <a:endParaRPr lang="en-US" altLang="en-US" dirty="0"/>
          </a:p>
          <a:p>
            <a:pPr marL="0" indent="0">
              <a:buNone/>
            </a:pPr>
            <a:r>
              <a:rPr lang="en-US" altLang="en-US" dirty="0"/>
              <a:t>     Specifically:</a:t>
            </a:r>
          </a:p>
          <a:p>
            <a:pPr lvl="1"/>
            <a:r>
              <a:rPr lang="en-US" altLang="en-US" dirty="0"/>
              <a:t>Help </a:t>
            </a:r>
            <a:r>
              <a:rPr lang="en-US" altLang="en-US" b="1" dirty="0"/>
              <a:t>users </a:t>
            </a:r>
            <a:r>
              <a:rPr lang="en-US" altLang="en-US" dirty="0"/>
              <a:t>use the computer: implement user commands and execute user programs</a:t>
            </a:r>
          </a:p>
          <a:p>
            <a:pPr lvl="1"/>
            <a:r>
              <a:rPr lang="en-US" altLang="en-US" dirty="0"/>
              <a:t>Manage </a:t>
            </a:r>
            <a:r>
              <a:rPr lang="en-US" altLang="en-US" b="1" dirty="0"/>
              <a:t>computer hardware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580104" y="1013649"/>
            <a:ext cx="7764565" cy="4530725"/>
          </a:xfrm>
        </p:spPr>
        <p:txBody>
          <a:bodyPr/>
          <a:lstStyle/>
          <a:p>
            <a:pPr marL="0" indent="0">
              <a:buNone/>
            </a:pPr>
            <a:r>
              <a:rPr lang="en-US" altLang="en-US" sz="1400" b="1" dirty="0"/>
              <a:t>1. EXPLAINATION of the Course Outline</a:t>
            </a:r>
          </a:p>
          <a:p>
            <a:pPr marL="0" indent="0">
              <a:buNone/>
            </a:pPr>
            <a:r>
              <a:rPr lang="en-US" altLang="en-US" sz="1400" b="1" dirty="0"/>
              <a:t>2. Computer Systems:</a:t>
            </a:r>
          </a:p>
          <a:p>
            <a:pPr marL="400050" lvl="1" indent="0">
              <a:buNone/>
            </a:pPr>
            <a:r>
              <a:rPr lang="en-US" altLang="en-US" sz="1400" dirty="0"/>
              <a:t>• Layers: hardware, software(OS &amp; Applications), and users</a:t>
            </a:r>
          </a:p>
          <a:p>
            <a:pPr marL="400050" lvl="1" indent="0">
              <a:buNone/>
            </a:pPr>
            <a:r>
              <a:rPr lang="en-US" altLang="en-US" sz="1400" dirty="0"/>
              <a:t>• What is OS  ? Its roles</a:t>
            </a:r>
          </a:p>
          <a:p>
            <a:pPr marL="0" indent="0">
              <a:buNone/>
            </a:pPr>
            <a:r>
              <a:rPr lang="en-US" altLang="en-US" sz="1400" b="1" dirty="0">
                <a:highlight>
                  <a:srgbClr val="FFFF00"/>
                </a:highlight>
              </a:rPr>
              <a:t>3. Computer Hardware</a:t>
            </a:r>
          </a:p>
          <a:p>
            <a:pPr marL="400050" lvl="1" indent="0">
              <a:buNone/>
            </a:pPr>
            <a:r>
              <a:rPr lang="en-US" altLang="en-US" sz="1400" dirty="0"/>
              <a:t>• CPU</a:t>
            </a:r>
          </a:p>
          <a:p>
            <a:pPr marL="400050" lvl="1" indent="0">
              <a:buNone/>
            </a:pPr>
            <a:r>
              <a:rPr lang="en-US" altLang="en-US" sz="1400" dirty="0"/>
              <a:t>• Memory/Storage</a:t>
            </a:r>
          </a:p>
          <a:p>
            <a:pPr marL="400050" lvl="1" indent="0">
              <a:buNone/>
            </a:pPr>
            <a:r>
              <a:rPr lang="en-US" altLang="en-US" sz="1400" dirty="0"/>
              <a:t>• (I/O) devices</a:t>
            </a:r>
          </a:p>
          <a:p>
            <a:pPr marL="0" indent="0">
              <a:buNone/>
            </a:pPr>
            <a:r>
              <a:rPr lang="en-US" altLang="en-US" sz="1400" b="1" dirty="0"/>
              <a:t>4. Computer Software:</a:t>
            </a:r>
          </a:p>
          <a:p>
            <a:pPr marL="400050" lvl="1" indent="0">
              <a:buNone/>
            </a:pPr>
            <a:r>
              <a:rPr lang="en-US" altLang="en-US" sz="1400" dirty="0"/>
              <a:t>• Application Software</a:t>
            </a:r>
          </a:p>
          <a:p>
            <a:pPr marL="400050" lvl="1" indent="0">
              <a:buNone/>
            </a:pPr>
            <a:r>
              <a:rPr lang="en-US" altLang="en-US" sz="1400" dirty="0"/>
              <a:t>• System Software</a:t>
            </a:r>
          </a:p>
          <a:p>
            <a:pPr marL="0" indent="0">
              <a:buNone/>
            </a:pPr>
            <a:r>
              <a:rPr lang="en-US" sz="1400" b="1" dirty="0"/>
              <a:t>5. Architectures of Computer Systems</a:t>
            </a:r>
          </a:p>
          <a:p>
            <a:pPr marL="400050" lvl="1"/>
            <a:r>
              <a:rPr lang="en-US" sz="1400" dirty="0"/>
              <a:t>• single-processor</a:t>
            </a:r>
          </a:p>
          <a:p>
            <a:pPr marL="400050" lvl="1"/>
            <a:r>
              <a:rPr lang="en-US" sz="1400" dirty="0"/>
              <a:t>• multiprocessor</a:t>
            </a:r>
          </a:p>
          <a:p>
            <a:pPr marL="400050" lvl="1"/>
            <a:r>
              <a:rPr lang="en-US" sz="1400" dirty="0"/>
              <a:t>• clustered</a:t>
            </a:r>
          </a:p>
          <a:p>
            <a:pPr marL="400050" lvl="1"/>
            <a:r>
              <a:rPr lang="en-US" sz="1400" dirty="0"/>
              <a:t>• distributed systems</a:t>
            </a:r>
          </a:p>
          <a:p>
            <a:pPr marL="0" indent="0">
              <a:buNone/>
            </a:pPr>
            <a:endParaRPr lang="en-US" altLang="en-US" sz="1400" dirty="0"/>
          </a:p>
        </p:txBody>
      </p:sp>
      <p:sp>
        <p:nvSpPr>
          <p:cNvPr id="2" name="TextBox 1">
            <a:extLst>
              <a:ext uri="{FF2B5EF4-FFF2-40B4-BE49-F238E27FC236}">
                <a16:creationId xmlns:a16="http://schemas.microsoft.com/office/drawing/2014/main" id="{7D7C178B-12B5-4E7A-8C70-B610FB744FC4}"/>
              </a:ext>
            </a:extLst>
          </p:cNvPr>
          <p:cNvSpPr txBox="1"/>
          <p:nvPr/>
        </p:nvSpPr>
        <p:spPr>
          <a:xfrm>
            <a:off x="4947706" y="3279011"/>
            <a:ext cx="3812835" cy="2634567"/>
          </a:xfrm>
          <a:prstGeom prst="rect">
            <a:avLst/>
          </a:prstGeom>
          <a:noFill/>
        </p:spPr>
        <p:txBody>
          <a:bodyPr wrap="square" rtlCol="0">
            <a:spAutoFit/>
          </a:bodyPr>
          <a:lstStyle/>
          <a:p>
            <a:pPr indent="-57150">
              <a:spcBef>
                <a:spcPct val="35000"/>
              </a:spcBef>
              <a:buClr>
                <a:srgbClr val="CC6600"/>
              </a:buClr>
              <a:buSzPct val="110000"/>
            </a:pPr>
            <a:r>
              <a:rPr kumimoji="1" lang="en-US" sz="1400" b="1" dirty="0">
                <a:latin typeface="+mn-lt"/>
              </a:rPr>
              <a:t>6. Computing Environments</a:t>
            </a:r>
          </a:p>
          <a:p>
            <a:pPr marL="400050" lvl="1">
              <a:spcBef>
                <a:spcPct val="35000"/>
              </a:spcBef>
              <a:buClr>
                <a:srgbClr val="CC6600"/>
              </a:buClr>
              <a:buSzPct val="110000"/>
            </a:pPr>
            <a:r>
              <a:rPr kumimoji="1" lang="en-US" sz="1400" dirty="0">
                <a:latin typeface="+mn-lt"/>
              </a:rPr>
              <a:t>• Traditional</a:t>
            </a:r>
          </a:p>
          <a:p>
            <a:pPr marL="400050" lvl="1">
              <a:spcBef>
                <a:spcPct val="35000"/>
              </a:spcBef>
              <a:buClr>
                <a:srgbClr val="CC6600"/>
              </a:buClr>
              <a:buSzPct val="110000"/>
            </a:pPr>
            <a:r>
              <a:rPr kumimoji="1" lang="en-US" sz="1400" dirty="0">
                <a:latin typeface="+mn-lt"/>
              </a:rPr>
              <a:t>•  </a:t>
            </a:r>
            <a:r>
              <a:rPr kumimoji="1" lang="en-US" altLang="en-US" sz="1400" dirty="0">
                <a:latin typeface="+mn-lt"/>
              </a:rPr>
              <a:t>Mobile</a:t>
            </a:r>
          </a:p>
          <a:p>
            <a:pPr marL="400050" lvl="1">
              <a:spcBef>
                <a:spcPct val="35000"/>
              </a:spcBef>
              <a:buClr>
                <a:srgbClr val="CC6600"/>
              </a:buClr>
              <a:buSzPct val="110000"/>
            </a:pPr>
            <a:r>
              <a:rPr kumimoji="1" lang="en-US" sz="1400" dirty="0">
                <a:latin typeface="+mn-lt"/>
              </a:rPr>
              <a:t>• Client-Server</a:t>
            </a:r>
          </a:p>
          <a:p>
            <a:pPr marL="400050" lvl="1">
              <a:spcBef>
                <a:spcPct val="35000"/>
              </a:spcBef>
              <a:buClr>
                <a:srgbClr val="CC6600"/>
              </a:buClr>
              <a:buSzPct val="110000"/>
            </a:pPr>
            <a:r>
              <a:rPr kumimoji="1" lang="en-US" sz="1400" dirty="0">
                <a:latin typeface="+mn-lt"/>
              </a:rPr>
              <a:t>• Peer-to-Peer </a:t>
            </a:r>
          </a:p>
          <a:p>
            <a:pPr marL="400050" lvl="1">
              <a:spcBef>
                <a:spcPct val="35000"/>
              </a:spcBef>
              <a:buClr>
                <a:srgbClr val="CC6600"/>
              </a:buClr>
              <a:buSzPct val="110000"/>
            </a:pPr>
            <a:r>
              <a:rPr kumimoji="1" lang="en-US" sz="1400" dirty="0">
                <a:latin typeface="+mn-lt"/>
              </a:rPr>
              <a:t>• Web-based</a:t>
            </a:r>
          </a:p>
          <a:p>
            <a:pPr marL="400050" lvl="1">
              <a:spcBef>
                <a:spcPct val="35000"/>
              </a:spcBef>
              <a:buClr>
                <a:srgbClr val="CC6600"/>
              </a:buClr>
              <a:buSzPct val="110000"/>
            </a:pPr>
            <a:r>
              <a:rPr kumimoji="1" lang="en-US" sz="1400" dirty="0">
                <a:latin typeface="+mn-lt"/>
              </a:rPr>
              <a:t>• Cloud computing</a:t>
            </a:r>
          </a:p>
          <a:p>
            <a:pPr marL="400050" lvl="1">
              <a:spcBef>
                <a:spcPct val="35000"/>
              </a:spcBef>
              <a:buClr>
                <a:srgbClr val="CC6600"/>
              </a:buClr>
              <a:buSzPct val="110000"/>
            </a:pPr>
            <a:r>
              <a:rPr kumimoji="1" lang="en-US" sz="1400" dirty="0">
                <a:latin typeface="+mn-lt"/>
              </a:rPr>
              <a:t>• Real-time </a:t>
            </a:r>
          </a:p>
          <a:p>
            <a:pPr marL="400050" lvl="1">
              <a:spcBef>
                <a:spcPct val="35000"/>
              </a:spcBef>
              <a:buClr>
                <a:srgbClr val="CC6600"/>
              </a:buClr>
              <a:buSzPct val="110000"/>
            </a:pPr>
            <a:r>
              <a:rPr kumimoji="1" lang="en-US" sz="1400" dirty="0">
                <a:latin typeface="+mn-lt"/>
              </a:rPr>
              <a:t>• Embedded</a:t>
            </a:r>
          </a:p>
        </p:txBody>
      </p:sp>
    </p:spTree>
    <p:extLst>
      <p:ext uri="{BB962C8B-B14F-4D97-AF65-F5344CB8AC3E}">
        <p14:creationId xmlns:p14="http://schemas.microsoft.com/office/powerpoint/2010/main" val="367472216"/>
      </p:ext>
    </p:extLst>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9710</TotalTime>
  <Words>3385</Words>
  <Application>Microsoft Office PowerPoint</Application>
  <PresentationFormat>On-screen Show (4:3)</PresentationFormat>
  <Paragraphs>497</Paragraphs>
  <Slides>47</Slides>
  <Notes>36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47</vt:i4>
      </vt:variant>
    </vt:vector>
  </HeadingPairs>
  <TitlesOfParts>
    <vt:vector size="58" baseType="lpstr">
      <vt:lpstr>Arial</vt:lpstr>
      <vt:lpstr>Calibri</vt:lpstr>
      <vt:lpstr>Calibri Light</vt:lpstr>
      <vt:lpstr>Helvetica</vt:lpstr>
      <vt:lpstr>Monotype Sorts</vt:lpstr>
      <vt:lpstr>Times New Roman</vt:lpstr>
      <vt:lpstr>Verdana</vt:lpstr>
      <vt:lpstr>Webdings</vt:lpstr>
      <vt:lpstr>Wingdings</vt:lpstr>
      <vt:lpstr>os-8</vt:lpstr>
      <vt:lpstr>Custom Design</vt:lpstr>
      <vt:lpstr>Lecture 01 : Review of CS</vt:lpstr>
      <vt:lpstr>Outline</vt:lpstr>
      <vt:lpstr>Outline</vt:lpstr>
      <vt:lpstr>Outline</vt:lpstr>
      <vt:lpstr>Layers of Computer Systems</vt:lpstr>
      <vt:lpstr>Abstract View of Computers</vt:lpstr>
      <vt:lpstr>Outline</vt:lpstr>
      <vt:lpstr>What is an Operating System?</vt:lpstr>
      <vt:lpstr>Outline</vt:lpstr>
      <vt:lpstr>CPU/Processor</vt:lpstr>
      <vt:lpstr>CPU/Processor</vt:lpstr>
      <vt:lpstr>Outline</vt:lpstr>
      <vt:lpstr>Storage Structure</vt:lpstr>
      <vt:lpstr>Storage Structure (Cont.)</vt:lpstr>
      <vt:lpstr>Storage Definitions and Notation Review</vt:lpstr>
      <vt:lpstr>Storage Hierarchy</vt:lpstr>
      <vt:lpstr>Storage-Device Hierarchy</vt:lpstr>
      <vt:lpstr>Caching</vt:lpstr>
      <vt:lpstr>Characteristics of Various Types of Storage</vt:lpstr>
      <vt:lpstr>Outline</vt:lpstr>
      <vt:lpstr>I/O Devices</vt:lpstr>
      <vt:lpstr>I/O Devices</vt:lpstr>
      <vt:lpstr>I/O Devices</vt:lpstr>
      <vt:lpstr>Outline</vt:lpstr>
      <vt:lpstr>Computer Software</vt:lpstr>
      <vt:lpstr>Outline</vt:lpstr>
      <vt:lpstr>PC Motherboard</vt:lpstr>
      <vt:lpstr>Computer-System Architecture</vt:lpstr>
      <vt:lpstr>Symmetric Multiprocessing Architecture</vt:lpstr>
      <vt:lpstr>Dual-Core Design</vt:lpstr>
      <vt:lpstr>Non-Uniform Memory Access System</vt:lpstr>
      <vt:lpstr>Clustered Systems</vt:lpstr>
      <vt:lpstr>Clustered Systems</vt:lpstr>
      <vt:lpstr>Distributed Systems</vt:lpstr>
      <vt:lpstr>Outline</vt:lpstr>
      <vt:lpstr>Traditional</vt:lpstr>
      <vt:lpstr>Mobile</vt:lpstr>
      <vt:lpstr>Client Server</vt:lpstr>
      <vt:lpstr>Peer-to-Peer</vt:lpstr>
      <vt:lpstr>Cloud Computing</vt:lpstr>
      <vt:lpstr>Cloud Computing (Cont.)</vt:lpstr>
      <vt:lpstr>PowerPoint Presentation</vt:lpstr>
      <vt:lpstr>Special-Purpose Systems</vt:lpstr>
      <vt:lpstr>Real-Time Systems</vt:lpstr>
      <vt:lpstr>Embedded Systems</vt:lpstr>
      <vt:lpstr>Free and Open-Source Operating Systems</vt:lpstr>
      <vt:lpstr>The Study of Operating Systems</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Hanh Pham</cp:lastModifiedBy>
  <cp:revision>286</cp:revision>
  <cp:lastPrinted>2001-06-14T13:58:17Z</cp:lastPrinted>
  <dcterms:created xsi:type="dcterms:W3CDTF">2011-01-13T23:43:38Z</dcterms:created>
  <dcterms:modified xsi:type="dcterms:W3CDTF">2023-03-09T22:29:41Z</dcterms:modified>
</cp:coreProperties>
</file>