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51"/>
  </p:notesMasterIdLst>
  <p:handoutMasterIdLst>
    <p:handoutMasterId r:id="rId52"/>
  </p:handoutMasterIdLst>
  <p:sldIdLst>
    <p:sldId id="379" r:id="rId2"/>
    <p:sldId id="445" r:id="rId3"/>
    <p:sldId id="287" r:id="rId4"/>
    <p:sldId id="483" r:id="rId5"/>
    <p:sldId id="353" r:id="rId6"/>
    <p:sldId id="473" r:id="rId7"/>
    <p:sldId id="352" r:id="rId8"/>
    <p:sldId id="469" r:id="rId9"/>
    <p:sldId id="474" r:id="rId10"/>
    <p:sldId id="484" r:id="rId11"/>
    <p:sldId id="356" r:id="rId12"/>
    <p:sldId id="357" r:id="rId13"/>
    <p:sldId id="458" r:id="rId14"/>
    <p:sldId id="485" r:id="rId15"/>
    <p:sldId id="358" r:id="rId16"/>
    <p:sldId id="501" r:id="rId17"/>
    <p:sldId id="495" r:id="rId18"/>
    <p:sldId id="359" r:id="rId19"/>
    <p:sldId id="360" r:id="rId20"/>
    <p:sldId id="413" r:id="rId21"/>
    <p:sldId id="496" r:id="rId22"/>
    <p:sldId id="497" r:id="rId23"/>
    <p:sldId id="486" r:id="rId24"/>
    <p:sldId id="502" r:id="rId25"/>
    <p:sldId id="459" r:id="rId26"/>
    <p:sldId id="498" r:id="rId27"/>
    <p:sldId id="461" r:id="rId28"/>
    <p:sldId id="487" r:id="rId29"/>
    <p:sldId id="462" r:id="rId30"/>
    <p:sldId id="463" r:id="rId31"/>
    <p:sldId id="499" r:id="rId32"/>
    <p:sldId id="500" r:id="rId33"/>
    <p:sldId id="464" r:id="rId34"/>
    <p:sldId id="488" r:id="rId35"/>
    <p:sldId id="377" r:id="rId36"/>
    <p:sldId id="378" r:id="rId37"/>
    <p:sldId id="431" r:id="rId38"/>
    <p:sldId id="489" r:id="rId39"/>
    <p:sldId id="380" r:id="rId40"/>
    <p:sldId id="381" r:id="rId41"/>
    <p:sldId id="407" r:id="rId42"/>
    <p:sldId id="384" r:id="rId43"/>
    <p:sldId id="491" r:id="rId44"/>
    <p:sldId id="490" r:id="rId45"/>
    <p:sldId id="385" r:id="rId46"/>
    <p:sldId id="493" r:id="rId47"/>
    <p:sldId id="494" r:id="rId48"/>
    <p:sldId id="278" r:id="rId49"/>
    <p:sldId id="289" r:id="rId50"/>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7"/>
    <p:restoredTop sz="94667"/>
  </p:normalViewPr>
  <p:slideViewPr>
    <p:cSldViewPr snapToGrid="0">
      <p:cViewPr varScale="1">
        <p:scale>
          <a:sx n="97" d="100"/>
          <a:sy n="97" d="100"/>
        </p:scale>
        <p:origin x="1872" y="7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4A89C-1C73-4D44-A8BC-42BAA055C19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CBDAB79E-6014-4A3D-84DF-A7CEB339BCE3}"/>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90D5592A-E44D-4423-B07A-957389C43B80}"/>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91FDBA55-75B0-4E79-BF0F-BC11D59E5FB6}"/>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panose="020B0604020202020204" pitchFamily="34" charset="0"/>
              </a:defRPr>
            </a:lvl1pPr>
          </a:lstStyle>
          <a:p>
            <a:pPr>
              <a:defRPr/>
            </a:pPr>
            <a:fld id="{01873986-C89E-4478-9B6A-F6B0BF3B5D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45A858E-881C-46A6-B3BB-38AF66B8F999}"/>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A76C7A83-A047-4863-99DC-443A82A89530}"/>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A2A60EB1-DAFD-4AE9-AB03-60CC4D8EEE96}"/>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E281DC59-26C3-4F7F-8E43-93FC93CCE3E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C2C085E6-91D9-44E7-80E9-718A60124C0E}"/>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950034D-84CE-4525-AFD4-671AE6465659}"/>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panose="02020603050405020304" pitchFamily="18" charset="0"/>
              </a:defRPr>
            </a:lvl1pPr>
          </a:lstStyle>
          <a:p>
            <a:pPr>
              <a:defRPr/>
            </a:pPr>
            <a:fld id="{DAA890F1-2F48-45ED-9750-542EA7D8C9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0104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1283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A51FF58-C105-4A9E-9630-D9A0E11B7B0F}"/>
              </a:ext>
            </a:extLst>
          </p:cNvPr>
          <p:cNvSpPr>
            <a:spLocks noGrp="1" noRot="1" noChangeAspect="1" noChangeArrowheads="1" noTextEdit="1"/>
          </p:cNvSpPr>
          <p:nvPr>
            <p:ph type="sldImg"/>
          </p:nvPr>
        </p:nvSpPr>
        <p:spPr>
          <a:xfrm>
            <a:off x="1117600" y="696913"/>
            <a:ext cx="4648200" cy="3486150"/>
          </a:xfrm>
          <a:ln/>
        </p:spPr>
      </p:sp>
      <p:sp>
        <p:nvSpPr>
          <p:cNvPr id="25603" name="Rectangle 3">
            <a:extLst>
              <a:ext uri="{FF2B5EF4-FFF2-40B4-BE49-F238E27FC236}">
                <a16:creationId xmlns:a16="http://schemas.microsoft.com/office/drawing/2014/main" id="{775B7E24-1F9A-4145-81FD-5FA9539C1B5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A51FF58-C105-4A9E-9630-D9A0E11B7B0F}"/>
              </a:ext>
            </a:extLst>
          </p:cNvPr>
          <p:cNvSpPr>
            <a:spLocks noGrp="1" noRot="1" noChangeAspect="1" noChangeArrowheads="1" noTextEdit="1"/>
          </p:cNvSpPr>
          <p:nvPr>
            <p:ph type="sldImg"/>
          </p:nvPr>
        </p:nvSpPr>
        <p:spPr>
          <a:xfrm>
            <a:off x="1117600" y="696913"/>
            <a:ext cx="4648200" cy="3486150"/>
          </a:xfrm>
          <a:ln/>
        </p:spPr>
      </p:sp>
      <p:sp>
        <p:nvSpPr>
          <p:cNvPr id="25603" name="Rectangle 3">
            <a:extLst>
              <a:ext uri="{FF2B5EF4-FFF2-40B4-BE49-F238E27FC236}">
                <a16:creationId xmlns:a16="http://schemas.microsoft.com/office/drawing/2014/main" id="{775B7E24-1F9A-4145-81FD-5FA9539C1B5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3721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9334B8E-3D1F-4D13-A54E-BFE97B36350C}"/>
              </a:ext>
            </a:extLst>
          </p:cNvPr>
          <p:cNvSpPr>
            <a:spLocks noGrp="1" noRot="1" noChangeAspect="1" noChangeArrowheads="1" noTextEdit="1"/>
          </p:cNvSpPr>
          <p:nvPr>
            <p:ph type="sldImg"/>
          </p:nvPr>
        </p:nvSpPr>
        <p:spPr>
          <a:xfrm>
            <a:off x="1117600" y="696913"/>
            <a:ext cx="4648200" cy="3486150"/>
          </a:xfrm>
          <a:ln/>
        </p:spPr>
      </p:sp>
      <p:sp>
        <p:nvSpPr>
          <p:cNvPr id="60419" name="Rectangle 3">
            <a:extLst>
              <a:ext uri="{FF2B5EF4-FFF2-40B4-BE49-F238E27FC236}">
                <a16:creationId xmlns:a16="http://schemas.microsoft.com/office/drawing/2014/main" id="{4C4D753E-0D96-484D-AE41-DA069EC6DC5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01966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61F88E3-AC2E-45D7-A9AF-5C1FFFB92CB2}"/>
              </a:ext>
            </a:extLst>
          </p:cNvPr>
          <p:cNvSpPr>
            <a:spLocks noGrp="1" noRot="1" noChangeAspect="1" noChangeArrowheads="1" noTextEdit="1"/>
          </p:cNvSpPr>
          <p:nvPr>
            <p:ph type="sldImg"/>
          </p:nvPr>
        </p:nvSpPr>
        <p:spPr>
          <a:xfrm>
            <a:off x="1117600" y="696913"/>
            <a:ext cx="4648200" cy="3486150"/>
          </a:xfrm>
          <a:ln/>
        </p:spPr>
      </p:sp>
      <p:sp>
        <p:nvSpPr>
          <p:cNvPr id="31747" name="Rectangle 3">
            <a:extLst>
              <a:ext uri="{FF2B5EF4-FFF2-40B4-BE49-F238E27FC236}">
                <a16:creationId xmlns:a16="http://schemas.microsoft.com/office/drawing/2014/main" id="{9064BE0D-CEB9-40CC-8FCE-AE12BD2F3A0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2BE2D62-DA23-4A1C-BD18-BB29F30D2677}"/>
              </a:ext>
            </a:extLst>
          </p:cNvPr>
          <p:cNvSpPr>
            <a:spLocks noGrp="1" noRot="1" noChangeAspect="1" noChangeArrowheads="1" noTextEdit="1"/>
          </p:cNvSpPr>
          <p:nvPr>
            <p:ph type="sldImg"/>
          </p:nvPr>
        </p:nvSpPr>
        <p:spPr>
          <a:xfrm>
            <a:off x="1117600" y="696913"/>
            <a:ext cx="4648200" cy="3486150"/>
          </a:xfrm>
          <a:ln/>
        </p:spPr>
      </p:sp>
      <p:sp>
        <p:nvSpPr>
          <p:cNvPr id="27651" name="Rectangle 3">
            <a:extLst>
              <a:ext uri="{FF2B5EF4-FFF2-40B4-BE49-F238E27FC236}">
                <a16:creationId xmlns:a16="http://schemas.microsoft.com/office/drawing/2014/main" id="{F0FE727F-6BA6-4D29-9307-3BEF0414952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FB1ABE3-7495-4F27-8466-A83A6316E355}"/>
              </a:ext>
            </a:extLst>
          </p:cNvPr>
          <p:cNvSpPr>
            <a:spLocks noGrp="1" noRot="1" noChangeAspect="1" noChangeArrowheads="1" noTextEdit="1"/>
          </p:cNvSpPr>
          <p:nvPr>
            <p:ph type="sldImg"/>
          </p:nvPr>
        </p:nvSpPr>
        <p:spPr>
          <a:xfrm>
            <a:off x="1117600" y="696913"/>
            <a:ext cx="4648200" cy="3486150"/>
          </a:xfrm>
          <a:ln/>
        </p:spPr>
      </p:sp>
      <p:sp>
        <p:nvSpPr>
          <p:cNvPr id="33795" name="Rectangle 3">
            <a:extLst>
              <a:ext uri="{FF2B5EF4-FFF2-40B4-BE49-F238E27FC236}">
                <a16:creationId xmlns:a16="http://schemas.microsoft.com/office/drawing/2014/main" id="{0AB51EC2-9DAA-4A25-97D8-1FD619E54EE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78391D3-ADD6-4090-9893-F708D7093442}"/>
              </a:ext>
            </a:extLst>
          </p:cNvPr>
          <p:cNvSpPr>
            <a:spLocks noGrp="1" noRot="1" noChangeAspect="1" noChangeArrowheads="1" noTextEdit="1"/>
          </p:cNvSpPr>
          <p:nvPr>
            <p:ph type="sldImg"/>
          </p:nvPr>
        </p:nvSpPr>
        <p:spPr>
          <a:xfrm>
            <a:off x="1117600" y="696913"/>
            <a:ext cx="4648200" cy="3486150"/>
          </a:xfrm>
          <a:ln/>
        </p:spPr>
      </p:sp>
      <p:sp>
        <p:nvSpPr>
          <p:cNvPr id="45059" name="Rectangle 3">
            <a:extLst>
              <a:ext uri="{FF2B5EF4-FFF2-40B4-BE49-F238E27FC236}">
                <a16:creationId xmlns:a16="http://schemas.microsoft.com/office/drawing/2014/main" id="{26B622F6-6930-47DF-9588-CC13ADD7EAD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6591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3EBCDF-9BF5-4BA4-A046-5EF9DC6D4C3B}"/>
              </a:ext>
            </a:extLst>
          </p:cNvPr>
          <p:cNvSpPr>
            <a:spLocks noGrp="1" noRot="1" noChangeAspect="1" noChangeArrowheads="1" noTextEdit="1"/>
          </p:cNvSpPr>
          <p:nvPr>
            <p:ph type="sldImg"/>
          </p:nvPr>
        </p:nvSpPr>
        <p:spPr>
          <a:xfrm>
            <a:off x="1117600" y="696913"/>
            <a:ext cx="4648200" cy="3486150"/>
          </a:xfrm>
          <a:ln/>
        </p:spPr>
      </p:sp>
      <p:sp>
        <p:nvSpPr>
          <p:cNvPr id="47107" name="Rectangle 3">
            <a:extLst>
              <a:ext uri="{FF2B5EF4-FFF2-40B4-BE49-F238E27FC236}">
                <a16:creationId xmlns:a16="http://schemas.microsoft.com/office/drawing/2014/main" id="{089D0B39-6328-4D25-9200-1051CE46BEC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4605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1559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7699670-5331-4C7F-B66F-45A2105BA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5D0AF2-D85B-4E4E-89AE-3DAF63F14019}"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E043F316-76DC-4F8D-B0C9-695562CD827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70DB475-EF8D-4192-AEB8-E04565EC34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14252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69143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71521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EC14F13-9940-464D-96E0-6B1495E786A6}"/>
              </a:ext>
            </a:extLst>
          </p:cNvPr>
          <p:cNvSpPr>
            <a:spLocks noGrp="1" noRot="1" noChangeAspect="1" noChangeArrowheads="1" noTextEdit="1"/>
          </p:cNvSpPr>
          <p:nvPr>
            <p:ph type="sldImg"/>
          </p:nvPr>
        </p:nvSpPr>
        <p:spPr>
          <a:xfrm>
            <a:off x="1117600" y="696913"/>
            <a:ext cx="4648200" cy="3486150"/>
          </a:xfrm>
          <a:ln/>
        </p:spPr>
      </p:sp>
      <p:sp>
        <p:nvSpPr>
          <p:cNvPr id="64515" name="Rectangle 3">
            <a:extLst>
              <a:ext uri="{FF2B5EF4-FFF2-40B4-BE49-F238E27FC236}">
                <a16:creationId xmlns:a16="http://schemas.microsoft.com/office/drawing/2014/main" id="{2062C8DA-575B-421A-8D26-AE1E16BBC43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31223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25500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A55C65A-3BB8-4C4D-AEA1-3229F021DC06}"/>
              </a:ext>
            </a:extLst>
          </p:cNvPr>
          <p:cNvSpPr>
            <a:spLocks noGrp="1" noRot="1" noChangeAspect="1" noChangeArrowheads="1" noTextEdit="1"/>
          </p:cNvSpPr>
          <p:nvPr>
            <p:ph type="sldImg"/>
          </p:nvPr>
        </p:nvSpPr>
        <p:spPr>
          <a:xfrm>
            <a:off x="1117600" y="696913"/>
            <a:ext cx="4648200" cy="3486150"/>
          </a:xfrm>
          <a:ln/>
        </p:spPr>
      </p:sp>
      <p:sp>
        <p:nvSpPr>
          <p:cNvPr id="66563" name="Rectangle 3">
            <a:extLst>
              <a:ext uri="{FF2B5EF4-FFF2-40B4-BE49-F238E27FC236}">
                <a16:creationId xmlns:a16="http://schemas.microsoft.com/office/drawing/2014/main" id="{11570280-4FF2-4E66-8C6A-EFD1536FB00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87033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81460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07362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60341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7424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66746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79191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13D277C-8B8F-4523-80FE-71129E615B82}"/>
              </a:ext>
            </a:extLst>
          </p:cNvPr>
          <p:cNvSpPr>
            <a:spLocks noGrp="1" noRot="1" noChangeAspect="1" noChangeArrowheads="1" noTextEdit="1"/>
          </p:cNvSpPr>
          <p:nvPr>
            <p:ph type="sldImg"/>
          </p:nvPr>
        </p:nvSpPr>
        <p:spPr>
          <a:xfrm>
            <a:off x="1117600" y="696913"/>
            <a:ext cx="4648200" cy="3486150"/>
          </a:xfrm>
          <a:ln/>
        </p:spPr>
      </p:sp>
      <p:sp>
        <p:nvSpPr>
          <p:cNvPr id="70659" name="Rectangle 3">
            <a:extLst>
              <a:ext uri="{FF2B5EF4-FFF2-40B4-BE49-F238E27FC236}">
                <a16:creationId xmlns:a16="http://schemas.microsoft.com/office/drawing/2014/main" id="{14169C85-AF33-4BBC-A46F-47B5A7D6A7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B585EF5-7930-45AD-B664-C6D80F420C80}"/>
              </a:ext>
            </a:extLst>
          </p:cNvPr>
          <p:cNvSpPr>
            <a:spLocks noGrp="1" noRot="1" noChangeAspect="1" noChangeArrowheads="1" noTextEdit="1"/>
          </p:cNvSpPr>
          <p:nvPr>
            <p:ph type="sldImg"/>
          </p:nvPr>
        </p:nvSpPr>
        <p:spPr>
          <a:xfrm>
            <a:off x="1117600" y="696913"/>
            <a:ext cx="4648200" cy="3486150"/>
          </a:xfrm>
          <a:ln/>
        </p:spPr>
      </p:sp>
      <p:sp>
        <p:nvSpPr>
          <p:cNvPr id="72707" name="Rectangle 3">
            <a:extLst>
              <a:ext uri="{FF2B5EF4-FFF2-40B4-BE49-F238E27FC236}">
                <a16:creationId xmlns:a16="http://schemas.microsoft.com/office/drawing/2014/main" id="{C3AA076D-DCC9-489F-884A-D43E6793BA2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A88387A-220D-46DE-87B0-5AB53B8B9714}"/>
              </a:ext>
            </a:extLst>
          </p:cNvPr>
          <p:cNvSpPr>
            <a:spLocks noGrp="1" noRot="1" noChangeAspect="1" noChangeArrowheads="1" noTextEdit="1"/>
          </p:cNvSpPr>
          <p:nvPr>
            <p:ph type="sldImg"/>
          </p:nvPr>
        </p:nvSpPr>
        <p:spPr>
          <a:xfrm>
            <a:off x="1117600" y="696913"/>
            <a:ext cx="4648200" cy="3486150"/>
          </a:xfrm>
          <a:ln/>
        </p:spPr>
      </p:sp>
      <p:sp>
        <p:nvSpPr>
          <p:cNvPr id="74755" name="Rectangle 3">
            <a:extLst>
              <a:ext uri="{FF2B5EF4-FFF2-40B4-BE49-F238E27FC236}">
                <a16:creationId xmlns:a16="http://schemas.microsoft.com/office/drawing/2014/main" id="{AACB5DF9-CFCC-45D6-AED8-0DFB1F853FE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60963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A32F06E-769C-4B1C-9E7C-D9FC05F6F8C7}"/>
              </a:ext>
            </a:extLst>
          </p:cNvPr>
          <p:cNvSpPr>
            <a:spLocks noGrp="1" noRot="1" noChangeAspect="1" noChangeArrowheads="1" noTextEdit="1"/>
          </p:cNvSpPr>
          <p:nvPr>
            <p:ph type="sldImg"/>
          </p:nvPr>
        </p:nvSpPr>
        <p:spPr>
          <a:xfrm>
            <a:off x="1117600" y="696913"/>
            <a:ext cx="4648200" cy="3486150"/>
          </a:xfrm>
          <a:ln/>
        </p:spPr>
      </p:sp>
      <p:sp>
        <p:nvSpPr>
          <p:cNvPr id="76803" name="Rectangle 3">
            <a:extLst>
              <a:ext uri="{FF2B5EF4-FFF2-40B4-BE49-F238E27FC236}">
                <a16:creationId xmlns:a16="http://schemas.microsoft.com/office/drawing/2014/main" id="{F41AD308-933F-4670-85F5-08B34300D60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4551F08-E163-4B78-BDB8-468F317C6B03}"/>
              </a:ext>
            </a:extLst>
          </p:cNvPr>
          <p:cNvSpPr>
            <a:spLocks noGrp="1" noRot="1" noChangeAspect="1" noChangeArrowheads="1" noTextEdit="1"/>
          </p:cNvSpPr>
          <p:nvPr>
            <p:ph type="sldImg"/>
          </p:nvPr>
        </p:nvSpPr>
        <p:spPr>
          <a:xfrm>
            <a:off x="1117600" y="696913"/>
            <a:ext cx="4648200" cy="3486150"/>
          </a:xfrm>
          <a:ln/>
        </p:spPr>
      </p:sp>
      <p:sp>
        <p:nvSpPr>
          <p:cNvPr id="78851" name="Rectangle 3">
            <a:extLst>
              <a:ext uri="{FF2B5EF4-FFF2-40B4-BE49-F238E27FC236}">
                <a16:creationId xmlns:a16="http://schemas.microsoft.com/office/drawing/2014/main" id="{AC3A3A05-AF23-43D6-95CB-5F6DB21E7037}"/>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630E1CF-99A4-4AEE-822B-EB5954B36B09}"/>
              </a:ext>
            </a:extLst>
          </p:cNvPr>
          <p:cNvSpPr>
            <a:spLocks noGrp="1" noRot="1" noChangeAspect="1" noChangeArrowheads="1" noTextEdit="1"/>
          </p:cNvSpPr>
          <p:nvPr>
            <p:ph type="sldImg"/>
          </p:nvPr>
        </p:nvSpPr>
        <p:spPr>
          <a:xfrm>
            <a:off x="1117600" y="696913"/>
            <a:ext cx="4648200" cy="3486150"/>
          </a:xfrm>
          <a:ln/>
        </p:spPr>
      </p:sp>
      <p:sp>
        <p:nvSpPr>
          <p:cNvPr id="84995" name="Rectangle 3">
            <a:extLst>
              <a:ext uri="{FF2B5EF4-FFF2-40B4-BE49-F238E27FC236}">
                <a16:creationId xmlns:a16="http://schemas.microsoft.com/office/drawing/2014/main" id="{FFDF815E-E69D-4A6E-908C-546EA2D082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11B757C-11F6-4804-BBBA-51D10766365A}"/>
              </a:ext>
            </a:extLst>
          </p:cNvPr>
          <p:cNvSpPr>
            <a:spLocks noGrp="1" noRot="1" noChangeAspect="1" noChangeArrowheads="1" noTextEdit="1"/>
          </p:cNvSpPr>
          <p:nvPr>
            <p:ph type="sldImg"/>
          </p:nvPr>
        </p:nvSpPr>
        <p:spPr>
          <a:xfrm>
            <a:off x="1117600" y="696913"/>
            <a:ext cx="4648200" cy="3486150"/>
          </a:xfrm>
          <a:ln/>
        </p:spPr>
      </p:sp>
      <p:sp>
        <p:nvSpPr>
          <p:cNvPr id="87043" name="Rectangle 3">
            <a:extLst>
              <a:ext uri="{FF2B5EF4-FFF2-40B4-BE49-F238E27FC236}">
                <a16:creationId xmlns:a16="http://schemas.microsoft.com/office/drawing/2014/main" id="{0AC8E09B-CF1C-49E5-863A-C8016F142B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7F05CA5-3915-46C5-B3F7-080E3C487494}"/>
              </a:ext>
            </a:extLst>
          </p:cNvPr>
          <p:cNvSpPr>
            <a:spLocks noGrp="1" noRot="1" noChangeAspect="1" noChangeArrowheads="1" noTextEdit="1"/>
          </p:cNvSpPr>
          <p:nvPr>
            <p:ph type="sldImg"/>
          </p:nvPr>
        </p:nvSpPr>
        <p:spPr>
          <a:xfrm>
            <a:off x="1117600" y="696913"/>
            <a:ext cx="4648200" cy="3486150"/>
          </a:xfrm>
          <a:ln/>
        </p:spPr>
      </p:sp>
      <p:sp>
        <p:nvSpPr>
          <p:cNvPr id="89091" name="Rectangle 3">
            <a:extLst>
              <a:ext uri="{FF2B5EF4-FFF2-40B4-BE49-F238E27FC236}">
                <a16:creationId xmlns:a16="http://schemas.microsoft.com/office/drawing/2014/main" id="{2F62E373-C1E7-4913-829D-D4F7CEE6581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7653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C28BEE-6138-41AB-98EC-157EDD7FC644}"/>
              </a:ext>
            </a:extLst>
          </p:cNvPr>
          <p:cNvSpPr>
            <a:spLocks noGrp="1" noRot="1" noChangeAspect="1" noChangeArrowheads="1" noTextEdit="1"/>
          </p:cNvSpPr>
          <p:nvPr>
            <p:ph type="sldImg"/>
          </p:nvPr>
        </p:nvSpPr>
        <p:spPr>
          <a:xfrm>
            <a:off x="1117600" y="696913"/>
            <a:ext cx="4648200" cy="3486150"/>
          </a:xfrm>
          <a:ln/>
        </p:spPr>
      </p:sp>
      <p:sp>
        <p:nvSpPr>
          <p:cNvPr id="17411" name="Rectangle 3">
            <a:extLst>
              <a:ext uri="{FF2B5EF4-FFF2-40B4-BE49-F238E27FC236}">
                <a16:creationId xmlns:a16="http://schemas.microsoft.com/office/drawing/2014/main" id="{0F1548D0-5E5D-425A-AFC9-AE5CF7AA101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56235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7F05CA5-3915-46C5-B3F7-080E3C487494}"/>
              </a:ext>
            </a:extLst>
          </p:cNvPr>
          <p:cNvSpPr>
            <a:spLocks noGrp="1" noRot="1" noChangeAspect="1" noChangeArrowheads="1" noTextEdit="1"/>
          </p:cNvSpPr>
          <p:nvPr>
            <p:ph type="sldImg"/>
          </p:nvPr>
        </p:nvSpPr>
        <p:spPr>
          <a:xfrm>
            <a:off x="1117600" y="696913"/>
            <a:ext cx="4648200" cy="3486150"/>
          </a:xfrm>
          <a:ln/>
        </p:spPr>
      </p:sp>
      <p:sp>
        <p:nvSpPr>
          <p:cNvPr id="89091" name="Rectangle 3">
            <a:extLst>
              <a:ext uri="{FF2B5EF4-FFF2-40B4-BE49-F238E27FC236}">
                <a16:creationId xmlns:a16="http://schemas.microsoft.com/office/drawing/2014/main" id="{2F62E373-C1E7-4913-829D-D4F7CEE6581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293185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58421E6-E063-489A-8DF8-5F745E5E47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E92DC9-9D0F-4D4C-91FC-78D0BF0662BE}"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3B7DAC96-1713-46BA-A342-1270F3A89FA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36B80E63-F60F-4332-9942-3F6416C223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73988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58421E6-E063-489A-8DF8-5F745E5E47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E92DC9-9D0F-4D4C-91FC-78D0BF0662BE}"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3B7DAC96-1713-46BA-A342-1270F3A89FA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36B80E63-F60F-4332-9942-3F6416C223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E8E015A-A900-45D1-8E21-4D4C7F5816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3F5AE06-AC16-4C3D-AAAD-B4FC1F4406E5}"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A4BEFE14-B474-43E0-8C51-D424A37B8A3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504A065-E088-4655-A67E-8FE45E3966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2B20D6A-74B8-4F94-A917-6CF1BD9CF2CD}"/>
              </a:ext>
            </a:extLst>
          </p:cNvPr>
          <p:cNvSpPr>
            <a:spLocks noGrp="1" noRot="1" noChangeAspect="1" noChangeArrowheads="1" noTextEdit="1"/>
          </p:cNvSpPr>
          <p:nvPr>
            <p:ph type="sldImg"/>
          </p:nvPr>
        </p:nvSpPr>
        <p:spPr>
          <a:xfrm>
            <a:off x="1198563" y="701675"/>
            <a:ext cx="4681537" cy="3511550"/>
          </a:xfrm>
          <a:ln/>
        </p:spPr>
      </p:sp>
      <p:sp>
        <p:nvSpPr>
          <p:cNvPr id="80899" name="Rectangle 3">
            <a:extLst>
              <a:ext uri="{FF2B5EF4-FFF2-40B4-BE49-F238E27FC236}">
                <a16:creationId xmlns:a16="http://schemas.microsoft.com/office/drawing/2014/main" id="{4BD16ED7-7618-4443-A1AB-1EEB7BDAC2E0}"/>
              </a:ext>
            </a:extLst>
          </p:cNvPr>
          <p:cNvSpPr>
            <a:spLocks noGrp="1" noChangeArrowheads="1"/>
          </p:cNvSpPr>
          <p:nvPr>
            <p:ph type="body" idx="1"/>
          </p:nvPr>
        </p:nvSpPr>
        <p:spPr>
          <a:xfrm>
            <a:off x="708025" y="4448175"/>
            <a:ext cx="5662613"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26" tIns="46963" rIns="93926" bIns="46963" anchor="t"/>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6A822E9-8F13-47AB-9E4E-B18AB2E1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CCEF3C-8989-4032-A095-D133C1713EDA}"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520E619-9440-4535-B6E9-BC7E8804B9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55EEC95-E703-4EFF-BB87-4741BBEEC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5300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6646A39-9D9C-4576-B76B-C83B690BB2B6}"/>
              </a:ext>
            </a:extLst>
          </p:cNvPr>
          <p:cNvSpPr>
            <a:spLocks noGrp="1" noRot="1" noChangeAspect="1" noChangeArrowheads="1" noTextEdit="1"/>
          </p:cNvSpPr>
          <p:nvPr>
            <p:ph type="sldImg"/>
          </p:nvPr>
        </p:nvSpPr>
        <p:spPr>
          <a:xfrm>
            <a:off x="1117600" y="696913"/>
            <a:ext cx="4648200" cy="3486150"/>
          </a:xfrm>
          <a:ln/>
        </p:spPr>
      </p:sp>
      <p:sp>
        <p:nvSpPr>
          <p:cNvPr id="23555" name="Rectangle 3">
            <a:extLst>
              <a:ext uri="{FF2B5EF4-FFF2-40B4-BE49-F238E27FC236}">
                <a16:creationId xmlns:a16="http://schemas.microsoft.com/office/drawing/2014/main" id="{E615B404-9F60-46B3-9E39-216C9321527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9334B8E-3D1F-4D13-A54E-BFE97B36350C}"/>
              </a:ext>
            </a:extLst>
          </p:cNvPr>
          <p:cNvSpPr>
            <a:spLocks noGrp="1" noRot="1" noChangeAspect="1" noChangeArrowheads="1" noTextEdit="1"/>
          </p:cNvSpPr>
          <p:nvPr>
            <p:ph type="sldImg"/>
          </p:nvPr>
        </p:nvSpPr>
        <p:spPr>
          <a:xfrm>
            <a:off x="1117600" y="696913"/>
            <a:ext cx="4648200" cy="3486150"/>
          </a:xfrm>
          <a:ln/>
        </p:spPr>
      </p:sp>
      <p:sp>
        <p:nvSpPr>
          <p:cNvPr id="60419" name="Rectangle 3">
            <a:extLst>
              <a:ext uri="{FF2B5EF4-FFF2-40B4-BE49-F238E27FC236}">
                <a16:creationId xmlns:a16="http://schemas.microsoft.com/office/drawing/2014/main" id="{4C4D753E-0D96-484D-AE41-DA069EC6DC5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8179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9CFC14DB-8A99-44CB-BA83-39417D26C1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6530489F-79EC-4897-869D-780965D7E74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5" name="Rectangle 5">
              <a:extLst>
                <a:ext uri="{FF2B5EF4-FFF2-40B4-BE49-F238E27FC236}">
                  <a16:creationId xmlns:a16="http://schemas.microsoft.com/office/drawing/2014/main" id="{A83414BD-B475-4106-B6CC-2A825BC14624}"/>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6" name="Rectangle 6">
              <a:extLst>
                <a:ext uri="{FF2B5EF4-FFF2-40B4-BE49-F238E27FC236}">
                  <a16:creationId xmlns:a16="http://schemas.microsoft.com/office/drawing/2014/main" id="{45EEFC8D-4A80-4C8D-BB98-5471F8FF24CA}"/>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grpSp>
      <p:sp>
        <p:nvSpPr>
          <p:cNvPr id="7" name="Text Box 7">
            <a:extLst>
              <a:ext uri="{FF2B5EF4-FFF2-40B4-BE49-F238E27FC236}">
                <a16:creationId xmlns:a16="http://schemas.microsoft.com/office/drawing/2014/main" id="{CE292785-34F4-4129-BCFD-B22D0AC1FEE2}"/>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20D32FCA-31DE-4EA5-82C1-CF345076A238}"/>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090E6124-7B97-4EBF-8990-F55FBAA11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449F6A7-C9D3-4C68-84CF-E1FEED2CAF96}"/>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3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8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8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20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79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73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3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75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03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8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117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1EFAC327-3B14-405A-AECD-695170F62A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7308704-6884-478D-913D-858724364FFC}"/>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46878CA-A75D-4410-AFD2-1992D970E5FB}"/>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C1D23273-AE1D-4273-BD10-D4215E10B362}"/>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A52FF0B1-98D3-422D-A027-A89A772773D8}"/>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4A460C49-6450-4AA7-B172-624D0E8FA2B4}"/>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69885932-7748-44D3-A5FA-3EA2C19FA74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2B3C4A04-A423-4652-9F71-1E3F1D9CED55}"/>
              </a:ext>
            </a:extLst>
          </p:cNvPr>
          <p:cNvSpPr txBox="1">
            <a:spLocks noChangeArrowheads="1"/>
          </p:cNvSpPr>
          <p:nvPr userDrawn="1"/>
        </p:nvSpPr>
        <p:spPr bwMode="auto">
          <a:xfrm>
            <a:off x="4256146" y="6613525"/>
            <a:ext cx="447558" cy="246221"/>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dirty="0">
                <a:solidFill>
                  <a:srgbClr val="006699"/>
                </a:solidFill>
                <a:latin typeface="Helvetica" panose="020B0604020202020204" pitchFamily="34" charset="0"/>
              </a:rPr>
              <a:t>2.</a:t>
            </a:r>
            <a:fld id="{3002ADDC-CC54-42C0-AD9E-FCEA6349E957}"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dirty="0">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59A1521A-022B-4DE7-8426-69A13EBF9FAB}"/>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27BAFA87-2B93-403E-A844-8FB1EAE92C10}"/>
              </a:ext>
            </a:extLst>
          </p:cNvPr>
          <p:cNvSpPr txBox="1">
            <a:spLocks noChangeArrowheads="1"/>
          </p:cNvSpPr>
          <p:nvPr/>
        </p:nvSpPr>
        <p:spPr bwMode="auto">
          <a:xfrm>
            <a:off x="185738" y="6586538"/>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CD488D63-B096-4EAA-B5D8-70E38A3713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dt="0"/>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77DD-92FD-41F3-8105-B0ED20549CDA}"/>
              </a:ext>
            </a:extLst>
          </p:cNvPr>
          <p:cNvSpPr>
            <a:spLocks noGrp="1"/>
          </p:cNvSpPr>
          <p:nvPr>
            <p:ph type="ctrTitle"/>
          </p:nvPr>
        </p:nvSpPr>
        <p:spPr/>
        <p:txBody>
          <a:bodyPr/>
          <a:lstStyle/>
          <a:p>
            <a:r>
              <a:rPr lang="en-US" dirty="0"/>
              <a:t>Lecture 02: OS </a:t>
            </a:r>
            <a:r>
              <a:rPr lang="en-US" altLang="en-US" dirty="0"/>
              <a:t>Introduction</a:t>
            </a:r>
            <a:endParaRPr lang="en-US" dirty="0"/>
          </a:p>
        </p:txBody>
      </p:sp>
    </p:spTree>
    <p:extLst>
      <p:ext uri="{BB962C8B-B14F-4D97-AF65-F5344CB8AC3E}">
        <p14:creationId xmlns:p14="http://schemas.microsoft.com/office/powerpoint/2010/main" val="30268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highlight>
                  <a:srgbClr val="FFFF00"/>
                </a:highlight>
              </a:rPr>
              <a:t>2. OS/Computer Operations: </a:t>
            </a:r>
          </a:p>
          <a:p>
            <a:pPr lvl="1"/>
            <a:r>
              <a:rPr lang="en-US" altLang="en-US" sz="1400" dirty="0"/>
              <a:t>Interrupt-driven</a:t>
            </a:r>
          </a:p>
          <a:p>
            <a:pPr lvl="1"/>
            <a:r>
              <a:rPr lang="en-US" altLang="en-US" sz="1400" dirty="0"/>
              <a:t>Multiprogramming &amp; Time sharing</a:t>
            </a:r>
          </a:p>
          <a:p>
            <a:pPr lvl="1"/>
            <a:r>
              <a:rPr lang="en-US" altLang="en-US" sz="1400" dirty="0"/>
              <a:t>Dual Mode</a:t>
            </a:r>
          </a:p>
          <a:p>
            <a:pPr marL="0" indent="0">
              <a:buNone/>
            </a:pPr>
            <a:r>
              <a:rPr lang="en-US" altLang="en-US" sz="1400" b="1" dirty="0"/>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t>• I/O and Storage management</a:t>
            </a:r>
          </a:p>
          <a:p>
            <a:pPr marL="400050" lvl="1" indent="0">
              <a:buNone/>
            </a:pPr>
            <a:r>
              <a:rPr lang="en-US" altLang="en-US" sz="1400" dirty="0"/>
              <a:t>• Protection &amp; Security</a:t>
            </a:r>
          </a:p>
          <a:p>
            <a:pPr marL="400050" lvl="1" indent="0">
              <a:buNone/>
            </a:pPr>
            <a:r>
              <a:rPr lang="en-US" altLang="en-US" sz="1400" dirty="0"/>
              <a:t>• User Interface (GUI and Command Interpreter)</a:t>
            </a:r>
          </a:p>
          <a:p>
            <a:pPr marL="0" indent="0">
              <a:buNone/>
            </a:pPr>
            <a:endParaRPr lang="en-US" altLang="en-US" sz="1400" dirty="0"/>
          </a:p>
        </p:txBody>
      </p:sp>
    </p:spTree>
    <p:extLst>
      <p:ext uri="{BB962C8B-B14F-4D97-AF65-F5344CB8AC3E}">
        <p14:creationId xmlns:p14="http://schemas.microsoft.com/office/powerpoint/2010/main" val="270272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0E04BB2-CAE4-47E7-A8ED-B827B1313F1C}"/>
              </a:ext>
            </a:extLst>
          </p:cNvPr>
          <p:cNvSpPr>
            <a:spLocks noGrp="1" noChangeArrowheads="1"/>
          </p:cNvSpPr>
          <p:nvPr>
            <p:ph type="title" idx="4294967295"/>
          </p:nvPr>
        </p:nvSpPr>
        <p:spPr>
          <a:xfrm>
            <a:off x="868363" y="214313"/>
            <a:ext cx="7639050" cy="576262"/>
          </a:xfrm>
        </p:spPr>
        <p:txBody>
          <a:bodyPr/>
          <a:lstStyle/>
          <a:p>
            <a:pPr eaLnBrk="1" hangingPunct="1"/>
            <a:r>
              <a:rPr lang="en-US" altLang="en-US"/>
              <a:t>Computer System Organization</a:t>
            </a:r>
          </a:p>
        </p:txBody>
      </p:sp>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774700" y="1233488"/>
            <a:ext cx="7639050" cy="4530725"/>
          </a:xfrm>
        </p:spPr>
        <p:txBody>
          <a:bodyPr/>
          <a:lstStyle/>
          <a:p>
            <a:r>
              <a:rPr lang="en-US" altLang="en-US" dirty="0"/>
              <a:t>Computer-system operation</a:t>
            </a:r>
          </a:p>
          <a:p>
            <a:pPr lvl="1"/>
            <a:r>
              <a:rPr lang="en-US" altLang="en-US" dirty="0"/>
              <a:t>One or more CPUs, device controllers connect through common </a:t>
            </a:r>
            <a:r>
              <a:rPr lang="en-US" altLang="en-US" b="1" dirty="0">
                <a:solidFill>
                  <a:srgbClr val="006699"/>
                </a:solidFill>
                <a:latin typeface="+mj-lt"/>
              </a:rPr>
              <a:t>bus</a:t>
            </a:r>
            <a:r>
              <a:rPr lang="en-US" altLang="en-US" dirty="0"/>
              <a:t> providing access to shared memory</a:t>
            </a:r>
          </a:p>
          <a:p>
            <a:pPr lvl="1"/>
            <a:r>
              <a:rPr lang="en-US" altLang="en-US" dirty="0"/>
              <a:t>Concurrent execution of CPUs and devices competing for memory cycles</a:t>
            </a:r>
          </a:p>
          <a:p>
            <a:pPr lvl="1"/>
            <a:endParaRPr lang="en-US" altLang="en-US" dirty="0"/>
          </a:p>
        </p:txBody>
      </p:sp>
      <p:pic>
        <p:nvPicPr>
          <p:cNvPr id="20484" name="Picture 2">
            <a:extLst>
              <a:ext uri="{FF2B5EF4-FFF2-40B4-BE49-F238E27FC236}">
                <a16:creationId xmlns:a16="http://schemas.microsoft.com/office/drawing/2014/main" id="{D0CB787C-9399-460E-B386-5CC6E6714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088" y="3098800"/>
            <a:ext cx="62166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633364A-2762-4B99-8AB9-6D18C2AFCC68}"/>
              </a:ext>
            </a:extLst>
          </p:cNvPr>
          <p:cNvSpPr>
            <a:spLocks noGrp="1" noChangeArrowheads="1"/>
          </p:cNvSpPr>
          <p:nvPr>
            <p:ph type="title" idx="4294967295"/>
          </p:nvPr>
        </p:nvSpPr>
        <p:spPr>
          <a:xfrm>
            <a:off x="885825" y="220663"/>
            <a:ext cx="7605713" cy="576262"/>
          </a:xfrm>
        </p:spPr>
        <p:txBody>
          <a:bodyPr/>
          <a:lstStyle/>
          <a:p>
            <a:pPr eaLnBrk="1" hangingPunct="1"/>
            <a:r>
              <a:rPr lang="en-US" altLang="en-US"/>
              <a:t>Computer-System Operation</a:t>
            </a:r>
          </a:p>
        </p:txBody>
      </p:sp>
      <p:sp>
        <p:nvSpPr>
          <p:cNvPr id="22531" name="Rectangle 3">
            <a:extLst>
              <a:ext uri="{FF2B5EF4-FFF2-40B4-BE49-F238E27FC236}">
                <a16:creationId xmlns:a16="http://schemas.microsoft.com/office/drawing/2014/main" id="{0864A599-FF25-49B5-8AA3-7045B629D1DF}"/>
              </a:ext>
            </a:extLst>
          </p:cNvPr>
          <p:cNvSpPr>
            <a:spLocks noGrp="1" noChangeArrowheads="1"/>
          </p:cNvSpPr>
          <p:nvPr>
            <p:ph type="body" idx="4294967295"/>
          </p:nvPr>
        </p:nvSpPr>
        <p:spPr>
          <a:xfrm>
            <a:off x="806450" y="1233489"/>
            <a:ext cx="7390099" cy="4528334"/>
          </a:xfrm>
        </p:spPr>
        <p:txBody>
          <a:bodyPr/>
          <a:lstStyle/>
          <a:p>
            <a:r>
              <a:rPr lang="en-US" altLang="en-US" dirty="0"/>
              <a:t>I/O devices and the CPU can execute concurrently</a:t>
            </a:r>
            <a:endParaRPr lang="en-US" altLang="en-US" sz="800" dirty="0"/>
          </a:p>
          <a:p>
            <a:r>
              <a:rPr lang="en-US" altLang="en-US" dirty="0"/>
              <a:t>Each device controller is in charge of a particular device type</a:t>
            </a:r>
            <a:endParaRPr lang="en-US" altLang="en-US" sz="800" dirty="0"/>
          </a:p>
          <a:p>
            <a:r>
              <a:rPr lang="en-US" altLang="en-US" dirty="0"/>
              <a:t>Each device controller has a local buffer</a:t>
            </a:r>
          </a:p>
          <a:p>
            <a:r>
              <a:rPr lang="en-US" altLang="en-US" dirty="0"/>
              <a:t>Each device controller type has an operating system </a:t>
            </a:r>
            <a:r>
              <a:rPr lang="en-US" altLang="en-US" b="1" dirty="0">
                <a:solidFill>
                  <a:srgbClr val="006699"/>
                </a:solidFill>
                <a:latin typeface="+mj-lt"/>
              </a:rPr>
              <a:t>device driver</a:t>
            </a:r>
            <a:r>
              <a:rPr lang="en-US" altLang="en-US" dirty="0"/>
              <a:t> to manage it</a:t>
            </a:r>
            <a:endParaRPr lang="en-US" altLang="en-US" sz="800" dirty="0"/>
          </a:p>
          <a:p>
            <a:r>
              <a:rPr lang="en-US" altLang="en-US" dirty="0"/>
              <a:t>CPU moves data from/to main memory to/from local buffers</a:t>
            </a:r>
            <a:endParaRPr lang="en-US" altLang="en-US" sz="800" dirty="0"/>
          </a:p>
          <a:p>
            <a:r>
              <a:rPr lang="en-US" altLang="en-US" dirty="0"/>
              <a:t>I/O is from the device to local buffer of controller</a:t>
            </a:r>
            <a:endParaRPr lang="en-US" altLang="en-US" sz="800" dirty="0"/>
          </a:p>
          <a:p>
            <a:r>
              <a:rPr lang="en-US" altLang="en-US" dirty="0"/>
              <a:t>Device controller informs CPU that it has finished its operation by causing an </a:t>
            </a:r>
            <a:r>
              <a:rPr lang="en-US" altLang="en-US" b="1" dirty="0">
                <a:solidFill>
                  <a:srgbClr val="006699"/>
                </a:solidFill>
                <a:latin typeface="+mj-lt"/>
              </a:rPr>
              <a:t>interrupt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293F34F-C9FD-4545-B67F-0AFEB04F0A3B}"/>
              </a:ext>
            </a:extLst>
          </p:cNvPr>
          <p:cNvSpPr>
            <a:spLocks noGrp="1" noChangeArrowheads="1"/>
          </p:cNvSpPr>
          <p:nvPr>
            <p:ph type="title" idx="4294967295"/>
          </p:nvPr>
        </p:nvSpPr>
        <p:spPr>
          <a:xfrm>
            <a:off x="895350" y="195263"/>
            <a:ext cx="7670800" cy="576262"/>
          </a:xfrm>
        </p:spPr>
        <p:txBody>
          <a:bodyPr/>
          <a:lstStyle/>
          <a:p>
            <a:pPr eaLnBrk="1" hangingPunct="1"/>
            <a:r>
              <a:rPr lang="en-US" altLang="en-US" dirty="0"/>
              <a:t>Inside Operating Systems </a:t>
            </a:r>
          </a:p>
        </p:txBody>
      </p:sp>
      <p:pic>
        <p:nvPicPr>
          <p:cNvPr id="2" name="Picture 1">
            <a:extLst>
              <a:ext uri="{FF2B5EF4-FFF2-40B4-BE49-F238E27FC236}">
                <a16:creationId xmlns:a16="http://schemas.microsoft.com/office/drawing/2014/main" id="{A1BB8F47-DC42-448D-9BF7-6FFC4EBE56B4}"/>
              </a:ext>
            </a:extLst>
          </p:cNvPr>
          <p:cNvPicPr>
            <a:picLocks noChangeAspect="1"/>
          </p:cNvPicPr>
          <p:nvPr/>
        </p:nvPicPr>
        <p:blipFill>
          <a:blip r:embed="rId3"/>
          <a:stretch>
            <a:fillRect/>
          </a:stretch>
        </p:blipFill>
        <p:spPr>
          <a:xfrm>
            <a:off x="2281084" y="1235833"/>
            <a:ext cx="4854518" cy="5072944"/>
          </a:xfrm>
          <a:prstGeom prst="rect">
            <a:avLst/>
          </a:prstGeom>
        </p:spPr>
      </p:pic>
    </p:spTree>
    <p:extLst>
      <p:ext uri="{BB962C8B-B14F-4D97-AF65-F5344CB8AC3E}">
        <p14:creationId xmlns:p14="http://schemas.microsoft.com/office/powerpoint/2010/main" val="239019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t>2. OS/Computer Operations: </a:t>
            </a:r>
          </a:p>
          <a:p>
            <a:pPr lvl="1"/>
            <a:r>
              <a:rPr lang="en-US" altLang="en-US" sz="1400" dirty="0">
                <a:highlight>
                  <a:srgbClr val="FFFF00"/>
                </a:highlight>
              </a:rPr>
              <a:t>Interrupt-driven</a:t>
            </a:r>
          </a:p>
          <a:p>
            <a:pPr lvl="1"/>
            <a:r>
              <a:rPr lang="en-US" altLang="en-US" sz="1400" dirty="0"/>
              <a:t>Multiprogramming &amp; Time sharing</a:t>
            </a:r>
          </a:p>
          <a:p>
            <a:pPr lvl="1"/>
            <a:r>
              <a:rPr lang="en-US" altLang="en-US" sz="1400" dirty="0"/>
              <a:t>Dual Mode</a:t>
            </a:r>
          </a:p>
          <a:p>
            <a:pPr marL="0" indent="0">
              <a:buNone/>
            </a:pPr>
            <a:r>
              <a:rPr lang="en-US" altLang="en-US" sz="1400" b="1" dirty="0"/>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t>• I/O and Storage management</a:t>
            </a:r>
          </a:p>
          <a:p>
            <a:pPr marL="400050" lvl="1" indent="0">
              <a:buNone/>
            </a:pPr>
            <a:r>
              <a:rPr lang="en-US" altLang="en-US" sz="1400" dirty="0"/>
              <a:t>• Protection &amp; Security</a:t>
            </a:r>
          </a:p>
          <a:p>
            <a:pPr marL="400050" lvl="1" indent="0">
              <a:buNone/>
            </a:pPr>
            <a:r>
              <a:rPr lang="en-US" altLang="en-US" sz="1400" dirty="0"/>
              <a:t>• User Interface (GUI and Command Interpreter)</a:t>
            </a:r>
          </a:p>
          <a:p>
            <a:pPr marL="0" indent="0">
              <a:buNone/>
            </a:pPr>
            <a:endParaRPr lang="en-US" altLang="en-US" sz="1400" dirty="0"/>
          </a:p>
        </p:txBody>
      </p:sp>
    </p:spTree>
    <p:extLst>
      <p:ext uri="{BB962C8B-B14F-4D97-AF65-F5344CB8AC3E}">
        <p14:creationId xmlns:p14="http://schemas.microsoft.com/office/powerpoint/2010/main" val="933859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41A5330-A3BD-455B-BFA0-989239098C16}"/>
              </a:ext>
            </a:extLst>
          </p:cNvPr>
          <p:cNvSpPr>
            <a:spLocks noGrp="1" noChangeArrowheads="1"/>
          </p:cNvSpPr>
          <p:nvPr>
            <p:ph type="title" idx="4294967295"/>
          </p:nvPr>
        </p:nvSpPr>
        <p:spPr>
          <a:xfrm>
            <a:off x="946150" y="195263"/>
            <a:ext cx="7591425" cy="576262"/>
          </a:xfrm>
        </p:spPr>
        <p:txBody>
          <a:bodyPr/>
          <a:lstStyle/>
          <a:p>
            <a:pPr eaLnBrk="1" hangingPunct="1"/>
            <a:r>
              <a:rPr lang="en-US" altLang="en-US"/>
              <a:t>Common Functions of Interrupts</a:t>
            </a:r>
          </a:p>
        </p:txBody>
      </p:sp>
      <p:sp>
        <p:nvSpPr>
          <p:cNvPr id="24579" name="Rectangle 3">
            <a:extLst>
              <a:ext uri="{FF2B5EF4-FFF2-40B4-BE49-F238E27FC236}">
                <a16:creationId xmlns:a16="http://schemas.microsoft.com/office/drawing/2014/main" id="{0A1B0CF6-F08B-4A61-B0A6-715F5ED6B8EC}"/>
              </a:ext>
            </a:extLst>
          </p:cNvPr>
          <p:cNvSpPr>
            <a:spLocks noGrp="1" noChangeArrowheads="1"/>
          </p:cNvSpPr>
          <p:nvPr>
            <p:ph type="body" idx="4294967295"/>
          </p:nvPr>
        </p:nvSpPr>
        <p:spPr>
          <a:xfrm>
            <a:off x="806451" y="1233489"/>
            <a:ext cx="6993492" cy="4385114"/>
          </a:xfrm>
        </p:spPr>
        <p:txBody>
          <a:bodyPr/>
          <a:lstStyle/>
          <a:p>
            <a:r>
              <a:rPr lang="en-US" altLang="en-US" dirty="0"/>
              <a:t>Interrupt transfers control to the interrupt service routine generally, through the </a:t>
            </a:r>
            <a:r>
              <a:rPr lang="en-US" altLang="en-US" b="1" dirty="0">
                <a:solidFill>
                  <a:srgbClr val="006699"/>
                </a:solidFill>
                <a:latin typeface="+mj-lt"/>
              </a:rPr>
              <a:t>interrupt vector</a:t>
            </a:r>
            <a:r>
              <a:rPr lang="en-US" altLang="en-US" dirty="0"/>
              <a:t>, which contains the addresses of all the service routines</a:t>
            </a:r>
            <a:endParaRPr lang="en-US" altLang="en-US" sz="800" dirty="0"/>
          </a:p>
          <a:p>
            <a:r>
              <a:rPr lang="en-US" altLang="en-US" dirty="0"/>
              <a:t>Interrupt architecture must save the address of the interrupted instruction</a:t>
            </a:r>
            <a:endParaRPr lang="en-US" altLang="en-US" sz="800" i="1" dirty="0"/>
          </a:p>
          <a:p>
            <a:r>
              <a:rPr lang="en-US" altLang="en-US" dirty="0"/>
              <a:t>A </a:t>
            </a:r>
            <a:r>
              <a:rPr lang="en-US" altLang="en-US" b="1" dirty="0">
                <a:solidFill>
                  <a:srgbClr val="006699"/>
                </a:solidFill>
                <a:latin typeface="+mj-lt"/>
              </a:rPr>
              <a:t>trap</a:t>
            </a:r>
            <a:r>
              <a:rPr lang="en-US" altLang="en-US" dirty="0"/>
              <a:t> or </a:t>
            </a:r>
            <a:r>
              <a:rPr lang="en-US" altLang="en-US" b="1" dirty="0">
                <a:solidFill>
                  <a:srgbClr val="006699"/>
                </a:solidFill>
                <a:latin typeface="+mj-lt"/>
              </a:rPr>
              <a:t>exception </a:t>
            </a:r>
            <a:r>
              <a:rPr lang="en-US" altLang="en-US" dirty="0"/>
              <a:t>is a software-generated interrupt caused either by an error or a user request</a:t>
            </a:r>
            <a:endParaRPr lang="en-US" altLang="en-US" sz="800" dirty="0"/>
          </a:p>
          <a:p>
            <a:r>
              <a:rPr lang="en-US" altLang="en-US" dirty="0"/>
              <a:t>An operating system is </a:t>
            </a:r>
            <a:r>
              <a:rPr lang="en-US" altLang="en-US" b="1" dirty="0">
                <a:solidFill>
                  <a:srgbClr val="006699"/>
                </a:solidFill>
                <a:latin typeface="+mj-lt"/>
              </a:rPr>
              <a:t>interrupt driven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41A5330-A3BD-455B-BFA0-989239098C16}"/>
              </a:ext>
            </a:extLst>
          </p:cNvPr>
          <p:cNvSpPr>
            <a:spLocks noGrp="1" noChangeArrowheads="1"/>
          </p:cNvSpPr>
          <p:nvPr>
            <p:ph type="title" idx="4294967295"/>
          </p:nvPr>
        </p:nvSpPr>
        <p:spPr>
          <a:xfrm>
            <a:off x="946150" y="195263"/>
            <a:ext cx="7591425" cy="576262"/>
          </a:xfrm>
        </p:spPr>
        <p:txBody>
          <a:bodyPr/>
          <a:lstStyle/>
          <a:p>
            <a:pPr eaLnBrk="1" hangingPunct="1"/>
            <a:r>
              <a:rPr lang="en-US" altLang="en-US"/>
              <a:t>Common Functions of Interrupts</a:t>
            </a:r>
          </a:p>
        </p:txBody>
      </p:sp>
      <p:pic>
        <p:nvPicPr>
          <p:cNvPr id="2" name="Picture 1">
            <a:extLst>
              <a:ext uri="{FF2B5EF4-FFF2-40B4-BE49-F238E27FC236}">
                <a16:creationId xmlns:a16="http://schemas.microsoft.com/office/drawing/2014/main" id="{C5DC891E-D275-4FE5-9BAF-C7F620656EEF}"/>
              </a:ext>
            </a:extLst>
          </p:cNvPr>
          <p:cNvPicPr>
            <a:picLocks noChangeAspect="1"/>
          </p:cNvPicPr>
          <p:nvPr/>
        </p:nvPicPr>
        <p:blipFill>
          <a:blip r:embed="rId3"/>
          <a:stretch>
            <a:fillRect/>
          </a:stretch>
        </p:blipFill>
        <p:spPr>
          <a:xfrm>
            <a:off x="551590" y="1091381"/>
            <a:ext cx="8199119" cy="5195294"/>
          </a:xfrm>
          <a:prstGeom prst="rect">
            <a:avLst/>
          </a:prstGeom>
        </p:spPr>
      </p:pic>
    </p:spTree>
    <p:extLst>
      <p:ext uri="{BB962C8B-B14F-4D97-AF65-F5344CB8AC3E}">
        <p14:creationId xmlns:p14="http://schemas.microsoft.com/office/powerpoint/2010/main" val="88618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293F34F-C9FD-4545-B67F-0AFEB04F0A3B}"/>
              </a:ext>
            </a:extLst>
          </p:cNvPr>
          <p:cNvSpPr>
            <a:spLocks noGrp="1" noChangeArrowheads="1"/>
          </p:cNvSpPr>
          <p:nvPr>
            <p:ph type="title" idx="4294967295"/>
          </p:nvPr>
        </p:nvSpPr>
        <p:spPr>
          <a:xfrm>
            <a:off x="895350" y="195263"/>
            <a:ext cx="7670800" cy="576262"/>
          </a:xfrm>
        </p:spPr>
        <p:txBody>
          <a:bodyPr/>
          <a:lstStyle/>
          <a:p>
            <a:pPr eaLnBrk="1" hangingPunct="1"/>
            <a:r>
              <a:rPr lang="en-US" altLang="en-US"/>
              <a:t>Operating-System Operations</a:t>
            </a:r>
          </a:p>
        </p:txBody>
      </p:sp>
      <p:sp>
        <p:nvSpPr>
          <p:cNvPr id="59395" name="Rectangle 3">
            <a:extLst>
              <a:ext uri="{FF2B5EF4-FFF2-40B4-BE49-F238E27FC236}">
                <a16:creationId xmlns:a16="http://schemas.microsoft.com/office/drawing/2014/main" id="{3CA3B3A3-4D5F-45EB-B9C7-25CB392E86A3}"/>
              </a:ext>
            </a:extLst>
          </p:cNvPr>
          <p:cNvSpPr>
            <a:spLocks noGrp="1" noChangeArrowheads="1"/>
          </p:cNvSpPr>
          <p:nvPr>
            <p:ph type="body" idx="4294967295"/>
          </p:nvPr>
        </p:nvSpPr>
        <p:spPr>
          <a:xfrm>
            <a:off x="838200" y="1154113"/>
            <a:ext cx="7670800" cy="4938712"/>
          </a:xfrm>
        </p:spPr>
        <p:txBody>
          <a:bodyPr/>
          <a:lstStyle/>
          <a:p>
            <a:pPr>
              <a:lnSpc>
                <a:spcPct val="90000"/>
              </a:lnSpc>
            </a:pPr>
            <a:r>
              <a:rPr lang="en-US" altLang="en-US" dirty="0"/>
              <a:t>Bootstrap program – simple code to initialize the system, load the kernel</a:t>
            </a:r>
          </a:p>
          <a:p>
            <a:pPr>
              <a:lnSpc>
                <a:spcPct val="90000"/>
              </a:lnSpc>
            </a:pPr>
            <a:r>
              <a:rPr lang="en-US" altLang="en-US" dirty="0"/>
              <a:t>Kernel loads</a:t>
            </a:r>
          </a:p>
          <a:p>
            <a:pPr>
              <a:lnSpc>
                <a:spcPct val="90000"/>
              </a:lnSpc>
            </a:pPr>
            <a:r>
              <a:rPr lang="en-US" altLang="en-US" dirty="0"/>
              <a:t>Starts </a:t>
            </a:r>
            <a:r>
              <a:rPr lang="en-US" altLang="en-US" b="1" dirty="0">
                <a:solidFill>
                  <a:srgbClr val="006699"/>
                </a:solidFill>
                <a:latin typeface="+mj-lt"/>
              </a:rPr>
              <a:t>system daemons </a:t>
            </a:r>
            <a:r>
              <a:rPr lang="en-US" altLang="en-US" dirty="0"/>
              <a:t>(services provided outside of the kernel)</a:t>
            </a:r>
          </a:p>
          <a:p>
            <a:pPr>
              <a:lnSpc>
                <a:spcPct val="90000"/>
              </a:lnSpc>
            </a:pPr>
            <a:r>
              <a:rPr lang="en-US" altLang="en-US" dirty="0"/>
              <a:t>Kernel</a:t>
            </a:r>
            <a:r>
              <a:rPr lang="en-US" altLang="en-US" b="1" dirty="0">
                <a:solidFill>
                  <a:srgbClr val="3366FF"/>
                </a:solidFill>
              </a:rPr>
              <a:t> </a:t>
            </a:r>
            <a:r>
              <a:rPr lang="en-US" altLang="en-US" b="1" dirty="0">
                <a:solidFill>
                  <a:srgbClr val="006699"/>
                </a:solidFill>
                <a:latin typeface="+mj-lt"/>
              </a:rPr>
              <a:t>interrupt driven </a:t>
            </a:r>
            <a:r>
              <a:rPr lang="en-US" altLang="en-US" dirty="0"/>
              <a:t>(hardware and software)</a:t>
            </a:r>
          </a:p>
          <a:p>
            <a:pPr lvl="1">
              <a:lnSpc>
                <a:spcPct val="90000"/>
              </a:lnSpc>
            </a:pPr>
            <a:r>
              <a:rPr lang="en-US" altLang="en-US" dirty="0"/>
              <a:t>Hardware interrupt by one of the devices </a:t>
            </a:r>
          </a:p>
          <a:p>
            <a:pPr lvl="1">
              <a:lnSpc>
                <a:spcPct val="90000"/>
              </a:lnSpc>
            </a:pPr>
            <a:r>
              <a:rPr lang="en-US" altLang="en-US" dirty="0"/>
              <a:t>Software interrupt (</a:t>
            </a:r>
            <a:r>
              <a:rPr lang="en-US" altLang="en-US" b="1" dirty="0">
                <a:solidFill>
                  <a:srgbClr val="006699"/>
                </a:solidFill>
                <a:latin typeface="+mj-lt"/>
              </a:rPr>
              <a:t>exception</a:t>
            </a:r>
            <a:r>
              <a:rPr lang="en-US" altLang="en-US" b="1" dirty="0">
                <a:solidFill>
                  <a:srgbClr val="3366FF"/>
                </a:solidFill>
              </a:rPr>
              <a:t> </a:t>
            </a:r>
            <a:r>
              <a:rPr lang="en-US" altLang="en-US" dirty="0"/>
              <a:t>or </a:t>
            </a:r>
            <a:r>
              <a:rPr lang="en-US" altLang="en-US" b="1" dirty="0">
                <a:solidFill>
                  <a:srgbClr val="006699"/>
                </a:solidFill>
                <a:latin typeface="+mj-lt"/>
              </a:rPr>
              <a:t>trap</a:t>
            </a:r>
            <a:r>
              <a:rPr lang="en-US" altLang="en-US" dirty="0"/>
              <a:t>):</a:t>
            </a:r>
          </a:p>
          <a:p>
            <a:pPr lvl="2">
              <a:lnSpc>
                <a:spcPct val="90000"/>
              </a:lnSpc>
            </a:pPr>
            <a:r>
              <a:rPr lang="en-US" altLang="en-US" dirty="0"/>
              <a:t>Software error (e.g., division by zero)</a:t>
            </a:r>
            <a:endParaRPr lang="en-US" altLang="en-US" b="1" dirty="0">
              <a:solidFill>
                <a:srgbClr val="3366FF"/>
              </a:solidFill>
            </a:endParaRPr>
          </a:p>
          <a:p>
            <a:pPr lvl="2">
              <a:lnSpc>
                <a:spcPct val="90000"/>
              </a:lnSpc>
            </a:pPr>
            <a:r>
              <a:rPr lang="en-US" altLang="en-US" dirty="0"/>
              <a:t>Request for operating system service – </a:t>
            </a:r>
            <a:r>
              <a:rPr lang="en-US" altLang="en-US" b="1" dirty="0">
                <a:solidFill>
                  <a:srgbClr val="006699"/>
                </a:solidFill>
                <a:latin typeface="+mj-lt"/>
              </a:rPr>
              <a:t>system call</a:t>
            </a:r>
          </a:p>
          <a:p>
            <a:pPr lvl="2">
              <a:lnSpc>
                <a:spcPct val="90000"/>
              </a:lnSpc>
            </a:pPr>
            <a:r>
              <a:rPr lang="en-US" altLang="en-US" dirty="0"/>
              <a:t>Other process problems include infinite loop, processes modifying each other or the operating system</a:t>
            </a:r>
          </a:p>
          <a:p>
            <a:pPr lvl="1">
              <a:lnSpc>
                <a:spcPct val="90000"/>
              </a:lnSpc>
            </a:pPr>
            <a:endParaRPr lang="en-US" altLang="en-US" dirty="0"/>
          </a:p>
        </p:txBody>
      </p:sp>
    </p:spTree>
    <p:extLst>
      <p:ext uri="{BB962C8B-B14F-4D97-AF65-F5344CB8AC3E}">
        <p14:creationId xmlns:p14="http://schemas.microsoft.com/office/powerpoint/2010/main" val="1061806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49E83DD-FDA1-45E4-88D0-BF9195BD7227}"/>
              </a:ext>
            </a:extLst>
          </p:cNvPr>
          <p:cNvSpPr>
            <a:spLocks noGrp="1" noChangeArrowheads="1"/>
          </p:cNvSpPr>
          <p:nvPr>
            <p:ph type="title" idx="4294967295"/>
          </p:nvPr>
        </p:nvSpPr>
        <p:spPr>
          <a:xfrm>
            <a:off x="1063625" y="-57150"/>
            <a:ext cx="7515225" cy="844550"/>
          </a:xfrm>
        </p:spPr>
        <p:txBody>
          <a:bodyPr/>
          <a:lstStyle/>
          <a:p>
            <a:pPr eaLnBrk="1" hangingPunct="1"/>
            <a:r>
              <a:rPr lang="en-US" altLang="en-US"/>
              <a:t>Interrupt Handling</a:t>
            </a:r>
          </a:p>
        </p:txBody>
      </p:sp>
      <p:sp>
        <p:nvSpPr>
          <p:cNvPr id="30723" name="Rectangle 3">
            <a:extLst>
              <a:ext uri="{FF2B5EF4-FFF2-40B4-BE49-F238E27FC236}">
                <a16:creationId xmlns:a16="http://schemas.microsoft.com/office/drawing/2014/main" id="{DD3C56CA-14C9-45EF-B0B3-BE810695D017}"/>
              </a:ext>
            </a:extLst>
          </p:cNvPr>
          <p:cNvSpPr>
            <a:spLocks noGrp="1" noChangeArrowheads="1"/>
          </p:cNvSpPr>
          <p:nvPr>
            <p:ph type="body" idx="4294967295"/>
          </p:nvPr>
        </p:nvSpPr>
        <p:spPr>
          <a:xfrm>
            <a:off x="806450" y="1233489"/>
            <a:ext cx="6609234" cy="4192621"/>
          </a:xfrm>
        </p:spPr>
        <p:txBody>
          <a:bodyPr/>
          <a:lstStyle/>
          <a:p>
            <a:r>
              <a:rPr lang="en-US" altLang="en-US" dirty="0"/>
              <a:t>The operating system preserves the state of the CPU by storing the registers and the program counter</a:t>
            </a:r>
          </a:p>
          <a:p>
            <a:r>
              <a:rPr lang="en-US" altLang="en-US" dirty="0"/>
              <a:t>Determines which type of interrupt has occurred:</a:t>
            </a:r>
          </a:p>
          <a:p>
            <a:r>
              <a:rPr lang="en-US" altLang="en-US" dirty="0"/>
              <a:t>Separate segments of code determine what action should be taken for each type of interrupt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A8E0AFA-01CE-41D2-B83F-9F7243CE8C2D}"/>
              </a:ext>
            </a:extLst>
          </p:cNvPr>
          <p:cNvSpPr>
            <a:spLocks noGrp="1" noChangeArrowheads="1"/>
          </p:cNvSpPr>
          <p:nvPr>
            <p:ph type="title" idx="4294967295"/>
          </p:nvPr>
        </p:nvSpPr>
        <p:spPr>
          <a:xfrm>
            <a:off x="457200" y="195263"/>
            <a:ext cx="8051800" cy="576262"/>
          </a:xfrm>
        </p:spPr>
        <p:txBody>
          <a:bodyPr/>
          <a:lstStyle/>
          <a:p>
            <a:pPr eaLnBrk="1" hangingPunct="1"/>
            <a:r>
              <a:rPr lang="en-US" altLang="en-US"/>
              <a:t>Interrupt Timeline</a:t>
            </a:r>
          </a:p>
        </p:txBody>
      </p:sp>
      <p:pic>
        <p:nvPicPr>
          <p:cNvPr id="26627" name="Picture 2">
            <a:extLst>
              <a:ext uri="{FF2B5EF4-FFF2-40B4-BE49-F238E27FC236}">
                <a16:creationId xmlns:a16="http://schemas.microsoft.com/office/drawing/2014/main" id="{41B33145-E046-43DB-9C9B-4E671F3D1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908175"/>
            <a:ext cx="835501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t>2. OS/Computer Operations: </a:t>
            </a:r>
          </a:p>
          <a:p>
            <a:pPr lvl="1"/>
            <a:r>
              <a:rPr lang="en-US" altLang="en-US" sz="1400" dirty="0"/>
              <a:t>Interrupt-driven</a:t>
            </a:r>
          </a:p>
          <a:p>
            <a:pPr lvl="1"/>
            <a:r>
              <a:rPr lang="en-US" altLang="en-US" sz="1400" dirty="0"/>
              <a:t>Multiprogramming &amp; Time sharing</a:t>
            </a:r>
          </a:p>
          <a:p>
            <a:pPr lvl="1"/>
            <a:r>
              <a:rPr lang="en-US" altLang="en-US" sz="1400" dirty="0"/>
              <a:t>Dual Mode</a:t>
            </a:r>
          </a:p>
          <a:p>
            <a:pPr marL="0" indent="0">
              <a:buNone/>
            </a:pPr>
            <a:r>
              <a:rPr lang="en-US" altLang="en-US" sz="1400" b="1" dirty="0"/>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t>• I/O and Storage management</a:t>
            </a:r>
          </a:p>
          <a:p>
            <a:pPr marL="400050" lvl="1" indent="0">
              <a:buNone/>
            </a:pPr>
            <a:r>
              <a:rPr lang="en-US" altLang="en-US" sz="1400" dirty="0"/>
              <a:t>• Protection &amp; Security</a:t>
            </a:r>
          </a:p>
          <a:p>
            <a:pPr marL="400050" lvl="1" indent="0">
              <a:buNone/>
            </a:pPr>
            <a:r>
              <a:rPr lang="en-US" altLang="en-US" sz="1400" dirty="0"/>
              <a:t>• User Interface (GUI and Command Interpreter)</a:t>
            </a:r>
          </a:p>
          <a:p>
            <a:pPr marL="0" indent="0">
              <a:buNone/>
            </a:pPr>
            <a:endParaRPr lang="en-US" altLang="en-US" sz="1400" dirty="0"/>
          </a:p>
        </p:txBody>
      </p:sp>
    </p:spTree>
    <p:extLst>
      <p:ext uri="{BB962C8B-B14F-4D97-AF65-F5344CB8AC3E}">
        <p14:creationId xmlns:p14="http://schemas.microsoft.com/office/powerpoint/2010/main" val="370320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78DBB6-3E76-4D5D-BCF4-7322E5DC03BF}"/>
              </a:ext>
            </a:extLst>
          </p:cNvPr>
          <p:cNvSpPr>
            <a:spLocks noGrp="1" noChangeArrowheads="1"/>
          </p:cNvSpPr>
          <p:nvPr>
            <p:ph type="title" idx="4294967295"/>
          </p:nvPr>
        </p:nvSpPr>
        <p:spPr>
          <a:xfrm>
            <a:off x="457200" y="214313"/>
            <a:ext cx="8116888" cy="576262"/>
          </a:xfrm>
        </p:spPr>
        <p:txBody>
          <a:bodyPr/>
          <a:lstStyle/>
          <a:p>
            <a:pPr eaLnBrk="1" hangingPunct="1"/>
            <a:r>
              <a:rPr lang="en-US" altLang="en-US"/>
              <a:t>Interrupt-drive I/O Cycle</a:t>
            </a:r>
          </a:p>
        </p:txBody>
      </p:sp>
      <p:pic>
        <p:nvPicPr>
          <p:cNvPr id="32771" name="Picture 3">
            <a:extLst>
              <a:ext uri="{FF2B5EF4-FFF2-40B4-BE49-F238E27FC236}">
                <a16:creationId xmlns:a16="http://schemas.microsoft.com/office/drawing/2014/main" id="{E86048AC-75FB-4CAE-AB8A-81F852B95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179513"/>
            <a:ext cx="5084762"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0638B96-DF2B-4D8C-9A35-46ABC3264B5E}"/>
              </a:ext>
            </a:extLst>
          </p:cNvPr>
          <p:cNvSpPr>
            <a:spLocks noGrp="1" noChangeArrowheads="1"/>
          </p:cNvSpPr>
          <p:nvPr>
            <p:ph type="title" idx="4294967295"/>
          </p:nvPr>
        </p:nvSpPr>
        <p:spPr>
          <a:xfrm>
            <a:off x="835025" y="212725"/>
            <a:ext cx="7702550" cy="576263"/>
          </a:xfrm>
        </p:spPr>
        <p:txBody>
          <a:bodyPr/>
          <a:lstStyle/>
          <a:p>
            <a:r>
              <a:rPr lang="en-US" altLang="en-US" dirty="0"/>
              <a:t>How a Modern Computer Works</a:t>
            </a:r>
          </a:p>
        </p:txBody>
      </p:sp>
      <p:sp>
        <p:nvSpPr>
          <p:cNvPr id="44035" name="TextBox 3">
            <a:extLst>
              <a:ext uri="{FF2B5EF4-FFF2-40B4-BE49-F238E27FC236}">
                <a16:creationId xmlns:a16="http://schemas.microsoft.com/office/drawing/2014/main" id="{07234D76-D26C-4251-8F66-89C4244B1D8C}"/>
              </a:ext>
            </a:extLst>
          </p:cNvPr>
          <p:cNvSpPr txBox="1">
            <a:spLocks noChangeArrowheads="1"/>
          </p:cNvSpPr>
          <p:nvPr/>
        </p:nvSpPr>
        <p:spPr bwMode="auto">
          <a:xfrm>
            <a:off x="4787900" y="5637213"/>
            <a:ext cx="287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400" i="1">
                <a:latin typeface="Verdana" panose="020B0604030504040204" pitchFamily="34" charset="0"/>
              </a:rPr>
              <a:t>A von Neumann architecture</a:t>
            </a:r>
          </a:p>
        </p:txBody>
      </p:sp>
      <p:pic>
        <p:nvPicPr>
          <p:cNvPr id="44036" name="Picture 2">
            <a:extLst>
              <a:ext uri="{FF2B5EF4-FFF2-40B4-BE49-F238E27FC236}">
                <a16:creationId xmlns:a16="http://schemas.microsoft.com/office/drawing/2014/main" id="{BDD5B21A-1DF1-4FBF-8A3A-8CDE974C3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352550"/>
            <a:ext cx="51228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411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BF26148-599A-4FED-894F-98876040554D}"/>
              </a:ext>
            </a:extLst>
          </p:cNvPr>
          <p:cNvSpPr>
            <a:spLocks noGrp="1" noChangeArrowheads="1"/>
          </p:cNvSpPr>
          <p:nvPr>
            <p:ph type="title" idx="4294967295"/>
          </p:nvPr>
        </p:nvSpPr>
        <p:spPr>
          <a:xfrm>
            <a:off x="1020763" y="212725"/>
            <a:ext cx="7553325" cy="576263"/>
          </a:xfrm>
        </p:spPr>
        <p:txBody>
          <a:bodyPr/>
          <a:lstStyle/>
          <a:p>
            <a:pPr eaLnBrk="1" hangingPunct="1"/>
            <a:r>
              <a:rPr lang="en-US" altLang="en-US" dirty="0"/>
              <a:t>Direct Memory Access Structure</a:t>
            </a:r>
          </a:p>
        </p:txBody>
      </p:sp>
      <p:sp>
        <p:nvSpPr>
          <p:cNvPr id="46083" name="Rectangle 3">
            <a:extLst>
              <a:ext uri="{FF2B5EF4-FFF2-40B4-BE49-F238E27FC236}">
                <a16:creationId xmlns:a16="http://schemas.microsoft.com/office/drawing/2014/main" id="{D24405CB-DFA7-47F8-A3F1-1424947399EF}"/>
              </a:ext>
            </a:extLst>
          </p:cNvPr>
          <p:cNvSpPr>
            <a:spLocks noGrp="1" noChangeArrowheads="1"/>
          </p:cNvSpPr>
          <p:nvPr>
            <p:ph type="body" idx="4294967295"/>
          </p:nvPr>
        </p:nvSpPr>
        <p:spPr>
          <a:xfrm>
            <a:off x="806450" y="1233488"/>
            <a:ext cx="6813550" cy="4056969"/>
          </a:xfrm>
        </p:spPr>
        <p:txBody>
          <a:bodyPr/>
          <a:lstStyle/>
          <a:p>
            <a:r>
              <a:rPr lang="en-US" altLang="en-US" dirty="0"/>
              <a:t>Used for high-speed I/O devices able to transmit information at close to memory speeds</a:t>
            </a:r>
          </a:p>
          <a:p>
            <a:r>
              <a:rPr lang="en-US" altLang="en-US" dirty="0"/>
              <a:t>Device controller transfers blocks of data from buffer storage directly to main memory without CPU intervention</a:t>
            </a:r>
          </a:p>
          <a:p>
            <a:r>
              <a:rPr lang="en-US" altLang="en-US" dirty="0"/>
              <a:t>Only one interrupt is generated per block, rather than the one interrupt per byte</a:t>
            </a:r>
          </a:p>
        </p:txBody>
      </p:sp>
    </p:spTree>
    <p:extLst>
      <p:ext uri="{BB962C8B-B14F-4D97-AF65-F5344CB8AC3E}">
        <p14:creationId xmlns:p14="http://schemas.microsoft.com/office/powerpoint/2010/main" val="258145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t>2. OS/Computer Operations: </a:t>
            </a:r>
          </a:p>
          <a:p>
            <a:pPr lvl="1"/>
            <a:r>
              <a:rPr lang="en-US" altLang="en-US" sz="1400" dirty="0"/>
              <a:t>Interrupt-driven</a:t>
            </a:r>
          </a:p>
          <a:p>
            <a:pPr lvl="1"/>
            <a:r>
              <a:rPr lang="en-US" altLang="en-US" sz="1400" dirty="0">
                <a:highlight>
                  <a:srgbClr val="FFFF00"/>
                </a:highlight>
              </a:rPr>
              <a:t>Multiprogramming &amp; Time sharing</a:t>
            </a:r>
          </a:p>
          <a:p>
            <a:pPr lvl="1"/>
            <a:r>
              <a:rPr lang="en-US" altLang="en-US" sz="1400" dirty="0"/>
              <a:t>Dual Mode</a:t>
            </a:r>
          </a:p>
          <a:p>
            <a:pPr marL="0" indent="0">
              <a:buNone/>
            </a:pPr>
            <a:r>
              <a:rPr lang="en-US" altLang="en-US" sz="1400" b="1" dirty="0"/>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t>• I/O and Storage management</a:t>
            </a:r>
          </a:p>
          <a:p>
            <a:pPr marL="400050" lvl="1" indent="0">
              <a:buNone/>
            </a:pPr>
            <a:r>
              <a:rPr lang="en-US" altLang="en-US" sz="1400" dirty="0"/>
              <a:t>• Protection &amp; Security</a:t>
            </a:r>
          </a:p>
          <a:p>
            <a:pPr marL="400050" lvl="1" indent="0">
              <a:buNone/>
            </a:pPr>
            <a:r>
              <a:rPr lang="en-US" altLang="en-US" sz="1400" dirty="0"/>
              <a:t>• User Interface (GUI and Command Interpreter)</a:t>
            </a:r>
          </a:p>
          <a:p>
            <a:pPr marL="0" indent="0">
              <a:buNone/>
            </a:pPr>
            <a:endParaRPr lang="en-US" altLang="en-US" sz="1400" dirty="0"/>
          </a:p>
        </p:txBody>
      </p:sp>
    </p:spTree>
    <p:extLst>
      <p:ext uri="{BB962C8B-B14F-4D97-AF65-F5344CB8AC3E}">
        <p14:creationId xmlns:p14="http://schemas.microsoft.com/office/powerpoint/2010/main" val="326844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sz="2400" dirty="0"/>
              <a:t>Multiprogramming/Multitasking &amp; Timesharing</a:t>
            </a:r>
          </a:p>
        </p:txBody>
      </p:sp>
      <p:pic>
        <p:nvPicPr>
          <p:cNvPr id="2" name="Picture 1">
            <a:extLst>
              <a:ext uri="{FF2B5EF4-FFF2-40B4-BE49-F238E27FC236}">
                <a16:creationId xmlns:a16="http://schemas.microsoft.com/office/drawing/2014/main" id="{F7E22385-CED3-48CA-B367-0680B54388C6}"/>
              </a:ext>
            </a:extLst>
          </p:cNvPr>
          <p:cNvPicPr>
            <a:picLocks noChangeAspect="1"/>
          </p:cNvPicPr>
          <p:nvPr/>
        </p:nvPicPr>
        <p:blipFill>
          <a:blip r:embed="rId3"/>
          <a:stretch>
            <a:fillRect/>
          </a:stretch>
        </p:blipFill>
        <p:spPr>
          <a:xfrm>
            <a:off x="0" y="1128879"/>
            <a:ext cx="9144000" cy="4993532"/>
          </a:xfrm>
          <a:prstGeom prst="rect">
            <a:avLst/>
          </a:prstGeom>
        </p:spPr>
      </p:pic>
    </p:spTree>
    <p:extLst>
      <p:ext uri="{BB962C8B-B14F-4D97-AF65-F5344CB8AC3E}">
        <p14:creationId xmlns:p14="http://schemas.microsoft.com/office/powerpoint/2010/main" val="138696439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Multiprogramming (Batch system)</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827088" y="835025"/>
            <a:ext cx="6337387" cy="5193986"/>
          </a:xfrm>
        </p:spPr>
        <p:txBody>
          <a:bodyPr/>
          <a:lstStyle/>
          <a:p>
            <a:pPr>
              <a:lnSpc>
                <a:spcPct val="90000"/>
              </a:lnSpc>
              <a:buFont typeface="Monotype Sorts" pitchFamily="-84" charset="2"/>
              <a:buNone/>
            </a:pPr>
            <a:endParaRPr lang="en-US" altLang="en-US" sz="1600" dirty="0"/>
          </a:p>
          <a:p>
            <a:pPr>
              <a:lnSpc>
                <a:spcPct val="90000"/>
              </a:lnSpc>
            </a:pPr>
            <a:r>
              <a:rPr lang="en-US" altLang="en-US" sz="1600" dirty="0"/>
              <a:t>Single user cannot always keep CPU and I/O devices busy </a:t>
            </a:r>
          </a:p>
          <a:p>
            <a:pPr>
              <a:lnSpc>
                <a:spcPct val="90000"/>
              </a:lnSpc>
            </a:pPr>
            <a:r>
              <a:rPr lang="en-US" altLang="en-US" sz="1600" dirty="0"/>
              <a:t>Multiprogramming organizes jobs (code and data) so CPU always has one to execute</a:t>
            </a:r>
          </a:p>
          <a:p>
            <a:pPr>
              <a:lnSpc>
                <a:spcPct val="90000"/>
              </a:lnSpc>
            </a:pPr>
            <a:r>
              <a:rPr lang="en-US" altLang="en-US" sz="1600" dirty="0"/>
              <a:t>A subset of total jobs in system is kept in memory</a:t>
            </a:r>
          </a:p>
          <a:p>
            <a:pPr>
              <a:lnSpc>
                <a:spcPct val="90000"/>
              </a:lnSpc>
            </a:pPr>
            <a:r>
              <a:rPr lang="en-US" altLang="en-US" sz="1600" dirty="0"/>
              <a:t>One job selected and run via </a:t>
            </a:r>
            <a:r>
              <a:rPr lang="en-US" altLang="en-US" b="1" dirty="0">
                <a:solidFill>
                  <a:srgbClr val="006699"/>
                </a:solidFill>
                <a:latin typeface="+mj-lt"/>
              </a:rPr>
              <a:t>job scheduling</a:t>
            </a:r>
          </a:p>
          <a:p>
            <a:pPr>
              <a:lnSpc>
                <a:spcPct val="90000"/>
              </a:lnSpc>
            </a:pPr>
            <a:r>
              <a:rPr lang="en-US" altLang="en-US" sz="1600" dirty="0"/>
              <a:t>When job has to wait (for I/O for example), OS switches to another job</a:t>
            </a:r>
          </a:p>
          <a:p>
            <a:pPr lvl="1">
              <a:lnSpc>
                <a:spcPct val="90000"/>
              </a:lnSpc>
            </a:pPr>
            <a:endParaRPr lang="en-US" altLang="en-US" sz="800" dirty="0"/>
          </a:p>
        </p:txBody>
      </p:sp>
    </p:spTree>
    <p:extLst>
      <p:ext uri="{BB962C8B-B14F-4D97-AF65-F5344CB8AC3E}">
        <p14:creationId xmlns:p14="http://schemas.microsoft.com/office/powerpoint/2010/main" val="392136223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Multitasking &amp; Timesharing</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827088" y="835026"/>
            <a:ext cx="6207218" cy="4872503"/>
          </a:xfrm>
        </p:spPr>
        <p:txBody>
          <a:bodyPr/>
          <a:lstStyle/>
          <a:p>
            <a:pPr>
              <a:lnSpc>
                <a:spcPct val="90000"/>
              </a:lnSpc>
              <a:buFont typeface="Monotype Sorts" pitchFamily="-84" charset="2"/>
              <a:buNone/>
            </a:pPr>
            <a:endParaRPr lang="en-US" altLang="en-US" sz="1600" dirty="0"/>
          </a:p>
          <a:p>
            <a:pPr lvl="1">
              <a:lnSpc>
                <a:spcPct val="90000"/>
              </a:lnSpc>
            </a:pPr>
            <a:endParaRPr lang="en-US" altLang="en-US" sz="800" dirty="0"/>
          </a:p>
          <a:p>
            <a:pPr>
              <a:lnSpc>
                <a:spcPct val="90000"/>
              </a:lnSpc>
            </a:pPr>
            <a:r>
              <a:rPr lang="en-US" altLang="en-US" sz="1600" dirty="0"/>
              <a:t>A logical extension of Batch systems– the CPU switches jobs so frequently that users can interact with each job while it is running, creating </a:t>
            </a:r>
            <a:r>
              <a:rPr lang="en-US" altLang="en-US" b="1" dirty="0">
                <a:solidFill>
                  <a:srgbClr val="006699"/>
                </a:solidFill>
                <a:latin typeface="+mj-lt"/>
              </a:rPr>
              <a:t>interactive</a:t>
            </a:r>
            <a:r>
              <a:rPr lang="en-US" altLang="en-US" sz="1600" dirty="0"/>
              <a:t> computing</a:t>
            </a:r>
          </a:p>
          <a:p>
            <a:pPr lvl="1">
              <a:lnSpc>
                <a:spcPct val="90000"/>
              </a:lnSpc>
            </a:pPr>
            <a:r>
              <a:rPr lang="en-US" altLang="en-US" b="1" dirty="0">
                <a:solidFill>
                  <a:srgbClr val="006699"/>
                </a:solidFill>
                <a:latin typeface="+mj-lt"/>
              </a:rPr>
              <a:t>Response time </a:t>
            </a:r>
            <a:r>
              <a:rPr lang="en-US" altLang="en-US" sz="1600" dirty="0"/>
              <a:t>should be &lt; 1 second</a:t>
            </a:r>
          </a:p>
          <a:p>
            <a:pPr lvl="1">
              <a:lnSpc>
                <a:spcPct val="90000"/>
              </a:lnSpc>
            </a:pPr>
            <a:r>
              <a:rPr lang="en-US" altLang="en-US" sz="1600" dirty="0"/>
              <a:t>Each user has at least one program executing in memory </a:t>
            </a:r>
            <a:r>
              <a:rPr lang="en-US" altLang="en-US" sz="1600" dirty="0">
                <a:sym typeface="Wingdings 3" panose="05040102010807070707" pitchFamily="18" charset="2"/>
              </a:rPr>
              <a:t> </a:t>
            </a:r>
            <a:r>
              <a:rPr lang="en-US" altLang="en-US" b="1" dirty="0">
                <a:solidFill>
                  <a:srgbClr val="006699"/>
                </a:solidFill>
                <a:latin typeface="+mj-lt"/>
                <a:sym typeface="Wingdings 3" panose="05040102010807070707" pitchFamily="18" charset="2"/>
              </a:rPr>
              <a:t>process</a:t>
            </a:r>
          </a:p>
          <a:p>
            <a:pPr lvl="1">
              <a:lnSpc>
                <a:spcPct val="90000"/>
              </a:lnSpc>
            </a:pPr>
            <a:r>
              <a:rPr lang="en-US" altLang="en-US" sz="1600" dirty="0">
                <a:sym typeface="Wingdings 3" panose="05040102010807070707" pitchFamily="18" charset="2"/>
              </a:rPr>
              <a:t>If several jobs ready to run at the same time  </a:t>
            </a:r>
            <a:r>
              <a:rPr lang="en-US" altLang="en-US" b="1" dirty="0">
                <a:solidFill>
                  <a:srgbClr val="006699"/>
                </a:solidFill>
                <a:latin typeface="+mj-lt"/>
                <a:sym typeface="Wingdings 3" panose="05040102010807070707" pitchFamily="18" charset="2"/>
              </a:rPr>
              <a:t>CPU scheduling</a:t>
            </a:r>
          </a:p>
          <a:p>
            <a:pPr lvl="1">
              <a:lnSpc>
                <a:spcPct val="90000"/>
              </a:lnSpc>
            </a:pPr>
            <a:r>
              <a:rPr lang="en-US" altLang="en-US" sz="1600" dirty="0">
                <a:sym typeface="Wingdings 3" panose="05040102010807070707" pitchFamily="18" charset="2"/>
              </a:rPr>
              <a:t>If processes don</a:t>
            </a:r>
            <a:r>
              <a:rPr lang="ja-JP" altLang="en-US" sz="1600" dirty="0">
                <a:sym typeface="Wingdings 3" panose="05040102010807070707" pitchFamily="18" charset="2"/>
              </a:rPr>
              <a:t>’</a:t>
            </a:r>
            <a:r>
              <a:rPr lang="en-US" altLang="ja-JP" sz="1600" dirty="0">
                <a:sym typeface="Wingdings 3" panose="05040102010807070707" pitchFamily="18" charset="2"/>
              </a:rPr>
              <a:t>t fit in memory, </a:t>
            </a:r>
            <a:r>
              <a:rPr lang="en-US" altLang="ja-JP" b="1" dirty="0">
                <a:solidFill>
                  <a:srgbClr val="006699"/>
                </a:solidFill>
                <a:latin typeface="+mj-lt"/>
                <a:sym typeface="Wingdings 3" panose="05040102010807070707" pitchFamily="18" charset="2"/>
              </a:rPr>
              <a:t>swapping</a:t>
            </a:r>
            <a:r>
              <a:rPr lang="en-US" altLang="ja-JP" sz="1600" dirty="0">
                <a:sym typeface="Wingdings 3" panose="05040102010807070707" pitchFamily="18" charset="2"/>
              </a:rPr>
              <a:t> moves them in and out to run</a:t>
            </a:r>
          </a:p>
          <a:p>
            <a:pPr lvl="1">
              <a:lnSpc>
                <a:spcPct val="90000"/>
              </a:lnSpc>
            </a:pPr>
            <a:r>
              <a:rPr lang="en-US" altLang="en-US" b="1" dirty="0">
                <a:solidFill>
                  <a:srgbClr val="006699"/>
                </a:solidFill>
                <a:latin typeface="+mj-lt"/>
                <a:sym typeface="Wingdings 3" panose="05040102010807070707" pitchFamily="18" charset="2"/>
              </a:rPr>
              <a:t>Virtual memory </a:t>
            </a:r>
            <a:r>
              <a:rPr lang="en-US" altLang="en-US" sz="1600" dirty="0">
                <a:sym typeface="Wingdings 3" panose="05040102010807070707" pitchFamily="18" charset="2"/>
              </a:rPr>
              <a:t>allows execution of processes not completely in memory</a:t>
            </a:r>
          </a:p>
        </p:txBody>
      </p:sp>
    </p:spTree>
    <p:extLst>
      <p:ext uri="{BB962C8B-B14F-4D97-AF65-F5344CB8AC3E}">
        <p14:creationId xmlns:p14="http://schemas.microsoft.com/office/powerpoint/2010/main" val="179481100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290B74C-531F-48AF-B9FC-4141DDA68625}"/>
              </a:ext>
            </a:extLst>
          </p:cNvPr>
          <p:cNvSpPr>
            <a:spLocks noGrp="1" noChangeArrowheads="1"/>
          </p:cNvSpPr>
          <p:nvPr>
            <p:ph type="title" idx="4294967295"/>
          </p:nvPr>
        </p:nvSpPr>
        <p:spPr>
          <a:xfrm>
            <a:off x="1033463" y="198438"/>
            <a:ext cx="8229600" cy="576262"/>
          </a:xfrm>
        </p:spPr>
        <p:txBody>
          <a:bodyPr/>
          <a:lstStyle/>
          <a:p>
            <a:pPr eaLnBrk="1" hangingPunct="1"/>
            <a:r>
              <a:rPr lang="en-US" altLang="en-US" sz="2800"/>
              <a:t>Memory Layout for Multiprogrammed System</a:t>
            </a:r>
          </a:p>
        </p:txBody>
      </p:sp>
      <p:pic>
        <p:nvPicPr>
          <p:cNvPr id="63491" name="Picture 2">
            <a:extLst>
              <a:ext uri="{FF2B5EF4-FFF2-40B4-BE49-F238E27FC236}">
                <a16:creationId xmlns:a16="http://schemas.microsoft.com/office/drawing/2014/main" id="{3AC87D33-03C5-4AAE-9C92-B651FC40A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1327603"/>
            <a:ext cx="227012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52485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t>2. OS/Computer Operations: </a:t>
            </a:r>
          </a:p>
          <a:p>
            <a:pPr lvl="1"/>
            <a:r>
              <a:rPr lang="en-US" altLang="en-US" sz="1400" dirty="0"/>
              <a:t>Interrupt-driven</a:t>
            </a:r>
          </a:p>
          <a:p>
            <a:pPr lvl="1"/>
            <a:r>
              <a:rPr lang="en-US" altLang="en-US" sz="1400" dirty="0"/>
              <a:t>Multiprogramming &amp; Time sharing</a:t>
            </a:r>
          </a:p>
          <a:p>
            <a:pPr lvl="1"/>
            <a:r>
              <a:rPr lang="en-US" altLang="en-US" sz="1400" dirty="0">
                <a:highlight>
                  <a:srgbClr val="FFFF00"/>
                </a:highlight>
              </a:rPr>
              <a:t>Dual Mode</a:t>
            </a:r>
          </a:p>
          <a:p>
            <a:pPr marL="0" indent="0">
              <a:buNone/>
            </a:pPr>
            <a:r>
              <a:rPr lang="en-US" altLang="en-US" sz="1400" b="1" dirty="0"/>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t>• I/O and Storage management</a:t>
            </a:r>
          </a:p>
          <a:p>
            <a:pPr marL="400050" lvl="1" indent="0">
              <a:buNone/>
            </a:pPr>
            <a:r>
              <a:rPr lang="en-US" altLang="en-US" sz="1400" dirty="0"/>
              <a:t>• Protection &amp; Security</a:t>
            </a:r>
          </a:p>
          <a:p>
            <a:pPr marL="400050" lvl="1" indent="0">
              <a:buNone/>
            </a:pPr>
            <a:r>
              <a:rPr lang="en-US" altLang="en-US" sz="1400" dirty="0"/>
              <a:t>• User Interface (GUI and Command Interpreter)</a:t>
            </a:r>
          </a:p>
          <a:p>
            <a:pPr marL="0" indent="0">
              <a:buNone/>
            </a:pPr>
            <a:endParaRPr lang="en-US" altLang="en-US" sz="1400" dirty="0"/>
          </a:p>
        </p:txBody>
      </p:sp>
    </p:spTree>
    <p:extLst>
      <p:ext uri="{BB962C8B-B14F-4D97-AF65-F5344CB8AC3E}">
        <p14:creationId xmlns:p14="http://schemas.microsoft.com/office/powerpoint/2010/main" val="127897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866BADE-D230-495A-94F4-5193A1998DC6}"/>
              </a:ext>
            </a:extLst>
          </p:cNvPr>
          <p:cNvSpPr>
            <a:spLocks noGrp="1" noChangeArrowheads="1"/>
          </p:cNvSpPr>
          <p:nvPr>
            <p:ph type="title" idx="4294967295"/>
          </p:nvPr>
        </p:nvSpPr>
        <p:spPr>
          <a:xfrm>
            <a:off x="1179513" y="198438"/>
            <a:ext cx="7791450" cy="576262"/>
          </a:xfrm>
        </p:spPr>
        <p:txBody>
          <a:bodyPr/>
          <a:lstStyle/>
          <a:p>
            <a:pPr eaLnBrk="1" hangingPunct="1"/>
            <a:r>
              <a:rPr lang="en-US" altLang="en-US" dirty="0"/>
              <a:t>Dual-mode Operation</a:t>
            </a:r>
          </a:p>
        </p:txBody>
      </p:sp>
      <p:sp>
        <p:nvSpPr>
          <p:cNvPr id="65539" name="Rectangle 3">
            <a:extLst>
              <a:ext uri="{FF2B5EF4-FFF2-40B4-BE49-F238E27FC236}">
                <a16:creationId xmlns:a16="http://schemas.microsoft.com/office/drawing/2014/main" id="{885FC6BD-4EBE-4675-8C44-D83682A4CAB4}"/>
              </a:ext>
            </a:extLst>
          </p:cNvPr>
          <p:cNvSpPr>
            <a:spLocks noGrp="1" noChangeArrowheads="1"/>
          </p:cNvSpPr>
          <p:nvPr>
            <p:ph type="body" idx="4294967295"/>
          </p:nvPr>
        </p:nvSpPr>
        <p:spPr>
          <a:xfrm>
            <a:off x="806451" y="1233488"/>
            <a:ext cx="7011168" cy="4624701"/>
          </a:xfrm>
        </p:spPr>
        <p:txBody>
          <a:bodyPr/>
          <a:lstStyle/>
          <a:p>
            <a:pPr>
              <a:lnSpc>
                <a:spcPct val="90000"/>
              </a:lnSpc>
            </a:pPr>
            <a:r>
              <a:rPr lang="en-US" altLang="en-US" b="1" dirty="0">
                <a:solidFill>
                  <a:srgbClr val="006699"/>
                </a:solidFill>
                <a:latin typeface="+mj-lt"/>
              </a:rPr>
              <a:t>Dual-mode</a:t>
            </a:r>
            <a:r>
              <a:rPr lang="en-US" altLang="en-US" b="1" dirty="0">
                <a:solidFill>
                  <a:srgbClr val="3366FF"/>
                </a:solidFill>
              </a:rPr>
              <a:t> </a:t>
            </a:r>
            <a:r>
              <a:rPr lang="en-US" altLang="en-US" dirty="0"/>
              <a:t>operation allows OS to protect itself and other system components</a:t>
            </a:r>
          </a:p>
          <a:p>
            <a:pPr lvl="1">
              <a:lnSpc>
                <a:spcPct val="90000"/>
              </a:lnSpc>
            </a:pPr>
            <a:r>
              <a:rPr lang="en-US" altLang="en-US" b="1" dirty="0">
                <a:solidFill>
                  <a:srgbClr val="006699"/>
                </a:solidFill>
                <a:latin typeface="+mj-lt"/>
              </a:rPr>
              <a:t>User mode </a:t>
            </a:r>
            <a:r>
              <a:rPr lang="en-US" altLang="en-US" dirty="0"/>
              <a:t>and </a:t>
            </a:r>
            <a:r>
              <a:rPr lang="en-US" altLang="en-US" b="1" dirty="0">
                <a:solidFill>
                  <a:srgbClr val="006699"/>
                </a:solidFill>
                <a:latin typeface="+mj-lt"/>
              </a:rPr>
              <a:t>kernel mode </a:t>
            </a:r>
          </a:p>
          <a:p>
            <a:pPr>
              <a:lnSpc>
                <a:spcPct val="90000"/>
              </a:lnSpc>
            </a:pPr>
            <a:r>
              <a:rPr lang="en-US" altLang="en-US" b="1" dirty="0">
                <a:solidFill>
                  <a:srgbClr val="006699"/>
                </a:solidFill>
                <a:latin typeface="+mj-lt"/>
              </a:rPr>
              <a:t>Mode bit </a:t>
            </a:r>
            <a:r>
              <a:rPr lang="en-US" altLang="en-US" dirty="0"/>
              <a:t>provided by hardware </a:t>
            </a:r>
          </a:p>
          <a:p>
            <a:pPr lvl="1">
              <a:lnSpc>
                <a:spcPct val="90000"/>
              </a:lnSpc>
            </a:pPr>
            <a:r>
              <a:rPr lang="en-US" altLang="en-US" dirty="0"/>
              <a:t>Provides ability to distinguish when system is running user code or kernel code.</a:t>
            </a:r>
          </a:p>
          <a:p>
            <a:pPr lvl="1">
              <a:lnSpc>
                <a:spcPct val="90000"/>
              </a:lnSpc>
            </a:pPr>
            <a:r>
              <a:rPr lang="en-US" altLang="en-US" dirty="0"/>
              <a:t>When a user is running </a:t>
            </a:r>
            <a:r>
              <a:rPr lang="en-US" altLang="en-US" dirty="0">
                <a:sym typeface="Wingdings 3" panose="05040102010807070707" pitchFamily="18" charset="2"/>
              </a:rPr>
              <a:t> </a:t>
            </a:r>
            <a:r>
              <a:rPr lang="en-US" altLang="en-US" dirty="0">
                <a:sym typeface="Wingdings" panose="05000000000000000000" pitchFamily="2" charset="2"/>
              </a:rPr>
              <a:t>mode bit is “user”</a:t>
            </a:r>
          </a:p>
          <a:p>
            <a:pPr lvl="1">
              <a:lnSpc>
                <a:spcPct val="90000"/>
              </a:lnSpc>
            </a:pPr>
            <a:r>
              <a:rPr lang="en-US" altLang="en-US" dirty="0"/>
              <a:t>When kernel code is executing </a:t>
            </a:r>
            <a:r>
              <a:rPr lang="en-US" altLang="en-US" dirty="0">
                <a:sym typeface="Wingdings 3" panose="05040102010807070707" pitchFamily="18" charset="2"/>
              </a:rPr>
              <a:t> </a:t>
            </a:r>
            <a:r>
              <a:rPr lang="en-US" altLang="en-US" dirty="0">
                <a:sym typeface="Wingdings" panose="05000000000000000000" pitchFamily="2" charset="2"/>
              </a:rPr>
              <a:t>mode bit is “kernel”</a:t>
            </a:r>
          </a:p>
          <a:p>
            <a:pPr>
              <a:lnSpc>
                <a:spcPct val="90000"/>
              </a:lnSpc>
            </a:pPr>
            <a:r>
              <a:rPr lang="en-US" altLang="en-US" dirty="0">
                <a:sym typeface="Wingdings" panose="05000000000000000000" pitchFamily="2" charset="2"/>
              </a:rPr>
              <a:t>How do we guarantee that user does not explicitly set the mode bit to “kernel”?</a:t>
            </a:r>
          </a:p>
          <a:p>
            <a:pPr lvl="1">
              <a:lnSpc>
                <a:spcPct val="90000"/>
              </a:lnSpc>
            </a:pPr>
            <a:r>
              <a:rPr lang="en-US" altLang="en-US" dirty="0"/>
              <a:t>System call changes mode to kernel, return from call resets it to user</a:t>
            </a:r>
          </a:p>
          <a:p>
            <a:pPr>
              <a:lnSpc>
                <a:spcPct val="90000"/>
              </a:lnSpc>
            </a:pPr>
            <a:r>
              <a:rPr lang="en-US" altLang="en-US" dirty="0"/>
              <a:t>Some instructions designated as </a:t>
            </a:r>
            <a:r>
              <a:rPr lang="en-US" altLang="en-US" b="1" dirty="0">
                <a:solidFill>
                  <a:srgbClr val="006699"/>
                </a:solidFill>
                <a:latin typeface="+mj-lt"/>
              </a:rPr>
              <a:t>privileged</a:t>
            </a:r>
            <a:r>
              <a:rPr lang="en-US" altLang="en-US" dirty="0"/>
              <a:t>, only executable in kernel mode</a:t>
            </a:r>
          </a:p>
          <a:p>
            <a:pPr>
              <a:lnSpc>
                <a:spcPct val="90000"/>
              </a:lnSpc>
            </a:pPr>
            <a:r>
              <a:rPr lang="en-US" altLang="en-US" dirty="0"/>
              <a:t>All IO instructions are privileged to protect IO devices.</a:t>
            </a:r>
          </a:p>
        </p:txBody>
      </p:sp>
    </p:spTree>
    <p:extLst>
      <p:ext uri="{BB962C8B-B14F-4D97-AF65-F5344CB8AC3E}">
        <p14:creationId xmlns:p14="http://schemas.microsoft.com/office/powerpoint/2010/main" val="364230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D6B521-18A7-4439-A63E-29BB58B6FD3B}"/>
              </a:ext>
            </a:extLst>
          </p:cNvPr>
          <p:cNvSpPr>
            <a:spLocks noGrp="1" noChangeArrowheads="1"/>
          </p:cNvSpPr>
          <p:nvPr>
            <p:ph type="title"/>
          </p:nvPr>
        </p:nvSpPr>
        <p:spPr/>
        <p:txBody>
          <a:bodyPr/>
          <a:lstStyle/>
          <a:p>
            <a:pPr eaLnBrk="1" hangingPunct="1"/>
            <a:r>
              <a:rPr lang="en-US" altLang="en-US" dirty="0"/>
              <a:t>Outline</a:t>
            </a:r>
          </a:p>
        </p:txBody>
      </p:sp>
      <p:sp>
        <p:nvSpPr>
          <p:cNvPr id="9219" name="Rectangle 3">
            <a:extLst>
              <a:ext uri="{FF2B5EF4-FFF2-40B4-BE49-F238E27FC236}">
                <a16:creationId xmlns:a16="http://schemas.microsoft.com/office/drawing/2014/main" id="{6D078653-D1C2-4F9E-AC34-145815C46F6A}"/>
              </a:ext>
            </a:extLst>
          </p:cNvPr>
          <p:cNvSpPr>
            <a:spLocks noGrp="1" noChangeArrowheads="1"/>
          </p:cNvSpPr>
          <p:nvPr>
            <p:ph type="body" idx="1"/>
          </p:nvPr>
        </p:nvSpPr>
        <p:spPr>
          <a:xfrm>
            <a:off x="593058" y="1161867"/>
            <a:ext cx="8167483" cy="4534265"/>
          </a:xfrm>
        </p:spPr>
        <p:txBody>
          <a:bodyPr/>
          <a:lstStyle/>
          <a:p>
            <a:r>
              <a:rPr lang="en-US" sz="1600" b="1" dirty="0"/>
              <a:t>KEYWORDS: </a:t>
            </a:r>
            <a:r>
              <a:rPr lang="en-US" sz="1600" dirty="0"/>
              <a:t>Dual Mode, System Mode, User Mode, Mode bit, Privileged Instructions, multiprogramming, time sharing, Timer, CPU time, interrupt, trap, exception.</a:t>
            </a:r>
          </a:p>
          <a:p>
            <a:endParaRPr lang="en-US" sz="1600" dirty="0"/>
          </a:p>
          <a:p>
            <a:r>
              <a:rPr lang="en-US" sz="1600" b="1" dirty="0"/>
              <a:t>HOMEWORK: </a:t>
            </a:r>
          </a:p>
          <a:p>
            <a:pPr marL="400050" lvl="1" indent="0">
              <a:buNone/>
            </a:pPr>
            <a:r>
              <a:rPr lang="en-US" sz="1600" dirty="0"/>
              <a:t>1) Reading : Chapter 1, especially the summary. </a:t>
            </a:r>
          </a:p>
          <a:p>
            <a:pPr marL="400050" lvl="1" indent="0">
              <a:buNone/>
            </a:pPr>
            <a:r>
              <a:rPr lang="en-US" sz="1600" dirty="0"/>
              <a:t>2) Make sure to understand and be able to explain every keyword from the list here and the ones which are printed bold in the text book. </a:t>
            </a:r>
          </a:p>
          <a:p>
            <a:pPr marL="400050" lvl="1" indent="0">
              <a:buNone/>
            </a:pPr>
            <a:r>
              <a:rPr lang="en-US" sz="1600" dirty="0"/>
              <a:t>3) Important Questions: </a:t>
            </a:r>
          </a:p>
          <a:p>
            <a:pPr marL="742950" lvl="2" indent="0">
              <a:buNone/>
            </a:pPr>
            <a:r>
              <a:rPr lang="en-US" sz="1600" dirty="0"/>
              <a:t>• What are OS and its main functions ? </a:t>
            </a:r>
          </a:p>
          <a:p>
            <a:pPr marL="742950" lvl="2" indent="0">
              <a:buNone/>
            </a:pPr>
            <a:r>
              <a:rPr lang="en-US" sz="1600" dirty="0"/>
              <a:t>• What are interrupt-driven and trap ?</a:t>
            </a:r>
          </a:p>
          <a:p>
            <a:pPr marL="742950" lvl="2" indent="0">
              <a:buNone/>
            </a:pPr>
            <a:r>
              <a:rPr lang="en-US" sz="1600" dirty="0"/>
              <a:t>• How can the OS maintain control over the CPU ?</a:t>
            </a:r>
          </a:p>
          <a:p>
            <a:pPr marL="742950" lvl="2" indent="0">
              <a:buNone/>
            </a:pPr>
            <a:r>
              <a:rPr lang="en-US" sz="1600" dirty="0"/>
              <a:t>• What are the five main OS tasks ?</a:t>
            </a:r>
          </a:p>
          <a:p>
            <a:pPr marL="742950" lvl="2" indent="0">
              <a:buNone/>
            </a:pPr>
            <a:r>
              <a:rPr lang="en-US" sz="1600" dirty="0"/>
              <a:t>• What is dual-mode concept? Its purpose ?</a:t>
            </a:r>
          </a:p>
          <a:p>
            <a:pPr marL="742950" lvl="2" indent="0">
              <a:buNone/>
            </a:pPr>
            <a:r>
              <a:rPr lang="en-US" sz="1600" dirty="0"/>
              <a:t>• Compare multiprogramming and time sharing.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a:t>Transition from User to Kernel Mode</a:t>
            </a:r>
          </a:p>
        </p:txBody>
      </p:sp>
      <p:pic>
        <p:nvPicPr>
          <p:cNvPr id="67588" name="Picture 2">
            <a:extLst>
              <a:ext uri="{FF2B5EF4-FFF2-40B4-BE49-F238E27FC236}">
                <a16:creationId xmlns:a16="http://schemas.microsoft.com/office/drawing/2014/main" id="{577B7B49-686A-43F8-AEBF-B723806AE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512" y="1305890"/>
            <a:ext cx="705326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366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a:t>Transition from User to Kernel Mode</a:t>
            </a:r>
          </a:p>
        </p:txBody>
      </p:sp>
      <p:pic>
        <p:nvPicPr>
          <p:cNvPr id="3" name="Picture 2">
            <a:extLst>
              <a:ext uri="{FF2B5EF4-FFF2-40B4-BE49-F238E27FC236}">
                <a16:creationId xmlns:a16="http://schemas.microsoft.com/office/drawing/2014/main" id="{531B8BE1-C5E8-4956-9782-AFA18F97AF77}"/>
              </a:ext>
            </a:extLst>
          </p:cNvPr>
          <p:cNvPicPr>
            <a:picLocks noChangeAspect="1"/>
          </p:cNvPicPr>
          <p:nvPr/>
        </p:nvPicPr>
        <p:blipFill>
          <a:blip r:embed="rId3"/>
          <a:stretch>
            <a:fillRect/>
          </a:stretch>
        </p:blipFill>
        <p:spPr>
          <a:xfrm>
            <a:off x="570271" y="1040724"/>
            <a:ext cx="8160774" cy="5430874"/>
          </a:xfrm>
          <a:prstGeom prst="rect">
            <a:avLst/>
          </a:prstGeom>
        </p:spPr>
      </p:pic>
    </p:spTree>
    <p:extLst>
      <p:ext uri="{BB962C8B-B14F-4D97-AF65-F5344CB8AC3E}">
        <p14:creationId xmlns:p14="http://schemas.microsoft.com/office/powerpoint/2010/main" val="3673550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a:t>Transition from User to Kernel Mode</a:t>
            </a:r>
          </a:p>
        </p:txBody>
      </p:sp>
      <p:pic>
        <p:nvPicPr>
          <p:cNvPr id="2" name="Picture 1">
            <a:extLst>
              <a:ext uri="{FF2B5EF4-FFF2-40B4-BE49-F238E27FC236}">
                <a16:creationId xmlns:a16="http://schemas.microsoft.com/office/drawing/2014/main" id="{4C20BC4F-A7A1-47C3-B395-EE713A58C08A}"/>
              </a:ext>
            </a:extLst>
          </p:cNvPr>
          <p:cNvPicPr>
            <a:picLocks noChangeAspect="1"/>
          </p:cNvPicPr>
          <p:nvPr/>
        </p:nvPicPr>
        <p:blipFill>
          <a:blip r:embed="rId3"/>
          <a:stretch>
            <a:fillRect/>
          </a:stretch>
        </p:blipFill>
        <p:spPr>
          <a:xfrm>
            <a:off x="599767" y="1020573"/>
            <a:ext cx="8357419" cy="5295599"/>
          </a:xfrm>
          <a:prstGeom prst="rect">
            <a:avLst/>
          </a:prstGeom>
        </p:spPr>
      </p:pic>
    </p:spTree>
    <p:extLst>
      <p:ext uri="{BB962C8B-B14F-4D97-AF65-F5344CB8AC3E}">
        <p14:creationId xmlns:p14="http://schemas.microsoft.com/office/powerpoint/2010/main" val="561529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dirty="0"/>
              <a:t>Timer</a:t>
            </a:r>
          </a:p>
        </p:txBody>
      </p:sp>
      <p:sp>
        <p:nvSpPr>
          <p:cNvPr id="67587" name="Rectangle 4">
            <a:extLst>
              <a:ext uri="{FF2B5EF4-FFF2-40B4-BE49-F238E27FC236}">
                <a16:creationId xmlns:a16="http://schemas.microsoft.com/office/drawing/2014/main" id="{9297C259-8FFF-444B-B901-A11F92099A25}"/>
              </a:ext>
            </a:extLst>
          </p:cNvPr>
          <p:cNvSpPr>
            <a:spLocks noGrp="1" noChangeArrowheads="1"/>
          </p:cNvSpPr>
          <p:nvPr>
            <p:ph type="body" idx="4294967295"/>
          </p:nvPr>
        </p:nvSpPr>
        <p:spPr>
          <a:xfrm>
            <a:off x="793750" y="1060450"/>
            <a:ext cx="7781925" cy="2817813"/>
          </a:xfrm>
        </p:spPr>
        <p:txBody>
          <a:bodyPr/>
          <a:lstStyle/>
          <a:p>
            <a:r>
              <a:rPr lang="en-US" altLang="en-US" dirty="0"/>
              <a:t>Timer to prevent infinite loop (or process hogging resources)</a:t>
            </a:r>
          </a:p>
          <a:p>
            <a:pPr lvl="1"/>
            <a:r>
              <a:rPr lang="en-US" altLang="en-US" dirty="0"/>
              <a:t>Timer is set to interrupt the computer after some time period</a:t>
            </a:r>
          </a:p>
          <a:p>
            <a:pPr lvl="1"/>
            <a:r>
              <a:rPr lang="en-US" altLang="en-US" dirty="0"/>
              <a:t>Keep a counter that is decremented by the physical clock</a:t>
            </a:r>
          </a:p>
          <a:p>
            <a:pPr lvl="1"/>
            <a:r>
              <a:rPr lang="en-US" altLang="en-US" dirty="0"/>
              <a:t>Operating system set the counter (privileged instruction)</a:t>
            </a:r>
          </a:p>
          <a:p>
            <a:pPr lvl="1"/>
            <a:r>
              <a:rPr lang="en-US" altLang="en-US" dirty="0"/>
              <a:t>When counter zero generate an interrupt</a:t>
            </a:r>
          </a:p>
          <a:p>
            <a:pPr lvl="1"/>
            <a:r>
              <a:rPr lang="en-US" altLang="en-US" dirty="0"/>
              <a:t>Set up before scheduling process to regain control or terminate program that exceeds allotted time</a:t>
            </a:r>
          </a:p>
          <a:p>
            <a:pPr lvl="1"/>
            <a:r>
              <a:rPr lang="en-US" altLang="en-US" dirty="0"/>
              <a:t>So, CPU is protected by the timer (make sure that no process/program can occupy it forever)</a:t>
            </a:r>
          </a:p>
        </p:txBody>
      </p:sp>
    </p:spTree>
    <p:extLst>
      <p:ext uri="{BB962C8B-B14F-4D97-AF65-F5344CB8AC3E}">
        <p14:creationId xmlns:p14="http://schemas.microsoft.com/office/powerpoint/2010/main" val="83967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t>2. OS/Computer Operations: </a:t>
            </a:r>
          </a:p>
          <a:p>
            <a:pPr lvl="1"/>
            <a:r>
              <a:rPr lang="en-US" altLang="en-US" sz="1400" dirty="0"/>
              <a:t>Interrupt-driven</a:t>
            </a:r>
          </a:p>
          <a:p>
            <a:pPr lvl="1"/>
            <a:r>
              <a:rPr lang="en-US" altLang="en-US" sz="1400" dirty="0"/>
              <a:t>Multiprogramming &amp; Time sharing</a:t>
            </a:r>
          </a:p>
          <a:p>
            <a:pPr lvl="1"/>
            <a:r>
              <a:rPr lang="en-US" altLang="en-US" sz="1400" dirty="0"/>
              <a:t>Dual Mode</a:t>
            </a:r>
          </a:p>
          <a:p>
            <a:pPr lvl="1"/>
            <a:r>
              <a:rPr lang="en-US" altLang="en-US" sz="1400" dirty="0"/>
              <a:t>Direct Memory Access</a:t>
            </a:r>
          </a:p>
          <a:p>
            <a:pPr marL="0" indent="0">
              <a:buNone/>
            </a:pPr>
            <a:r>
              <a:rPr lang="en-US" altLang="en-US" sz="1400" b="1" dirty="0">
                <a:highlight>
                  <a:srgbClr val="FFFF00"/>
                </a:highlight>
              </a:rPr>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t>• I/O and Storage management</a:t>
            </a:r>
          </a:p>
          <a:p>
            <a:pPr marL="400050" lvl="1" indent="0">
              <a:buNone/>
            </a:pPr>
            <a:r>
              <a:rPr lang="en-US" altLang="en-US" sz="1400" dirty="0"/>
              <a:t>• Protection &amp; Security</a:t>
            </a:r>
          </a:p>
          <a:p>
            <a:pPr marL="400050" lvl="1" indent="0">
              <a:buNone/>
            </a:pPr>
            <a:r>
              <a:rPr lang="en-US" altLang="en-US" sz="1400" dirty="0"/>
              <a:t>• User Interface (GUI and Command Interpreter)</a:t>
            </a:r>
          </a:p>
          <a:p>
            <a:pPr marL="0" indent="0">
              <a:buNone/>
            </a:pPr>
            <a:endParaRPr lang="en-US" altLang="en-US" sz="1400" dirty="0"/>
          </a:p>
        </p:txBody>
      </p:sp>
    </p:spTree>
    <p:extLst>
      <p:ext uri="{BB962C8B-B14F-4D97-AF65-F5344CB8AC3E}">
        <p14:creationId xmlns:p14="http://schemas.microsoft.com/office/powerpoint/2010/main" val="3846125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A50E938-3020-46E3-B296-A67E7CFD9384}"/>
              </a:ext>
            </a:extLst>
          </p:cNvPr>
          <p:cNvSpPr>
            <a:spLocks noGrp="1" noChangeArrowheads="1"/>
          </p:cNvSpPr>
          <p:nvPr>
            <p:ph type="title" idx="4294967295"/>
          </p:nvPr>
        </p:nvSpPr>
        <p:spPr>
          <a:xfrm>
            <a:off x="1089025" y="207963"/>
            <a:ext cx="7439025" cy="576262"/>
          </a:xfrm>
        </p:spPr>
        <p:txBody>
          <a:bodyPr/>
          <a:lstStyle/>
          <a:p>
            <a:pPr eaLnBrk="1" hangingPunct="1"/>
            <a:r>
              <a:rPr lang="en-US" altLang="en-US"/>
              <a:t>Process Management</a:t>
            </a:r>
          </a:p>
        </p:txBody>
      </p:sp>
      <p:sp>
        <p:nvSpPr>
          <p:cNvPr id="69635" name="Rectangle 3">
            <a:extLst>
              <a:ext uri="{FF2B5EF4-FFF2-40B4-BE49-F238E27FC236}">
                <a16:creationId xmlns:a16="http://schemas.microsoft.com/office/drawing/2014/main" id="{D4C6DC0E-B371-44AD-AC31-D9E79C80218B}"/>
              </a:ext>
            </a:extLst>
          </p:cNvPr>
          <p:cNvSpPr>
            <a:spLocks noGrp="1" noChangeArrowheads="1"/>
          </p:cNvSpPr>
          <p:nvPr>
            <p:ph type="body" idx="4294967295"/>
          </p:nvPr>
        </p:nvSpPr>
        <p:spPr>
          <a:xfrm>
            <a:off x="774700" y="809625"/>
            <a:ext cx="7753350" cy="5105400"/>
          </a:xfrm>
        </p:spPr>
        <p:txBody>
          <a:bodyPr/>
          <a:lstStyle/>
          <a:p>
            <a:pPr>
              <a:lnSpc>
                <a:spcPct val="90000"/>
              </a:lnSpc>
            </a:pPr>
            <a:endParaRPr lang="en-US" altLang="en-US" dirty="0"/>
          </a:p>
          <a:p>
            <a:pPr>
              <a:lnSpc>
                <a:spcPct val="90000"/>
              </a:lnSpc>
            </a:pPr>
            <a:r>
              <a:rPr lang="en-US" altLang="en-US" dirty="0"/>
              <a:t>A process is a program in execution. It is a unit of work within the system. Program is a </a:t>
            </a:r>
            <a:r>
              <a:rPr lang="en-US" altLang="en-US" b="1" i="1" dirty="0"/>
              <a:t>passive entity;</a:t>
            </a:r>
            <a:r>
              <a:rPr lang="en-US" altLang="en-US" dirty="0"/>
              <a:t> process is </a:t>
            </a:r>
            <a:r>
              <a:rPr lang="en-US" altLang="en-US" dirty="0">
                <a:solidFill>
                  <a:srgbClr val="000000"/>
                </a:solidFill>
              </a:rPr>
              <a:t>an </a:t>
            </a:r>
            <a:r>
              <a:rPr lang="en-US" altLang="en-US" b="1" i="1" dirty="0">
                <a:solidFill>
                  <a:srgbClr val="000000"/>
                </a:solidFill>
              </a:rPr>
              <a:t>active entity</a:t>
            </a:r>
            <a:r>
              <a:rPr lang="en-US" altLang="en-US" dirty="0"/>
              <a:t>.</a:t>
            </a:r>
          </a:p>
          <a:p>
            <a:pPr>
              <a:lnSpc>
                <a:spcPct val="90000"/>
              </a:lnSpc>
            </a:pPr>
            <a:r>
              <a:rPr lang="en-US" altLang="en-US" dirty="0"/>
              <a:t>Process needs resources to accomplish its task</a:t>
            </a:r>
          </a:p>
          <a:p>
            <a:pPr lvl="1">
              <a:lnSpc>
                <a:spcPct val="90000"/>
              </a:lnSpc>
            </a:pPr>
            <a:r>
              <a:rPr lang="en-US" altLang="en-US" dirty="0"/>
              <a:t>CPU, memory, I/O, files</a:t>
            </a:r>
          </a:p>
          <a:p>
            <a:pPr lvl="1">
              <a:lnSpc>
                <a:spcPct val="90000"/>
              </a:lnSpc>
            </a:pPr>
            <a:r>
              <a:rPr lang="en-US" altLang="en-US" dirty="0"/>
              <a:t>Initialization data</a:t>
            </a:r>
          </a:p>
          <a:p>
            <a:pPr>
              <a:lnSpc>
                <a:spcPct val="90000"/>
              </a:lnSpc>
            </a:pPr>
            <a:r>
              <a:rPr lang="en-US" altLang="en-US" dirty="0"/>
              <a:t>Process termination requires reclaim of any reusable resources</a:t>
            </a:r>
          </a:p>
          <a:p>
            <a:pPr>
              <a:lnSpc>
                <a:spcPct val="90000"/>
              </a:lnSpc>
            </a:pPr>
            <a:r>
              <a:rPr lang="en-US" altLang="en-US" dirty="0"/>
              <a:t>Single-threaded process has one </a:t>
            </a:r>
            <a:r>
              <a:rPr lang="en-US" altLang="en-US" b="1" dirty="0">
                <a:solidFill>
                  <a:srgbClr val="006699"/>
                </a:solidFill>
                <a:latin typeface="+mj-lt"/>
              </a:rPr>
              <a:t>program counter </a:t>
            </a:r>
            <a:r>
              <a:rPr lang="en-US" altLang="en-US" dirty="0"/>
              <a:t>specifying location of next instruction to execute</a:t>
            </a:r>
          </a:p>
          <a:p>
            <a:pPr lvl="1">
              <a:lnSpc>
                <a:spcPct val="90000"/>
              </a:lnSpc>
            </a:pPr>
            <a:r>
              <a:rPr lang="en-US" altLang="en-US" dirty="0"/>
              <a:t>Process executes instructions sequentially, one at a time, until completion</a:t>
            </a:r>
          </a:p>
          <a:p>
            <a:pPr>
              <a:lnSpc>
                <a:spcPct val="90000"/>
              </a:lnSpc>
            </a:pPr>
            <a:r>
              <a:rPr lang="en-US" altLang="en-US" dirty="0"/>
              <a:t>Multi-threaded process has one program counter per thread</a:t>
            </a:r>
          </a:p>
          <a:p>
            <a:pPr>
              <a:lnSpc>
                <a:spcPct val="90000"/>
              </a:lnSpc>
            </a:pPr>
            <a:r>
              <a:rPr lang="en-US" altLang="en-US" dirty="0"/>
              <a:t>Typically system has many processes, some user, some operating system running concurrently on one or more CPUs</a:t>
            </a:r>
          </a:p>
          <a:p>
            <a:pPr lvl="1">
              <a:lnSpc>
                <a:spcPct val="90000"/>
              </a:lnSpc>
            </a:pPr>
            <a:r>
              <a:rPr lang="en-US" altLang="en-US" dirty="0"/>
              <a:t>Concurrency by multiplexing the CPUs among the processes / threads</a:t>
            </a:r>
          </a:p>
          <a:p>
            <a:pPr>
              <a:lnSpc>
                <a:spcPct val="90000"/>
              </a:lnSpc>
              <a:buFont typeface="Monotype Sorts" pitchFamily="-84" charset="2"/>
              <a:buNone/>
            </a:pP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E63581D-8ED3-4026-94C0-CCB0731C5397}"/>
              </a:ext>
            </a:extLst>
          </p:cNvPr>
          <p:cNvSpPr>
            <a:spLocks noGrp="1" noChangeArrowheads="1"/>
          </p:cNvSpPr>
          <p:nvPr>
            <p:ph type="title" idx="4294967295"/>
          </p:nvPr>
        </p:nvSpPr>
        <p:spPr>
          <a:xfrm>
            <a:off x="1128713" y="207963"/>
            <a:ext cx="7427912" cy="576262"/>
          </a:xfrm>
        </p:spPr>
        <p:txBody>
          <a:bodyPr/>
          <a:lstStyle/>
          <a:p>
            <a:pPr eaLnBrk="1" hangingPunct="1"/>
            <a:r>
              <a:rPr lang="en-US" altLang="en-US"/>
              <a:t>Process Management Activities</a:t>
            </a:r>
          </a:p>
        </p:txBody>
      </p:sp>
      <p:sp>
        <p:nvSpPr>
          <p:cNvPr id="71683" name="Rectangle 3">
            <a:extLst>
              <a:ext uri="{FF2B5EF4-FFF2-40B4-BE49-F238E27FC236}">
                <a16:creationId xmlns:a16="http://schemas.microsoft.com/office/drawing/2014/main" id="{5F49578D-CEFD-4613-A40B-360A0128FDA1}"/>
              </a:ext>
            </a:extLst>
          </p:cNvPr>
          <p:cNvSpPr>
            <a:spLocks noGrp="1" noChangeArrowheads="1"/>
          </p:cNvSpPr>
          <p:nvPr>
            <p:ph type="body" idx="4294967295"/>
          </p:nvPr>
        </p:nvSpPr>
        <p:spPr>
          <a:xfrm>
            <a:off x="885825" y="1587500"/>
            <a:ext cx="7670800" cy="4035425"/>
          </a:xfrm>
        </p:spPr>
        <p:txBody>
          <a:bodyPr/>
          <a:lstStyle/>
          <a:p>
            <a:pPr>
              <a:buFont typeface="Monotype Sorts" pitchFamily="-84" charset="2"/>
              <a:buNone/>
            </a:pPr>
            <a:r>
              <a:rPr lang="en-US" altLang="en-US"/>
              <a:t>     </a:t>
            </a:r>
          </a:p>
          <a:p>
            <a:r>
              <a:rPr lang="en-US" altLang="en-US"/>
              <a:t>Creating and deleting both user and system processes</a:t>
            </a:r>
          </a:p>
          <a:p>
            <a:r>
              <a:rPr lang="en-US" altLang="en-US"/>
              <a:t>Suspending and resuming processes</a:t>
            </a:r>
          </a:p>
          <a:p>
            <a:r>
              <a:rPr lang="en-US" altLang="en-US"/>
              <a:t>Providing mechanisms for process synchronization</a:t>
            </a:r>
          </a:p>
          <a:p>
            <a:r>
              <a:rPr lang="en-US" altLang="en-US"/>
              <a:t>Providing mechanisms for process communication</a:t>
            </a:r>
          </a:p>
          <a:p>
            <a:r>
              <a:rPr lang="en-US" altLang="en-US"/>
              <a:t>Providing mechanisms for deadlock handling</a:t>
            </a:r>
          </a:p>
        </p:txBody>
      </p:sp>
      <p:sp>
        <p:nvSpPr>
          <p:cNvPr id="71684" name="Text Box 4">
            <a:extLst>
              <a:ext uri="{FF2B5EF4-FFF2-40B4-BE49-F238E27FC236}">
                <a16:creationId xmlns:a16="http://schemas.microsoft.com/office/drawing/2014/main" id="{0F4920AE-C24F-4920-A30F-9A6939866779}"/>
              </a:ext>
            </a:extLst>
          </p:cNvPr>
          <p:cNvSpPr txBox="1">
            <a:spLocks noChangeArrowheads="1"/>
          </p:cNvSpPr>
          <p:nvPr/>
        </p:nvSpPr>
        <p:spPr bwMode="auto">
          <a:xfrm>
            <a:off x="801688" y="1238250"/>
            <a:ext cx="767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a:t>The operating system is responsible for the following activities in connection with process management: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2DBCB9D-11F1-4C2F-AE3C-A4279C1AC3B6}"/>
              </a:ext>
            </a:extLst>
          </p:cNvPr>
          <p:cNvSpPr>
            <a:spLocks noGrp="1" noChangeArrowheads="1"/>
          </p:cNvSpPr>
          <p:nvPr>
            <p:ph type="title" idx="4294967295"/>
          </p:nvPr>
        </p:nvSpPr>
        <p:spPr>
          <a:xfrm>
            <a:off x="1090613" y="212725"/>
            <a:ext cx="7456487" cy="576263"/>
          </a:xfrm>
        </p:spPr>
        <p:txBody>
          <a:bodyPr/>
          <a:lstStyle/>
          <a:p>
            <a:pPr eaLnBrk="1" hangingPunct="1"/>
            <a:r>
              <a:rPr lang="en-US" altLang="en-US"/>
              <a:t>Memory Management</a:t>
            </a:r>
          </a:p>
        </p:txBody>
      </p:sp>
      <p:sp>
        <p:nvSpPr>
          <p:cNvPr id="73731" name="Rectangle 3">
            <a:extLst>
              <a:ext uri="{FF2B5EF4-FFF2-40B4-BE49-F238E27FC236}">
                <a16:creationId xmlns:a16="http://schemas.microsoft.com/office/drawing/2014/main" id="{CB3E2804-3594-4FE6-B024-FDD528C64534}"/>
              </a:ext>
            </a:extLst>
          </p:cNvPr>
          <p:cNvSpPr>
            <a:spLocks noGrp="1" noChangeArrowheads="1"/>
          </p:cNvSpPr>
          <p:nvPr>
            <p:ph type="body" idx="4294967295"/>
          </p:nvPr>
        </p:nvSpPr>
        <p:spPr>
          <a:xfrm>
            <a:off x="806450" y="1233488"/>
            <a:ext cx="7740650" cy="4530725"/>
          </a:xfrm>
        </p:spPr>
        <p:txBody>
          <a:bodyPr/>
          <a:lstStyle/>
          <a:p>
            <a:r>
              <a:rPr lang="en-US" altLang="en-US"/>
              <a:t>To execute a program all (or part) of the instructions must be in memory</a:t>
            </a:r>
          </a:p>
          <a:p>
            <a:r>
              <a:rPr lang="en-US" altLang="en-US"/>
              <a:t>All  (or part) of the data that is needed by the program must be in memory</a:t>
            </a:r>
            <a:endParaRPr lang="en-US" altLang="en-US" sz="800"/>
          </a:p>
          <a:p>
            <a:r>
              <a:rPr lang="en-US" altLang="en-US"/>
              <a:t>Memory management determines what is in memory and when</a:t>
            </a:r>
          </a:p>
          <a:p>
            <a:pPr lvl="1"/>
            <a:r>
              <a:rPr lang="en-US" altLang="en-US"/>
              <a:t>Optimizing CPU utilization and computer response to users</a:t>
            </a:r>
            <a:endParaRPr lang="en-US" altLang="en-US" sz="800"/>
          </a:p>
          <a:p>
            <a:r>
              <a:rPr lang="en-US" altLang="en-US"/>
              <a:t>Memory management activities</a:t>
            </a:r>
          </a:p>
          <a:p>
            <a:pPr lvl="1"/>
            <a:r>
              <a:rPr lang="en-US" altLang="en-US"/>
              <a:t>Keeping track of which parts of memory are currently being used and by whom</a:t>
            </a:r>
          </a:p>
          <a:p>
            <a:pPr lvl="1"/>
            <a:r>
              <a:rPr lang="en-US" altLang="en-US"/>
              <a:t>Deciding which processes (or parts thereof) and data to move into and out of memory</a:t>
            </a:r>
          </a:p>
          <a:p>
            <a:pPr lvl="1"/>
            <a:r>
              <a:rPr lang="en-US" altLang="en-US"/>
              <a:t>Allocating and deallocating memory space as needed</a:t>
            </a:r>
          </a:p>
          <a:p>
            <a:pPr lvl="1">
              <a:buFont typeface="Monotype Sorts" pitchFamily="-84" charset="2"/>
              <a:buNone/>
            </a:pP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t>2. OS/Computer Operations: </a:t>
            </a:r>
          </a:p>
          <a:p>
            <a:pPr lvl="1"/>
            <a:r>
              <a:rPr lang="en-US" altLang="en-US" sz="1400" dirty="0"/>
              <a:t>Interrupt-driven</a:t>
            </a:r>
          </a:p>
          <a:p>
            <a:pPr lvl="1"/>
            <a:r>
              <a:rPr lang="en-US" altLang="en-US" sz="1400" dirty="0"/>
              <a:t>Multiprogramming &amp; Time sharing</a:t>
            </a:r>
          </a:p>
          <a:p>
            <a:pPr lvl="1"/>
            <a:r>
              <a:rPr lang="en-US" altLang="en-US" sz="1400" dirty="0"/>
              <a:t>Dual Mode</a:t>
            </a:r>
          </a:p>
          <a:p>
            <a:pPr lvl="1"/>
            <a:r>
              <a:rPr lang="en-US" altLang="en-US" sz="1400" dirty="0"/>
              <a:t>Direct Memory Access</a:t>
            </a:r>
          </a:p>
          <a:p>
            <a:pPr marL="0" indent="0">
              <a:buNone/>
            </a:pPr>
            <a:r>
              <a:rPr lang="en-US" altLang="en-US" sz="1400" b="1" dirty="0"/>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highlight>
                  <a:srgbClr val="FFFF00"/>
                </a:highlight>
              </a:rPr>
              <a:t>• I/O and Storage management</a:t>
            </a:r>
          </a:p>
          <a:p>
            <a:pPr marL="400050" lvl="1" indent="0">
              <a:buNone/>
            </a:pPr>
            <a:r>
              <a:rPr lang="en-US" altLang="en-US" sz="1400" dirty="0"/>
              <a:t>• Protection &amp; Security</a:t>
            </a:r>
          </a:p>
          <a:p>
            <a:pPr marL="400050" lvl="1" indent="0">
              <a:buNone/>
            </a:pPr>
            <a:r>
              <a:rPr lang="en-US" altLang="en-US" sz="1400" dirty="0"/>
              <a:t>• User Interface (GUI and Command Interpreter)</a:t>
            </a:r>
          </a:p>
          <a:p>
            <a:pPr marL="400050" lvl="1" indent="0">
              <a:buNone/>
            </a:pPr>
            <a:endParaRPr lang="en-US" altLang="en-US" sz="1400" dirty="0"/>
          </a:p>
          <a:p>
            <a:pPr marL="400050" lvl="1" indent="0">
              <a:buNone/>
            </a:pPr>
            <a:endParaRPr lang="en-US" altLang="en-US" sz="1400" dirty="0"/>
          </a:p>
          <a:p>
            <a:pPr marL="0" indent="0">
              <a:buNone/>
            </a:pPr>
            <a:endParaRPr lang="en-US" altLang="en-US" sz="1400" dirty="0"/>
          </a:p>
        </p:txBody>
      </p:sp>
    </p:spTree>
    <p:extLst>
      <p:ext uri="{BB962C8B-B14F-4D97-AF65-F5344CB8AC3E}">
        <p14:creationId xmlns:p14="http://schemas.microsoft.com/office/powerpoint/2010/main" val="3299025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4356D79-FDD9-4791-982C-EE2F463757A8}"/>
              </a:ext>
            </a:extLst>
          </p:cNvPr>
          <p:cNvSpPr>
            <a:spLocks noGrp="1" noChangeArrowheads="1"/>
          </p:cNvSpPr>
          <p:nvPr>
            <p:ph type="title" idx="4294967295"/>
          </p:nvPr>
        </p:nvSpPr>
        <p:spPr>
          <a:xfrm>
            <a:off x="1128713" y="211138"/>
            <a:ext cx="7353300" cy="576262"/>
          </a:xfrm>
        </p:spPr>
        <p:txBody>
          <a:bodyPr/>
          <a:lstStyle/>
          <a:p>
            <a:pPr eaLnBrk="1" hangingPunct="1"/>
            <a:r>
              <a:rPr lang="en-US" altLang="en-US"/>
              <a:t>File-system Management</a:t>
            </a:r>
          </a:p>
        </p:txBody>
      </p:sp>
      <p:sp>
        <p:nvSpPr>
          <p:cNvPr id="75779" name="Rectangle 3">
            <a:extLst>
              <a:ext uri="{FF2B5EF4-FFF2-40B4-BE49-F238E27FC236}">
                <a16:creationId xmlns:a16="http://schemas.microsoft.com/office/drawing/2014/main" id="{1F5FDAA8-710E-46B8-93CA-E18EDA4EF350}"/>
              </a:ext>
            </a:extLst>
          </p:cNvPr>
          <p:cNvSpPr>
            <a:spLocks noGrp="1" noChangeArrowheads="1"/>
          </p:cNvSpPr>
          <p:nvPr>
            <p:ph type="body" idx="4294967295"/>
          </p:nvPr>
        </p:nvSpPr>
        <p:spPr>
          <a:xfrm>
            <a:off x="796925" y="1104900"/>
            <a:ext cx="7558088" cy="4992688"/>
          </a:xfrm>
        </p:spPr>
        <p:txBody>
          <a:bodyPr/>
          <a:lstStyle/>
          <a:p>
            <a:pPr>
              <a:lnSpc>
                <a:spcPct val="90000"/>
              </a:lnSpc>
            </a:pPr>
            <a:r>
              <a:rPr lang="en-US" altLang="en-US" dirty="0"/>
              <a:t>OS provides uniform, logical view of information storage</a:t>
            </a:r>
          </a:p>
          <a:p>
            <a:pPr lvl="1">
              <a:lnSpc>
                <a:spcPct val="90000"/>
              </a:lnSpc>
            </a:pPr>
            <a:r>
              <a:rPr lang="en-US" altLang="en-US" dirty="0"/>
              <a:t>Abstracts physical properties to logical storage unit  - </a:t>
            </a:r>
            <a:r>
              <a:rPr lang="en-US" altLang="en-US" b="1" dirty="0">
                <a:solidFill>
                  <a:srgbClr val="006699"/>
                </a:solidFill>
                <a:latin typeface="+mj-lt"/>
              </a:rPr>
              <a:t>file</a:t>
            </a:r>
          </a:p>
          <a:p>
            <a:pPr lvl="1">
              <a:lnSpc>
                <a:spcPct val="90000"/>
              </a:lnSpc>
            </a:pPr>
            <a:r>
              <a:rPr lang="en-US" altLang="en-US" dirty="0"/>
              <a:t>Each medium is controlled by device (i.e., disk drive, tape drive)</a:t>
            </a:r>
          </a:p>
          <a:p>
            <a:pPr lvl="2">
              <a:lnSpc>
                <a:spcPct val="90000"/>
              </a:lnSpc>
            </a:pPr>
            <a:r>
              <a:rPr lang="en-US" altLang="en-US" dirty="0"/>
              <a:t>Varying properties include access speed, capacity, data-transfer rate, access method (sequential or random)</a:t>
            </a:r>
          </a:p>
          <a:p>
            <a:pPr lvl="2">
              <a:lnSpc>
                <a:spcPct val="90000"/>
              </a:lnSpc>
            </a:pPr>
            <a:endParaRPr lang="en-US" altLang="en-US" sz="800" dirty="0"/>
          </a:p>
          <a:p>
            <a:pPr>
              <a:lnSpc>
                <a:spcPct val="90000"/>
              </a:lnSpc>
            </a:pPr>
            <a:r>
              <a:rPr lang="en-US" altLang="en-US" dirty="0"/>
              <a:t>File-System management</a:t>
            </a:r>
          </a:p>
          <a:p>
            <a:pPr lvl="1">
              <a:lnSpc>
                <a:spcPct val="90000"/>
              </a:lnSpc>
            </a:pPr>
            <a:r>
              <a:rPr lang="en-US" altLang="en-US" dirty="0"/>
              <a:t>Files usually organized into directories</a:t>
            </a:r>
          </a:p>
          <a:p>
            <a:pPr lvl="1">
              <a:lnSpc>
                <a:spcPct val="90000"/>
              </a:lnSpc>
            </a:pPr>
            <a:r>
              <a:rPr lang="en-US" altLang="en-US" dirty="0"/>
              <a:t>Access control on most systems to determine who can access what</a:t>
            </a:r>
          </a:p>
          <a:p>
            <a:pPr lvl="1">
              <a:lnSpc>
                <a:spcPct val="90000"/>
              </a:lnSpc>
            </a:pPr>
            <a:r>
              <a:rPr lang="en-US" altLang="en-US" dirty="0"/>
              <a:t>OS activities include</a:t>
            </a:r>
          </a:p>
          <a:p>
            <a:pPr lvl="2">
              <a:lnSpc>
                <a:spcPct val="90000"/>
              </a:lnSpc>
            </a:pPr>
            <a:r>
              <a:rPr lang="en-US" altLang="en-US" dirty="0"/>
              <a:t>Creating and deleting files and directories</a:t>
            </a:r>
          </a:p>
          <a:p>
            <a:pPr lvl="2">
              <a:lnSpc>
                <a:spcPct val="90000"/>
              </a:lnSpc>
            </a:pPr>
            <a:r>
              <a:rPr lang="en-US" altLang="en-US" dirty="0"/>
              <a:t>Primitives to manipulate files and directories</a:t>
            </a:r>
          </a:p>
          <a:p>
            <a:pPr lvl="2">
              <a:lnSpc>
                <a:spcPct val="90000"/>
              </a:lnSpc>
            </a:pPr>
            <a:r>
              <a:rPr lang="en-US" altLang="en-US" dirty="0"/>
              <a:t>Mapping files onto secondary storage</a:t>
            </a:r>
          </a:p>
          <a:p>
            <a:pPr lvl="2">
              <a:lnSpc>
                <a:spcPct val="90000"/>
              </a:lnSpc>
            </a:pPr>
            <a:r>
              <a:rPr lang="en-US" altLang="en-US" dirty="0"/>
              <a:t>Backup files onto stable (non-volatile) storage media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highlight>
                  <a:srgbClr val="FFFF00"/>
                </a:highlight>
              </a:rPr>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t>2. OS/Computer Operations: </a:t>
            </a:r>
          </a:p>
          <a:p>
            <a:pPr lvl="1"/>
            <a:r>
              <a:rPr lang="en-US" altLang="en-US" sz="1400" dirty="0"/>
              <a:t>Interrupt-driven</a:t>
            </a:r>
          </a:p>
          <a:p>
            <a:pPr lvl="1"/>
            <a:r>
              <a:rPr lang="en-US" altLang="en-US" sz="1400" dirty="0"/>
              <a:t>Multiprogramming &amp; Time sharing</a:t>
            </a:r>
          </a:p>
          <a:p>
            <a:pPr lvl="1"/>
            <a:r>
              <a:rPr lang="en-US" altLang="en-US" sz="1400" dirty="0"/>
              <a:t>Dual Mode</a:t>
            </a:r>
          </a:p>
          <a:p>
            <a:pPr marL="0" indent="0">
              <a:buNone/>
            </a:pPr>
            <a:r>
              <a:rPr lang="en-US" altLang="en-US" sz="1400" b="1" dirty="0"/>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t>• I/O and Storage management</a:t>
            </a:r>
          </a:p>
          <a:p>
            <a:pPr marL="400050" lvl="1" indent="0">
              <a:buNone/>
            </a:pPr>
            <a:r>
              <a:rPr lang="en-US" altLang="en-US" sz="1400" dirty="0"/>
              <a:t>• Protection &amp; Security</a:t>
            </a:r>
          </a:p>
          <a:p>
            <a:pPr marL="400050" lvl="1" indent="0">
              <a:buNone/>
            </a:pPr>
            <a:r>
              <a:rPr lang="en-US" altLang="en-US" sz="1400" dirty="0"/>
              <a:t>• User Interface (GUI and Command Interpreter)</a:t>
            </a:r>
          </a:p>
          <a:p>
            <a:pPr marL="0" indent="0">
              <a:buNone/>
            </a:pPr>
            <a:endParaRPr lang="en-US" altLang="en-US" sz="1400" dirty="0"/>
          </a:p>
        </p:txBody>
      </p:sp>
    </p:spTree>
    <p:extLst>
      <p:ext uri="{BB962C8B-B14F-4D97-AF65-F5344CB8AC3E}">
        <p14:creationId xmlns:p14="http://schemas.microsoft.com/office/powerpoint/2010/main" val="3007057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1040BCA-887F-4395-9A85-D19BCFAF11EF}"/>
              </a:ext>
            </a:extLst>
          </p:cNvPr>
          <p:cNvSpPr>
            <a:spLocks noGrp="1" noChangeArrowheads="1"/>
          </p:cNvSpPr>
          <p:nvPr>
            <p:ph type="title" idx="4294967295"/>
          </p:nvPr>
        </p:nvSpPr>
        <p:spPr>
          <a:xfrm>
            <a:off x="1331913" y="203200"/>
            <a:ext cx="7177087" cy="576263"/>
          </a:xfrm>
        </p:spPr>
        <p:txBody>
          <a:bodyPr/>
          <a:lstStyle/>
          <a:p>
            <a:pPr eaLnBrk="1" hangingPunct="1"/>
            <a:r>
              <a:rPr lang="en-US" altLang="en-US"/>
              <a:t>Mass-Storage Management</a:t>
            </a:r>
          </a:p>
        </p:txBody>
      </p:sp>
      <p:sp>
        <p:nvSpPr>
          <p:cNvPr id="77827" name="Rectangle 3">
            <a:extLst>
              <a:ext uri="{FF2B5EF4-FFF2-40B4-BE49-F238E27FC236}">
                <a16:creationId xmlns:a16="http://schemas.microsoft.com/office/drawing/2014/main" id="{0C2520A7-ADB5-4458-BC11-9B331339D636}"/>
              </a:ext>
            </a:extLst>
          </p:cNvPr>
          <p:cNvSpPr>
            <a:spLocks noGrp="1" noChangeArrowheads="1"/>
          </p:cNvSpPr>
          <p:nvPr>
            <p:ph type="body" idx="4294967295"/>
          </p:nvPr>
        </p:nvSpPr>
        <p:spPr>
          <a:xfrm>
            <a:off x="801688" y="1109663"/>
            <a:ext cx="7005881" cy="4658091"/>
          </a:xfrm>
        </p:spPr>
        <p:txBody>
          <a:bodyPr/>
          <a:lstStyle/>
          <a:p>
            <a:r>
              <a:rPr lang="en-US" altLang="en-US" dirty="0"/>
              <a:t>Usually disks used to store data that does not fit in main memory or data that must be kept for a </a:t>
            </a:r>
            <a:r>
              <a:rPr lang="ja-JP" altLang="en-US" dirty="0"/>
              <a:t>“</a:t>
            </a:r>
            <a:r>
              <a:rPr lang="en-US" altLang="ja-JP" dirty="0"/>
              <a:t>long</a:t>
            </a:r>
            <a:r>
              <a:rPr lang="ja-JP" altLang="en-US" dirty="0"/>
              <a:t>”</a:t>
            </a:r>
            <a:r>
              <a:rPr lang="en-US" altLang="ja-JP" dirty="0"/>
              <a:t> period of time</a:t>
            </a:r>
          </a:p>
          <a:p>
            <a:r>
              <a:rPr lang="en-US" altLang="en-US" dirty="0"/>
              <a:t>Proper management is of central importance</a:t>
            </a:r>
          </a:p>
          <a:p>
            <a:r>
              <a:rPr lang="en-US" altLang="en-US" dirty="0"/>
              <a:t>Entire speed of computer operation hinges on disk subsystem and its algorithms</a:t>
            </a:r>
          </a:p>
          <a:p>
            <a:r>
              <a:rPr lang="en-US" altLang="en-US" dirty="0"/>
              <a:t>OS activities</a:t>
            </a:r>
          </a:p>
          <a:p>
            <a:pPr lvl="1"/>
            <a:r>
              <a:rPr lang="en-US" altLang="en-US" dirty="0"/>
              <a:t>Mounting and unmounting</a:t>
            </a:r>
          </a:p>
          <a:p>
            <a:pPr lvl="1"/>
            <a:r>
              <a:rPr lang="en-US" altLang="en-US" dirty="0"/>
              <a:t>Free-space management</a:t>
            </a:r>
          </a:p>
          <a:p>
            <a:pPr lvl="1"/>
            <a:r>
              <a:rPr lang="en-US" altLang="en-US" dirty="0"/>
              <a:t>Storage allocation</a:t>
            </a:r>
          </a:p>
          <a:p>
            <a:pPr lvl="1"/>
            <a:r>
              <a:rPr lang="en-US" altLang="en-US" dirty="0"/>
              <a:t>Disk scheduling</a:t>
            </a:r>
          </a:p>
          <a:p>
            <a:pPr lvl="1"/>
            <a:r>
              <a:rPr lang="en-US" altLang="en-US" dirty="0"/>
              <a:t>Partitioning</a:t>
            </a:r>
          </a:p>
          <a:p>
            <a:pPr lvl="1"/>
            <a:r>
              <a:rPr lang="en-US" altLang="en-US" dirty="0"/>
              <a:t>Protection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FB955E8-3E23-4ED8-ACD1-D8F4ED9EAA88}"/>
              </a:ext>
            </a:extLst>
          </p:cNvPr>
          <p:cNvSpPr>
            <a:spLocks noGrp="1" noChangeArrowheads="1"/>
          </p:cNvSpPr>
          <p:nvPr>
            <p:ph type="title" idx="4294967295"/>
          </p:nvPr>
        </p:nvSpPr>
        <p:spPr>
          <a:xfrm>
            <a:off x="1265695" y="211138"/>
            <a:ext cx="7597321" cy="576262"/>
          </a:xfrm>
        </p:spPr>
        <p:txBody>
          <a:bodyPr/>
          <a:lstStyle/>
          <a:p>
            <a:pPr eaLnBrk="1" hangingPunct="1"/>
            <a:r>
              <a:rPr lang="en-US" altLang="en-US" sz="2800" dirty="0"/>
              <a:t>Migration of data “A” from Disk to Register</a:t>
            </a:r>
          </a:p>
        </p:txBody>
      </p:sp>
      <p:sp>
        <p:nvSpPr>
          <p:cNvPr id="83971" name="Rectangle 3">
            <a:extLst>
              <a:ext uri="{FF2B5EF4-FFF2-40B4-BE49-F238E27FC236}">
                <a16:creationId xmlns:a16="http://schemas.microsoft.com/office/drawing/2014/main" id="{2977E9C9-146A-4591-9F2A-95F7D8433681}"/>
              </a:ext>
            </a:extLst>
          </p:cNvPr>
          <p:cNvSpPr>
            <a:spLocks noGrp="1" noChangeArrowheads="1"/>
          </p:cNvSpPr>
          <p:nvPr>
            <p:ph type="body" idx="4294967295"/>
          </p:nvPr>
        </p:nvSpPr>
        <p:spPr>
          <a:xfrm>
            <a:off x="806450" y="1233488"/>
            <a:ext cx="7597321" cy="4503283"/>
          </a:xfrm>
        </p:spPr>
        <p:txBody>
          <a:bodyPr/>
          <a:lstStyle/>
          <a:p>
            <a:r>
              <a:rPr lang="en-US" altLang="en-US" dirty="0"/>
              <a:t>Multitasking environments must be careful to use most recent value, no matter where it is stored in the storage hierarchy</a:t>
            </a:r>
            <a:br>
              <a:rPr lang="en-US" altLang="en-US" dirty="0"/>
            </a:br>
            <a:br>
              <a:rPr lang="en-US" altLang="en-US" dirty="0"/>
            </a:br>
            <a:br>
              <a:rPr lang="en-US" altLang="en-US" dirty="0"/>
            </a:br>
            <a:br>
              <a:rPr lang="en-US" altLang="en-US" dirty="0"/>
            </a:br>
            <a:endParaRPr lang="en-US" altLang="en-US" dirty="0"/>
          </a:p>
          <a:p>
            <a:r>
              <a:rPr lang="en-US" altLang="en-US" dirty="0"/>
              <a:t>Multiprocessor environment must provide </a:t>
            </a:r>
            <a:r>
              <a:rPr lang="en-US" altLang="en-US" b="1" dirty="0">
                <a:solidFill>
                  <a:srgbClr val="006699"/>
                </a:solidFill>
                <a:latin typeface="+mj-lt"/>
              </a:rPr>
              <a:t>cache coherency </a:t>
            </a:r>
            <a:r>
              <a:rPr lang="en-US" altLang="en-US" dirty="0"/>
              <a:t>in hardware such that all CPUs have the most recent value in their cache</a:t>
            </a:r>
            <a:endParaRPr lang="en-US" altLang="en-US" sz="800" dirty="0"/>
          </a:p>
          <a:p>
            <a:r>
              <a:rPr lang="en-US" altLang="en-US" dirty="0"/>
              <a:t>Distributed environment situation even more complex</a:t>
            </a:r>
          </a:p>
          <a:p>
            <a:pPr lvl="1"/>
            <a:r>
              <a:rPr lang="en-US" altLang="en-US" dirty="0"/>
              <a:t>Several copies of a datum can exist</a:t>
            </a:r>
          </a:p>
          <a:p>
            <a:pPr lvl="1"/>
            <a:r>
              <a:rPr lang="en-US" altLang="en-US" dirty="0"/>
              <a:t>Various solutions covered in Chapter 19</a:t>
            </a:r>
          </a:p>
        </p:txBody>
      </p:sp>
      <p:pic>
        <p:nvPicPr>
          <p:cNvPr id="83972" name="Picture 2">
            <a:extLst>
              <a:ext uri="{FF2B5EF4-FFF2-40B4-BE49-F238E27FC236}">
                <a16:creationId xmlns:a16="http://schemas.microsoft.com/office/drawing/2014/main" id="{1848E92C-E063-45B0-A246-5F252E49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56" y="2135010"/>
            <a:ext cx="5477102" cy="6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FAB78C6-879F-4288-AFC0-331D64167D98}"/>
              </a:ext>
            </a:extLst>
          </p:cNvPr>
          <p:cNvSpPr>
            <a:spLocks noGrp="1" noChangeArrowheads="1"/>
          </p:cNvSpPr>
          <p:nvPr>
            <p:ph type="title" idx="4294967295"/>
          </p:nvPr>
        </p:nvSpPr>
        <p:spPr>
          <a:xfrm>
            <a:off x="457200" y="214313"/>
            <a:ext cx="8051800" cy="576262"/>
          </a:xfrm>
        </p:spPr>
        <p:txBody>
          <a:bodyPr/>
          <a:lstStyle/>
          <a:p>
            <a:pPr eaLnBrk="1" hangingPunct="1"/>
            <a:r>
              <a:rPr lang="en-US" altLang="en-US"/>
              <a:t>I/O Subsystem</a:t>
            </a:r>
          </a:p>
        </p:txBody>
      </p:sp>
      <p:sp>
        <p:nvSpPr>
          <p:cNvPr id="86019" name="Rectangle 3">
            <a:extLst>
              <a:ext uri="{FF2B5EF4-FFF2-40B4-BE49-F238E27FC236}">
                <a16:creationId xmlns:a16="http://schemas.microsoft.com/office/drawing/2014/main" id="{962FE659-1FE7-4FFD-9815-CAC2C16E7482}"/>
              </a:ext>
            </a:extLst>
          </p:cNvPr>
          <p:cNvSpPr>
            <a:spLocks noGrp="1" noChangeArrowheads="1"/>
          </p:cNvSpPr>
          <p:nvPr>
            <p:ph type="body" idx="4294967295"/>
          </p:nvPr>
        </p:nvSpPr>
        <p:spPr>
          <a:xfrm>
            <a:off x="822325" y="1169988"/>
            <a:ext cx="7686675" cy="4530725"/>
          </a:xfrm>
        </p:spPr>
        <p:txBody>
          <a:bodyPr/>
          <a:lstStyle/>
          <a:p>
            <a:r>
              <a:rPr lang="en-US" altLang="en-US"/>
              <a:t>One purpose of OS is to hide peculiarities of hardware devices from the user</a:t>
            </a:r>
          </a:p>
          <a:p>
            <a:r>
              <a:rPr lang="en-US" altLang="en-US"/>
              <a:t>I/O subsystem responsible for</a:t>
            </a:r>
          </a:p>
          <a:p>
            <a:pPr lvl="1"/>
            <a:r>
              <a:rPr lang="en-US" altLang="en-US"/>
              <a:t>Memory management of I/O including buffering (storing data temporarily while it is being transferred), caching (storing parts of data in faster storage for performance), spooling (the overlapping of output of one job with input of other jobs)</a:t>
            </a:r>
          </a:p>
          <a:p>
            <a:pPr lvl="1"/>
            <a:r>
              <a:rPr lang="en-US" altLang="en-US"/>
              <a:t>General device-driver interface</a:t>
            </a:r>
          </a:p>
          <a:p>
            <a:pPr lvl="1"/>
            <a:r>
              <a:rPr lang="en-US" altLang="en-US"/>
              <a:t>Drivers for specific hardware devices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E2E779BA-B296-4D3F-851A-B6CCBF03B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094162"/>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88066" name="Rectangle 2">
            <a:extLst>
              <a:ext uri="{FF2B5EF4-FFF2-40B4-BE49-F238E27FC236}">
                <a16:creationId xmlns:a16="http://schemas.microsoft.com/office/drawing/2014/main" id="{55965502-F3D9-4181-9CA3-BC0EE691634C}"/>
              </a:ext>
            </a:extLst>
          </p:cNvPr>
          <p:cNvSpPr>
            <a:spLocks noGrp="1" noChangeArrowheads="1"/>
          </p:cNvSpPr>
          <p:nvPr>
            <p:ph type="title" idx="4294967295"/>
          </p:nvPr>
        </p:nvSpPr>
        <p:spPr>
          <a:xfrm>
            <a:off x="1022350" y="220663"/>
            <a:ext cx="7515225" cy="576262"/>
          </a:xfrm>
        </p:spPr>
        <p:txBody>
          <a:bodyPr/>
          <a:lstStyle/>
          <a:p>
            <a:pPr eaLnBrk="1" hangingPunct="1"/>
            <a:r>
              <a:rPr lang="en-US" altLang="en-US" dirty="0"/>
              <a:t>Network Management</a:t>
            </a:r>
          </a:p>
        </p:txBody>
      </p:sp>
      <p:sp>
        <p:nvSpPr>
          <p:cNvPr id="88067" name="Rectangle 3">
            <a:extLst>
              <a:ext uri="{FF2B5EF4-FFF2-40B4-BE49-F238E27FC236}">
                <a16:creationId xmlns:a16="http://schemas.microsoft.com/office/drawing/2014/main" id="{83C732FA-AE52-4ECB-BBB8-46683EE73ACD}"/>
              </a:ext>
            </a:extLst>
          </p:cNvPr>
          <p:cNvSpPr>
            <a:spLocks noGrp="1" noChangeArrowheads="1"/>
          </p:cNvSpPr>
          <p:nvPr>
            <p:ph type="body" idx="4294967295"/>
          </p:nvPr>
        </p:nvSpPr>
        <p:spPr>
          <a:xfrm>
            <a:off x="403226" y="1135165"/>
            <a:ext cx="7393756" cy="5183187"/>
          </a:xfrm>
        </p:spPr>
        <p:txBody>
          <a:bodyPr/>
          <a:lstStyle/>
          <a:p>
            <a:pPr>
              <a:lnSpc>
                <a:spcPct val="90000"/>
              </a:lnSpc>
            </a:pPr>
            <a:r>
              <a:rPr lang="en-US" altLang="en-US" dirty="0"/>
              <a:t>These days computers connect to a network (of other computers)</a:t>
            </a:r>
          </a:p>
          <a:p>
            <a:pPr>
              <a:lnSpc>
                <a:spcPct val="90000"/>
              </a:lnSpc>
            </a:pPr>
            <a:endParaRPr lang="en-US" altLang="en-US" dirty="0"/>
          </a:p>
          <a:p>
            <a:pPr>
              <a:lnSpc>
                <a:spcPct val="90000"/>
              </a:lnSpc>
            </a:pPr>
            <a:r>
              <a:rPr lang="en-US" altLang="en-US" dirty="0"/>
              <a:t>OS must have a component to manage network connections</a:t>
            </a:r>
          </a:p>
          <a:p>
            <a:pPr>
              <a:lnSpc>
                <a:spcPct val="90000"/>
              </a:lnSpc>
            </a:pPr>
            <a:endParaRPr lang="en-US" altLang="en-US" dirty="0"/>
          </a:p>
          <a:p>
            <a:pPr>
              <a:lnSpc>
                <a:spcPct val="90000"/>
              </a:lnSpc>
            </a:pPr>
            <a:r>
              <a:rPr lang="en-US" altLang="en-US" dirty="0"/>
              <a:t>Computer devices for networking are </a:t>
            </a:r>
            <a:r>
              <a:rPr lang="en-US" altLang="en-US" b="1" dirty="0"/>
              <a:t>network card and wireless adaptor</a:t>
            </a:r>
          </a:p>
          <a:p>
            <a:pPr>
              <a:lnSpc>
                <a:spcPct val="90000"/>
              </a:lnSpc>
            </a:pPr>
            <a:endParaRPr lang="en-US" altLang="en-US" b="1" dirty="0"/>
          </a:p>
          <a:p>
            <a:pPr>
              <a:lnSpc>
                <a:spcPct val="90000"/>
              </a:lnSpc>
            </a:pPr>
            <a:r>
              <a:rPr lang="en-US" altLang="en-US" dirty="0"/>
              <a:t>In modern OS these network devices are treated as IO devices</a:t>
            </a:r>
          </a:p>
          <a:p>
            <a:pPr marL="0" indent="0">
              <a:lnSpc>
                <a:spcPct val="90000"/>
              </a:lnSpc>
              <a:buNone/>
            </a:pPr>
            <a:r>
              <a:rPr lang="en-US" altLang="en-US" dirty="0"/>
              <a:t>And therefore are managed by the same OS component</a:t>
            </a:r>
          </a:p>
          <a:p>
            <a:pPr marL="0" indent="0">
              <a:lnSpc>
                <a:spcPct val="90000"/>
              </a:lnSpc>
              <a:buNone/>
            </a:pPr>
            <a:r>
              <a:rPr lang="en-US" altLang="en-US" dirty="0"/>
              <a:t>Which manages all IO devices.</a:t>
            </a:r>
          </a:p>
          <a:p>
            <a:pPr>
              <a:lnSpc>
                <a:spcPct val="90000"/>
              </a:lnSpc>
            </a:pPr>
            <a:endParaRPr lang="en-US" altLang="en-US" b="1" dirty="0"/>
          </a:p>
        </p:txBody>
      </p:sp>
    </p:spTree>
    <p:extLst>
      <p:ext uri="{BB962C8B-B14F-4D97-AF65-F5344CB8AC3E}">
        <p14:creationId xmlns:p14="http://schemas.microsoft.com/office/powerpoint/2010/main" val="3341357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t>2. OS/Computer Operations: </a:t>
            </a:r>
          </a:p>
          <a:p>
            <a:pPr lvl="1"/>
            <a:r>
              <a:rPr lang="en-US" altLang="en-US" sz="1400" dirty="0"/>
              <a:t>Interrupt-driven</a:t>
            </a:r>
          </a:p>
          <a:p>
            <a:pPr lvl="1"/>
            <a:r>
              <a:rPr lang="en-US" altLang="en-US" sz="1400" dirty="0"/>
              <a:t>Multiprogramming &amp; Time sharing</a:t>
            </a:r>
          </a:p>
          <a:p>
            <a:pPr lvl="1"/>
            <a:r>
              <a:rPr lang="en-US" altLang="en-US" sz="1400" dirty="0"/>
              <a:t>Dual Mode</a:t>
            </a:r>
          </a:p>
          <a:p>
            <a:pPr lvl="1"/>
            <a:r>
              <a:rPr lang="en-US" altLang="en-US" sz="1400" dirty="0"/>
              <a:t>Direct Memory Access</a:t>
            </a:r>
          </a:p>
          <a:p>
            <a:pPr marL="0" indent="0">
              <a:buNone/>
            </a:pPr>
            <a:r>
              <a:rPr lang="en-US" altLang="en-US" sz="1400" b="1" dirty="0"/>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t>• I/O and Storage management</a:t>
            </a:r>
          </a:p>
          <a:p>
            <a:pPr marL="400050" lvl="1" indent="0">
              <a:buNone/>
            </a:pPr>
            <a:r>
              <a:rPr lang="en-US" altLang="en-US" sz="1400" dirty="0">
                <a:highlight>
                  <a:srgbClr val="FFFF00"/>
                </a:highlight>
              </a:rPr>
              <a:t>• Protection &amp; Security</a:t>
            </a:r>
          </a:p>
          <a:p>
            <a:pPr marL="400050" lvl="1" indent="0">
              <a:buNone/>
            </a:pPr>
            <a:r>
              <a:rPr lang="en-US" altLang="en-US" sz="1400" dirty="0"/>
              <a:t>• User Interface (GUI and Command Interpreter)</a:t>
            </a:r>
          </a:p>
          <a:p>
            <a:pPr marL="0" indent="0">
              <a:buNone/>
            </a:pPr>
            <a:endParaRPr lang="en-US" altLang="en-US" sz="1400" dirty="0"/>
          </a:p>
        </p:txBody>
      </p:sp>
    </p:spTree>
    <p:extLst>
      <p:ext uri="{BB962C8B-B14F-4D97-AF65-F5344CB8AC3E}">
        <p14:creationId xmlns:p14="http://schemas.microsoft.com/office/powerpoint/2010/main" val="677065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5965502-F3D9-4181-9CA3-BC0EE691634C}"/>
              </a:ext>
            </a:extLst>
          </p:cNvPr>
          <p:cNvSpPr>
            <a:spLocks noGrp="1" noChangeArrowheads="1"/>
          </p:cNvSpPr>
          <p:nvPr>
            <p:ph type="title" idx="4294967295"/>
          </p:nvPr>
        </p:nvSpPr>
        <p:spPr>
          <a:xfrm>
            <a:off x="1022350" y="220663"/>
            <a:ext cx="7515225" cy="576262"/>
          </a:xfrm>
        </p:spPr>
        <p:txBody>
          <a:bodyPr/>
          <a:lstStyle/>
          <a:p>
            <a:pPr eaLnBrk="1" hangingPunct="1"/>
            <a:r>
              <a:rPr lang="en-US" altLang="en-US"/>
              <a:t>Protection and Security</a:t>
            </a:r>
          </a:p>
        </p:txBody>
      </p:sp>
      <p:sp>
        <p:nvSpPr>
          <p:cNvPr id="88067" name="Rectangle 3">
            <a:extLst>
              <a:ext uri="{FF2B5EF4-FFF2-40B4-BE49-F238E27FC236}">
                <a16:creationId xmlns:a16="http://schemas.microsoft.com/office/drawing/2014/main" id="{83C732FA-AE52-4ECB-BBB8-46683EE73ACD}"/>
              </a:ext>
            </a:extLst>
          </p:cNvPr>
          <p:cNvSpPr>
            <a:spLocks noGrp="1" noChangeArrowheads="1"/>
          </p:cNvSpPr>
          <p:nvPr>
            <p:ph type="body" idx="4294967295"/>
          </p:nvPr>
        </p:nvSpPr>
        <p:spPr>
          <a:xfrm>
            <a:off x="806450" y="1233488"/>
            <a:ext cx="7648575" cy="5183187"/>
          </a:xfrm>
        </p:spPr>
        <p:txBody>
          <a:bodyPr/>
          <a:lstStyle/>
          <a:p>
            <a:pPr>
              <a:lnSpc>
                <a:spcPct val="90000"/>
              </a:lnSpc>
            </a:pPr>
            <a:r>
              <a:rPr lang="en-US" altLang="en-US" b="1" dirty="0">
                <a:solidFill>
                  <a:srgbClr val="006699"/>
                </a:solidFill>
                <a:latin typeface="+mj-lt"/>
              </a:rPr>
              <a:t>Protection</a:t>
            </a:r>
            <a:r>
              <a:rPr lang="en-US" altLang="en-US" b="1" dirty="0">
                <a:solidFill>
                  <a:srgbClr val="3366FF"/>
                </a:solidFill>
              </a:rPr>
              <a:t> </a:t>
            </a:r>
            <a:r>
              <a:rPr lang="en-US" altLang="en-US" dirty="0"/>
              <a:t>– any mechanism for controlling access of processes or users to resources defined by the OS</a:t>
            </a:r>
            <a:endParaRPr lang="en-US" altLang="en-US" sz="800" dirty="0"/>
          </a:p>
          <a:p>
            <a:pPr>
              <a:lnSpc>
                <a:spcPct val="90000"/>
              </a:lnSpc>
            </a:pPr>
            <a:r>
              <a:rPr lang="en-US" altLang="en-US" b="1" dirty="0">
                <a:solidFill>
                  <a:srgbClr val="006699"/>
                </a:solidFill>
                <a:latin typeface="+mj-lt"/>
              </a:rPr>
              <a:t>Security</a:t>
            </a:r>
            <a:r>
              <a:rPr lang="en-US" altLang="en-US" b="1" dirty="0">
                <a:solidFill>
                  <a:srgbClr val="3366FF"/>
                </a:solidFill>
              </a:rPr>
              <a:t> </a:t>
            </a:r>
            <a:r>
              <a:rPr lang="en-US" altLang="en-US" dirty="0"/>
              <a:t>– defense of the system against internal and external attacks</a:t>
            </a:r>
          </a:p>
          <a:p>
            <a:pPr lvl="1">
              <a:lnSpc>
                <a:spcPct val="90000"/>
              </a:lnSpc>
            </a:pPr>
            <a:r>
              <a:rPr lang="en-US" altLang="en-US" dirty="0"/>
              <a:t>Huge range, including denial-of-service, worms, viruses, identity theft, theft of service</a:t>
            </a:r>
            <a:endParaRPr lang="en-US" altLang="en-US" sz="800" dirty="0"/>
          </a:p>
          <a:p>
            <a:pPr>
              <a:lnSpc>
                <a:spcPct val="90000"/>
              </a:lnSpc>
            </a:pPr>
            <a:r>
              <a:rPr lang="en-US" altLang="en-US" dirty="0"/>
              <a:t>Systems generally first distinguish among users, to determine who can do what</a:t>
            </a:r>
          </a:p>
          <a:p>
            <a:pPr lvl="1">
              <a:lnSpc>
                <a:spcPct val="90000"/>
              </a:lnSpc>
            </a:pPr>
            <a:r>
              <a:rPr lang="en-US" altLang="en-US" dirty="0"/>
              <a:t>User identities (</a:t>
            </a:r>
            <a:r>
              <a:rPr lang="en-US" altLang="en-US" b="1" dirty="0">
                <a:solidFill>
                  <a:srgbClr val="006699"/>
                </a:solidFill>
                <a:latin typeface="+mj-lt"/>
              </a:rPr>
              <a:t>user IDs</a:t>
            </a:r>
            <a:r>
              <a:rPr lang="en-US" altLang="en-US" dirty="0"/>
              <a:t>, security IDs) include name and associated number, one per user</a:t>
            </a:r>
          </a:p>
          <a:p>
            <a:pPr lvl="1">
              <a:lnSpc>
                <a:spcPct val="90000"/>
              </a:lnSpc>
            </a:pPr>
            <a:r>
              <a:rPr lang="en-US" altLang="en-US" dirty="0"/>
              <a:t>User ID then associated with all files, processes of that user to determine access control</a:t>
            </a:r>
          </a:p>
          <a:p>
            <a:pPr lvl="1">
              <a:lnSpc>
                <a:spcPct val="90000"/>
              </a:lnSpc>
            </a:pPr>
            <a:r>
              <a:rPr lang="en-US" altLang="en-US" dirty="0"/>
              <a:t>Group identifier (</a:t>
            </a:r>
            <a:r>
              <a:rPr lang="en-US" altLang="en-US" b="1" dirty="0">
                <a:solidFill>
                  <a:srgbClr val="006699"/>
                </a:solidFill>
                <a:latin typeface="+mj-lt"/>
              </a:rPr>
              <a:t>group ID</a:t>
            </a:r>
            <a:r>
              <a:rPr lang="en-US" altLang="en-US" dirty="0"/>
              <a:t>) allows set of users to be defined and controls managed, then also associated with each process, file</a:t>
            </a:r>
          </a:p>
          <a:p>
            <a:pPr lvl="1">
              <a:lnSpc>
                <a:spcPct val="90000"/>
              </a:lnSpc>
            </a:pPr>
            <a:r>
              <a:rPr lang="en-US" altLang="en-US" b="1" dirty="0">
                <a:solidFill>
                  <a:srgbClr val="006699"/>
                </a:solidFill>
                <a:latin typeface="+mj-lt"/>
              </a:rPr>
              <a:t>Privilege escalation </a:t>
            </a:r>
            <a:r>
              <a:rPr lang="en-US" altLang="en-US" dirty="0"/>
              <a:t>allows user to change to effective ID with more rights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BA1119-0E5B-4C51-B6FA-28152283ADA3}"/>
              </a:ext>
            </a:extLst>
          </p:cNvPr>
          <p:cNvSpPr>
            <a:spLocks noGrp="1" noChangeArrowheads="1"/>
          </p:cNvSpPr>
          <p:nvPr>
            <p:ph type="title"/>
          </p:nvPr>
        </p:nvSpPr>
        <p:spPr>
          <a:xfrm>
            <a:off x="1094707" y="130231"/>
            <a:ext cx="8066088" cy="576262"/>
          </a:xfrm>
        </p:spPr>
        <p:txBody>
          <a:bodyPr/>
          <a:lstStyle/>
          <a:p>
            <a:pPr eaLnBrk="1" hangingPunct="1"/>
            <a:r>
              <a:rPr lang="en-US" altLang="en-US" sz="3000" dirty="0"/>
              <a:t>Outline</a:t>
            </a:r>
          </a:p>
        </p:txBody>
      </p:sp>
      <p:sp>
        <p:nvSpPr>
          <p:cNvPr id="7171" name="Rectangle 3">
            <a:extLst>
              <a:ext uri="{FF2B5EF4-FFF2-40B4-BE49-F238E27FC236}">
                <a16:creationId xmlns:a16="http://schemas.microsoft.com/office/drawing/2014/main" id="{B1102DF7-4A96-4DB4-93EE-EFEEB0DC39AF}"/>
              </a:ext>
            </a:extLst>
          </p:cNvPr>
          <p:cNvSpPr>
            <a:spLocks noGrp="1" noChangeArrowheads="1"/>
          </p:cNvSpPr>
          <p:nvPr>
            <p:ph type="body" idx="1"/>
          </p:nvPr>
        </p:nvSpPr>
        <p:spPr>
          <a:xfrm>
            <a:off x="1094707" y="1174973"/>
            <a:ext cx="7764565" cy="4508054"/>
          </a:xfrm>
        </p:spPr>
        <p:txBody>
          <a:bodyPr/>
          <a:lstStyle/>
          <a:p>
            <a:pPr marL="0" indent="0">
              <a:buNone/>
            </a:pPr>
            <a:r>
              <a:rPr lang="en-US" altLang="en-US" sz="1400" b="1" dirty="0"/>
              <a:t>1. OS Introduction</a:t>
            </a:r>
          </a:p>
          <a:p>
            <a:pPr lvl="1"/>
            <a:r>
              <a:rPr lang="en-US" altLang="en-US" sz="1400" dirty="0"/>
              <a:t>What is OS ? </a:t>
            </a:r>
          </a:p>
          <a:p>
            <a:pPr lvl="1"/>
            <a:r>
              <a:rPr lang="en-US" altLang="en-US" sz="1400" dirty="0"/>
              <a:t>Goals in designing OS</a:t>
            </a:r>
          </a:p>
          <a:p>
            <a:pPr lvl="1"/>
            <a:r>
              <a:rPr lang="en-US" altLang="en-US" sz="1400" dirty="0"/>
              <a:t>OS Activities</a:t>
            </a:r>
          </a:p>
          <a:p>
            <a:pPr marL="0" indent="0">
              <a:buNone/>
            </a:pPr>
            <a:r>
              <a:rPr lang="en-US" altLang="en-US" sz="1400" b="1" dirty="0"/>
              <a:t>2. OS/Computer Operations: </a:t>
            </a:r>
          </a:p>
          <a:p>
            <a:pPr lvl="1"/>
            <a:r>
              <a:rPr lang="en-US" altLang="en-US" sz="1400" dirty="0"/>
              <a:t>Interrupt-driven</a:t>
            </a:r>
          </a:p>
          <a:p>
            <a:pPr lvl="1"/>
            <a:r>
              <a:rPr lang="en-US" altLang="en-US" sz="1400" dirty="0"/>
              <a:t>Multiprogramming &amp; Time sharing</a:t>
            </a:r>
          </a:p>
          <a:p>
            <a:pPr lvl="1"/>
            <a:r>
              <a:rPr lang="en-US" altLang="en-US" sz="1400" dirty="0"/>
              <a:t>Dual Mode</a:t>
            </a:r>
          </a:p>
          <a:p>
            <a:pPr lvl="1"/>
            <a:r>
              <a:rPr lang="en-US" altLang="en-US" sz="1400" dirty="0"/>
              <a:t>Direct Memory Access</a:t>
            </a:r>
          </a:p>
          <a:p>
            <a:pPr marL="0" indent="0">
              <a:buNone/>
            </a:pPr>
            <a:r>
              <a:rPr lang="en-US" altLang="en-US" sz="1400" b="1" dirty="0"/>
              <a:t>3. OS Components:</a:t>
            </a:r>
          </a:p>
          <a:p>
            <a:pPr marL="400050" lvl="1" indent="0">
              <a:buNone/>
            </a:pPr>
            <a:r>
              <a:rPr lang="en-US" altLang="en-US" sz="1400" dirty="0"/>
              <a:t>• Process management</a:t>
            </a:r>
          </a:p>
          <a:p>
            <a:pPr marL="400050" lvl="1" indent="0">
              <a:buNone/>
            </a:pPr>
            <a:r>
              <a:rPr lang="en-US" altLang="en-US" sz="1400" dirty="0"/>
              <a:t>• Memory management</a:t>
            </a:r>
          </a:p>
          <a:p>
            <a:pPr marL="400050" lvl="1" indent="0">
              <a:buNone/>
            </a:pPr>
            <a:r>
              <a:rPr lang="en-US" altLang="en-US" sz="1400" dirty="0"/>
              <a:t>• I/O and Storage management</a:t>
            </a:r>
          </a:p>
          <a:p>
            <a:pPr marL="400050" lvl="1" indent="0">
              <a:buNone/>
            </a:pPr>
            <a:r>
              <a:rPr lang="en-US" altLang="en-US" sz="1400" dirty="0"/>
              <a:t>• Protection &amp; Security</a:t>
            </a:r>
          </a:p>
          <a:p>
            <a:pPr marL="400050" lvl="1" indent="0">
              <a:buNone/>
            </a:pPr>
            <a:r>
              <a:rPr lang="en-US" altLang="en-US" sz="1400" dirty="0">
                <a:highlight>
                  <a:srgbClr val="FFFF00"/>
                </a:highlight>
              </a:rPr>
              <a:t>• User Interface (GUI and Command Interpreter)</a:t>
            </a:r>
          </a:p>
          <a:p>
            <a:pPr marL="0" indent="0">
              <a:buNone/>
            </a:pPr>
            <a:endParaRPr lang="en-US" altLang="en-US" sz="1400" dirty="0"/>
          </a:p>
        </p:txBody>
      </p:sp>
    </p:spTree>
    <p:extLst>
      <p:ext uri="{BB962C8B-B14F-4D97-AF65-F5344CB8AC3E}">
        <p14:creationId xmlns:p14="http://schemas.microsoft.com/office/powerpoint/2010/main" val="2721615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48B5D98-8B47-4D7E-ACEF-BDB67E3340E0}"/>
              </a:ext>
            </a:extLst>
          </p:cNvPr>
          <p:cNvSpPr>
            <a:spLocks noGrp="1" noChangeArrowheads="1"/>
          </p:cNvSpPr>
          <p:nvPr>
            <p:ph type="title"/>
          </p:nvPr>
        </p:nvSpPr>
        <p:spPr>
          <a:xfrm>
            <a:off x="877888" y="220663"/>
            <a:ext cx="8145462" cy="576262"/>
          </a:xfrm>
        </p:spPr>
        <p:txBody>
          <a:bodyPr/>
          <a:lstStyle/>
          <a:p>
            <a:pPr eaLnBrk="1" hangingPunct="1"/>
            <a:r>
              <a:rPr lang="en-US" altLang="en-US" dirty="0"/>
              <a:t>OS User Interface</a:t>
            </a:r>
          </a:p>
        </p:txBody>
      </p:sp>
      <p:sp>
        <p:nvSpPr>
          <p:cNvPr id="19459" name="Rectangle 3">
            <a:extLst>
              <a:ext uri="{FF2B5EF4-FFF2-40B4-BE49-F238E27FC236}">
                <a16:creationId xmlns:a16="http://schemas.microsoft.com/office/drawing/2014/main" id="{1E634D89-B552-404F-9BDB-6AB7E838A414}"/>
              </a:ext>
            </a:extLst>
          </p:cNvPr>
          <p:cNvSpPr>
            <a:spLocks noGrp="1" noChangeArrowheads="1"/>
          </p:cNvSpPr>
          <p:nvPr>
            <p:ph type="body" idx="1"/>
          </p:nvPr>
        </p:nvSpPr>
        <p:spPr>
          <a:xfrm>
            <a:off x="877888" y="1450104"/>
            <a:ext cx="7941646" cy="4131808"/>
          </a:xfrm>
        </p:spPr>
        <p:txBody>
          <a:bodyPr/>
          <a:lstStyle/>
          <a:p>
            <a:r>
              <a:rPr lang="en-US" altLang="en-US" sz="1600" b="1" dirty="0"/>
              <a:t>User interface </a:t>
            </a:r>
            <a:r>
              <a:rPr lang="en-US" altLang="en-US" sz="1600" dirty="0"/>
              <a:t>(UI) </a:t>
            </a:r>
            <a:r>
              <a:rPr lang="en-US" altLang="en-US" sz="1600" b="1" dirty="0"/>
              <a:t>facilitates communication </a:t>
            </a:r>
            <a:r>
              <a:rPr lang="en-US" altLang="en-US" sz="1600" dirty="0"/>
              <a:t>between an entity (program/device) and its user by acting as an intermediary between them. </a:t>
            </a:r>
          </a:p>
          <a:p>
            <a:endParaRPr lang="en-US" altLang="en-US" sz="1600" dirty="0"/>
          </a:p>
          <a:p>
            <a:r>
              <a:rPr lang="en-US" altLang="en-US" sz="1600" dirty="0"/>
              <a:t>Basic functions of a user interface:</a:t>
            </a:r>
          </a:p>
          <a:p>
            <a:pPr lvl="1"/>
            <a:r>
              <a:rPr lang="en-US" altLang="en-US" sz="1600" dirty="0"/>
              <a:t>to take the inputs (different types/forms) from the user and </a:t>
            </a:r>
          </a:p>
          <a:p>
            <a:pPr lvl="1"/>
            <a:r>
              <a:rPr lang="en-US" altLang="en-US" sz="1600" dirty="0"/>
              <a:t>to provide the output (different types/forms) to the users. </a:t>
            </a:r>
          </a:p>
          <a:p>
            <a:endParaRPr lang="en-US" altLang="en-US" sz="1600" dirty="0"/>
          </a:p>
          <a:p>
            <a:r>
              <a:rPr lang="en-US" altLang="en-US" sz="1600" dirty="0"/>
              <a:t>User interface of any operating system can be:</a:t>
            </a:r>
          </a:p>
          <a:p>
            <a:pPr lvl="1"/>
            <a:r>
              <a:rPr lang="en-US" altLang="en-US" sz="1600" b="1" dirty="0"/>
              <a:t>Graphical user interface (GUI)</a:t>
            </a:r>
          </a:p>
          <a:p>
            <a:pPr lvl="1"/>
            <a:r>
              <a:rPr lang="en-US" altLang="en-US" sz="1600" b="1" dirty="0"/>
              <a:t>Command line user interface (CLI)</a:t>
            </a:r>
          </a:p>
          <a:p>
            <a:endParaRPr lang="en-US" altLang="en-US" sz="1600" dirty="0"/>
          </a:p>
          <a:p>
            <a:r>
              <a:rPr lang="en-US" altLang="en-US" sz="1600" dirty="0"/>
              <a:t>A component of OS creates and manages its user interface.</a:t>
            </a:r>
          </a:p>
          <a:p>
            <a:pPr lvl="1"/>
            <a:endParaRPr lang="en-US" altLang="en-US" sz="1600" b="1" dirty="0"/>
          </a:p>
        </p:txBody>
      </p:sp>
    </p:spTree>
    <p:extLst>
      <p:ext uri="{BB962C8B-B14F-4D97-AF65-F5344CB8AC3E}">
        <p14:creationId xmlns:p14="http://schemas.microsoft.com/office/powerpoint/2010/main" val="4070175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48B5D98-8B47-4D7E-ACEF-BDB67E3340E0}"/>
              </a:ext>
            </a:extLst>
          </p:cNvPr>
          <p:cNvSpPr>
            <a:spLocks noGrp="1" noChangeArrowheads="1"/>
          </p:cNvSpPr>
          <p:nvPr>
            <p:ph type="title"/>
          </p:nvPr>
        </p:nvSpPr>
        <p:spPr>
          <a:xfrm>
            <a:off x="877888" y="220663"/>
            <a:ext cx="8145462" cy="576262"/>
          </a:xfrm>
        </p:spPr>
        <p:txBody>
          <a:bodyPr/>
          <a:lstStyle/>
          <a:p>
            <a:pPr eaLnBrk="1" hangingPunct="1"/>
            <a:r>
              <a:rPr lang="en-US" altLang="en-US" dirty="0"/>
              <a:t>OS Command Line Interpreter (CLI)</a:t>
            </a:r>
          </a:p>
        </p:txBody>
      </p:sp>
      <p:pic>
        <p:nvPicPr>
          <p:cNvPr id="5122" name="Picture 2" descr="https://upload.wikimedia.org/wikipedia/commons/2/29/Linux_command-line._Bash._GNOME_Terminal._screenshot.png">
            <a:extLst>
              <a:ext uri="{FF2B5EF4-FFF2-40B4-BE49-F238E27FC236}">
                <a16:creationId xmlns:a16="http://schemas.microsoft.com/office/drawing/2014/main" id="{FD6929E8-A91E-47D8-98F0-52EC3A608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826" y="1260987"/>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02E63FB-6DD1-46DC-8471-F576D57E791A}"/>
              </a:ext>
            </a:extLst>
          </p:cNvPr>
          <p:cNvSpPr>
            <a:spLocks noGrp="1" noChangeArrowheads="1"/>
          </p:cNvSpPr>
          <p:nvPr>
            <p:ph type="title"/>
          </p:nvPr>
        </p:nvSpPr>
        <p:spPr>
          <a:xfrm>
            <a:off x="1036638" y="214313"/>
            <a:ext cx="7500937" cy="576262"/>
          </a:xfrm>
        </p:spPr>
        <p:txBody>
          <a:bodyPr/>
          <a:lstStyle/>
          <a:p>
            <a:pPr eaLnBrk="1" hangingPunct="1"/>
            <a:r>
              <a:rPr lang="en-US" altLang="en-US" sz="3000" dirty="0"/>
              <a:t>Operating System GUI</a:t>
            </a:r>
          </a:p>
        </p:txBody>
      </p:sp>
      <p:pic>
        <p:nvPicPr>
          <p:cNvPr id="6146" name="Picture 2" descr="See the source image">
            <a:extLst>
              <a:ext uri="{FF2B5EF4-FFF2-40B4-BE49-F238E27FC236}">
                <a16:creationId xmlns:a16="http://schemas.microsoft.com/office/drawing/2014/main" id="{FBBA377E-EB51-4323-9E02-3E3F5AC7F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83" y="1146693"/>
            <a:ext cx="8107362" cy="4564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EB20E3-5741-425B-8E23-5A7CB7B0B6E0}"/>
              </a:ext>
            </a:extLst>
          </p:cNvPr>
          <p:cNvSpPr>
            <a:spLocks noGrp="1" noChangeArrowheads="1"/>
          </p:cNvSpPr>
          <p:nvPr>
            <p:ph type="title" idx="4294967295"/>
          </p:nvPr>
        </p:nvSpPr>
        <p:spPr>
          <a:xfrm>
            <a:off x="1176338" y="195263"/>
            <a:ext cx="7342187" cy="576262"/>
          </a:xfrm>
        </p:spPr>
        <p:txBody>
          <a:bodyPr/>
          <a:lstStyle/>
          <a:p>
            <a:pPr eaLnBrk="1" hangingPunct="1"/>
            <a:r>
              <a:rPr lang="en-US" altLang="en-US"/>
              <a:t>Defining Operating Systems</a:t>
            </a:r>
          </a:p>
        </p:txBody>
      </p:sp>
      <p:sp>
        <p:nvSpPr>
          <p:cNvPr id="16387" name="Rectangle 3">
            <a:extLst>
              <a:ext uri="{FF2B5EF4-FFF2-40B4-BE49-F238E27FC236}">
                <a16:creationId xmlns:a16="http://schemas.microsoft.com/office/drawing/2014/main" id="{BA616C95-31EB-4384-984E-E8D92B883E14}"/>
              </a:ext>
            </a:extLst>
          </p:cNvPr>
          <p:cNvSpPr>
            <a:spLocks noGrp="1" noChangeArrowheads="1"/>
          </p:cNvSpPr>
          <p:nvPr>
            <p:ph type="body" idx="4294967295"/>
          </p:nvPr>
        </p:nvSpPr>
        <p:spPr>
          <a:xfrm>
            <a:off x="755650" y="1028700"/>
            <a:ext cx="7441293" cy="4196443"/>
          </a:xfrm>
        </p:spPr>
        <p:txBody>
          <a:bodyPr/>
          <a:lstStyle/>
          <a:p>
            <a:pPr>
              <a:buFont typeface="Monotype Sorts" pitchFamily="-84" charset="2"/>
              <a:buNone/>
            </a:pPr>
            <a:endParaRPr lang="en-US" altLang="en-US" dirty="0"/>
          </a:p>
          <a:p>
            <a:r>
              <a:rPr lang="en-US" altLang="en-US" dirty="0"/>
              <a:t>Term OS covers many roles</a:t>
            </a:r>
          </a:p>
          <a:p>
            <a:pPr lvl="1"/>
            <a:r>
              <a:rPr lang="en-US" altLang="en-US" dirty="0"/>
              <a:t>Because of myriad designs and uses of OSes</a:t>
            </a:r>
          </a:p>
          <a:p>
            <a:pPr lvl="1"/>
            <a:r>
              <a:rPr lang="en-US" altLang="en-US" dirty="0"/>
              <a:t>Present in toasters through ships, spacecraft, game machines, TVs and industrial control systems</a:t>
            </a:r>
          </a:p>
          <a:p>
            <a:pPr lvl="1"/>
            <a:r>
              <a:rPr lang="en-US" altLang="en-US" dirty="0"/>
              <a:t>Born when fixed use computers for military became more general purpose and needed resource management and program control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AAE997-54FD-41EF-972D-B4CCB9B1896D}"/>
              </a:ext>
            </a:extLst>
          </p:cNvPr>
          <p:cNvSpPr>
            <a:spLocks noGrp="1" noChangeArrowheads="1"/>
          </p:cNvSpPr>
          <p:nvPr>
            <p:ph type="title" idx="4294967295"/>
          </p:nvPr>
        </p:nvSpPr>
        <p:spPr>
          <a:xfrm>
            <a:off x="963613" y="198438"/>
            <a:ext cx="7723187" cy="576262"/>
          </a:xfrm>
        </p:spPr>
        <p:txBody>
          <a:bodyPr/>
          <a:lstStyle/>
          <a:p>
            <a:pPr eaLnBrk="1" hangingPunct="1"/>
            <a:r>
              <a:rPr lang="en-US" altLang="en-US"/>
              <a:t>What is an Operating System?</a:t>
            </a:r>
          </a:p>
        </p:txBody>
      </p:sp>
      <p:sp>
        <p:nvSpPr>
          <p:cNvPr id="6147" name="Rectangle 3">
            <a:extLst>
              <a:ext uri="{FF2B5EF4-FFF2-40B4-BE49-F238E27FC236}">
                <a16:creationId xmlns:a16="http://schemas.microsoft.com/office/drawing/2014/main" id="{CD36D9CA-D38B-456F-A12D-3CBF399EEDF5}"/>
              </a:ext>
            </a:extLst>
          </p:cNvPr>
          <p:cNvSpPr>
            <a:spLocks noGrp="1" noChangeArrowheads="1"/>
          </p:cNvSpPr>
          <p:nvPr>
            <p:ph type="body" idx="4294967295"/>
          </p:nvPr>
        </p:nvSpPr>
        <p:spPr>
          <a:xfrm>
            <a:off x="963613" y="1349375"/>
            <a:ext cx="7451571" cy="4159250"/>
          </a:xfrm>
        </p:spPr>
        <p:txBody>
          <a:bodyPr/>
          <a:lstStyle/>
          <a:p>
            <a:r>
              <a:rPr lang="en-US" altLang="en-US" dirty="0"/>
              <a:t>An Operating System (OS) = a </a:t>
            </a:r>
            <a:r>
              <a:rPr lang="en-US" altLang="en-US" b="1" dirty="0"/>
              <a:t>software </a:t>
            </a:r>
            <a:r>
              <a:rPr lang="en-US" altLang="en-US" dirty="0"/>
              <a:t>consisting of many programs</a:t>
            </a:r>
          </a:p>
          <a:p>
            <a:endParaRPr lang="en-US" altLang="en-US" dirty="0"/>
          </a:p>
          <a:p>
            <a:r>
              <a:rPr lang="en-US" altLang="en-US" dirty="0"/>
              <a:t>OS role: acts as an intermediary between the computer hardware and its users</a:t>
            </a:r>
          </a:p>
          <a:p>
            <a:endParaRPr lang="en-US" altLang="en-US" dirty="0"/>
          </a:p>
          <a:p>
            <a:pPr marL="0" indent="0">
              <a:buNone/>
            </a:pPr>
            <a:r>
              <a:rPr lang="en-US" altLang="en-US" dirty="0"/>
              <a:t>     Specifically:</a:t>
            </a:r>
          </a:p>
          <a:p>
            <a:pPr lvl="1"/>
            <a:r>
              <a:rPr lang="en-US" altLang="en-US" dirty="0"/>
              <a:t>Help </a:t>
            </a:r>
            <a:r>
              <a:rPr lang="en-US" altLang="en-US" b="1" dirty="0"/>
              <a:t>users </a:t>
            </a:r>
            <a:r>
              <a:rPr lang="en-US" altLang="en-US" dirty="0"/>
              <a:t>use the computer: implement user commands and execute user programs</a:t>
            </a:r>
          </a:p>
          <a:p>
            <a:pPr lvl="1"/>
            <a:r>
              <a:rPr lang="en-US" altLang="en-US" dirty="0"/>
              <a:t>Manage </a:t>
            </a:r>
            <a:r>
              <a:rPr lang="en-US" altLang="en-US" b="1" dirty="0"/>
              <a:t>computer hardware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9E77BD-F295-4D5C-88FB-9C1F0C2DF6D3}"/>
              </a:ext>
            </a:extLst>
          </p:cNvPr>
          <p:cNvSpPr>
            <a:spLocks noGrp="1" noChangeArrowheads="1"/>
          </p:cNvSpPr>
          <p:nvPr>
            <p:ph type="title" idx="4294967295"/>
          </p:nvPr>
        </p:nvSpPr>
        <p:spPr>
          <a:xfrm>
            <a:off x="457200" y="201613"/>
            <a:ext cx="8126413" cy="576262"/>
          </a:xfrm>
        </p:spPr>
        <p:txBody>
          <a:bodyPr/>
          <a:lstStyle/>
          <a:p>
            <a:r>
              <a:rPr lang="en-US" altLang="en-US" dirty="0"/>
              <a:t>Goals of Operating Systems</a:t>
            </a:r>
          </a:p>
        </p:txBody>
      </p:sp>
      <p:sp>
        <p:nvSpPr>
          <p:cNvPr id="15363" name="Content Placeholder 2">
            <a:extLst>
              <a:ext uri="{FF2B5EF4-FFF2-40B4-BE49-F238E27FC236}">
                <a16:creationId xmlns:a16="http://schemas.microsoft.com/office/drawing/2014/main" id="{CFEE02D0-0B66-42F3-A811-C29D1CE4B68A}"/>
              </a:ext>
            </a:extLst>
          </p:cNvPr>
          <p:cNvSpPr>
            <a:spLocks noGrp="1" noChangeArrowheads="1"/>
          </p:cNvSpPr>
          <p:nvPr>
            <p:ph idx="4294967295"/>
          </p:nvPr>
        </p:nvSpPr>
        <p:spPr>
          <a:xfrm>
            <a:off x="746125" y="1120775"/>
            <a:ext cx="7940675" cy="4530725"/>
          </a:xfrm>
        </p:spPr>
        <p:txBody>
          <a:bodyPr/>
          <a:lstStyle/>
          <a:p>
            <a:r>
              <a:rPr lang="en-US" altLang="en-US" sz="1600" dirty="0"/>
              <a:t>Depends on the point of view</a:t>
            </a:r>
          </a:p>
          <a:p>
            <a:pPr marL="0" indent="0">
              <a:buNone/>
            </a:pPr>
            <a:r>
              <a:rPr lang="en-US" altLang="en-US" sz="1600" dirty="0"/>
              <a:t>USER VIEW:</a:t>
            </a:r>
          </a:p>
          <a:p>
            <a:r>
              <a:rPr lang="en-US" altLang="en-US" sz="1600" dirty="0"/>
              <a:t>Users want convenience, </a:t>
            </a:r>
            <a:r>
              <a:rPr lang="en-US" altLang="en-US" sz="1600" b="1" dirty="0">
                <a:solidFill>
                  <a:srgbClr val="006699"/>
                </a:solidFill>
                <a:latin typeface="+mj-lt"/>
              </a:rPr>
              <a:t>ease of use </a:t>
            </a:r>
            <a:r>
              <a:rPr lang="en-US" altLang="en-US" sz="1600" dirty="0"/>
              <a:t>and</a:t>
            </a:r>
            <a:r>
              <a:rPr lang="en-US" altLang="en-US" sz="1600" b="1" dirty="0">
                <a:solidFill>
                  <a:srgbClr val="3366FF"/>
                </a:solidFill>
              </a:rPr>
              <a:t> </a:t>
            </a:r>
            <a:r>
              <a:rPr lang="en-US" altLang="en-US" sz="1600" b="1" dirty="0">
                <a:solidFill>
                  <a:srgbClr val="006699"/>
                </a:solidFill>
                <a:latin typeface="+mj-lt"/>
              </a:rPr>
              <a:t>good performance </a:t>
            </a:r>
          </a:p>
          <a:p>
            <a:pPr lvl="1"/>
            <a:r>
              <a:rPr lang="en-US" altLang="en-US" sz="1600" dirty="0"/>
              <a:t>Don</a:t>
            </a:r>
            <a:r>
              <a:rPr lang="ja-JP" altLang="en-US" sz="1600" dirty="0"/>
              <a:t>’</a:t>
            </a:r>
            <a:r>
              <a:rPr lang="en-US" altLang="ja-JP" sz="1600" dirty="0"/>
              <a:t>t care about </a:t>
            </a:r>
            <a:r>
              <a:rPr lang="en-US" altLang="ja-JP" sz="1600" b="1" dirty="0">
                <a:solidFill>
                  <a:srgbClr val="006699"/>
                </a:solidFill>
                <a:latin typeface="+mj-lt"/>
              </a:rPr>
              <a:t>resource utilization</a:t>
            </a:r>
          </a:p>
          <a:p>
            <a:r>
              <a:rPr lang="en-US" altLang="en-US" sz="1600" dirty="0"/>
              <a:t>But shared computer such as </a:t>
            </a:r>
            <a:r>
              <a:rPr lang="en-US" altLang="en-US" sz="1600" b="1" dirty="0">
                <a:solidFill>
                  <a:srgbClr val="006699"/>
                </a:solidFill>
                <a:latin typeface="+mj-lt"/>
              </a:rPr>
              <a:t>mainframe</a:t>
            </a:r>
            <a:r>
              <a:rPr lang="en-US" altLang="en-US" sz="1600" dirty="0"/>
              <a:t> or </a:t>
            </a:r>
            <a:r>
              <a:rPr lang="en-US" altLang="en-US" sz="1600" b="1" dirty="0">
                <a:solidFill>
                  <a:srgbClr val="006699"/>
                </a:solidFill>
                <a:latin typeface="+mj-lt"/>
              </a:rPr>
              <a:t>minicomputer</a:t>
            </a:r>
            <a:r>
              <a:rPr lang="en-US" altLang="en-US" sz="1600" dirty="0"/>
              <a:t> must keep all users happy</a:t>
            </a:r>
          </a:p>
          <a:p>
            <a:pPr lvl="1"/>
            <a:r>
              <a:rPr lang="en-US" altLang="en-US" sz="1600" dirty="0"/>
              <a:t>Operating system is a </a:t>
            </a:r>
            <a:r>
              <a:rPr lang="en-US" altLang="en-US" sz="1600" b="1" dirty="0">
                <a:solidFill>
                  <a:srgbClr val="006699"/>
                </a:solidFill>
                <a:latin typeface="+mj-lt"/>
              </a:rPr>
              <a:t>resource allocator </a:t>
            </a:r>
            <a:r>
              <a:rPr lang="en-US" altLang="en-US" sz="1600" dirty="0"/>
              <a:t>and </a:t>
            </a:r>
            <a:r>
              <a:rPr lang="en-US" altLang="en-US" sz="1600" b="1" dirty="0">
                <a:solidFill>
                  <a:srgbClr val="006699"/>
                </a:solidFill>
                <a:latin typeface="+mj-lt"/>
              </a:rPr>
              <a:t>control program </a:t>
            </a:r>
            <a:r>
              <a:rPr lang="en-US" altLang="en-US" sz="1600" dirty="0"/>
              <a:t>making efficient use of HW and managing execution of user programs</a:t>
            </a:r>
          </a:p>
          <a:p>
            <a:r>
              <a:rPr lang="en-US" altLang="en-US" sz="1600" dirty="0"/>
              <a:t>Users of dedicate systems such as </a:t>
            </a:r>
            <a:r>
              <a:rPr lang="en-US" altLang="en-US" sz="1600" b="1" dirty="0">
                <a:solidFill>
                  <a:srgbClr val="006699"/>
                </a:solidFill>
                <a:latin typeface="+mj-lt"/>
              </a:rPr>
              <a:t>workstations</a:t>
            </a:r>
            <a:r>
              <a:rPr lang="en-US" altLang="en-US" sz="1600" dirty="0"/>
              <a:t> have dedicated resources but frequently use shared resources from </a:t>
            </a:r>
            <a:r>
              <a:rPr lang="en-US" altLang="en-US" sz="1600" b="1" dirty="0">
                <a:solidFill>
                  <a:srgbClr val="006699"/>
                </a:solidFill>
                <a:latin typeface="+mj-lt"/>
              </a:rPr>
              <a:t>servers</a:t>
            </a:r>
          </a:p>
          <a:p>
            <a:r>
              <a:rPr lang="en-US" altLang="en-US" sz="1600" dirty="0">
                <a:solidFill>
                  <a:srgbClr val="000000"/>
                </a:solidFill>
              </a:rPr>
              <a:t>Mobile devices like smartphones and tables are resource poor,  optimized for usability and battery life</a:t>
            </a:r>
          </a:p>
          <a:p>
            <a:pPr lvl="1"/>
            <a:r>
              <a:rPr lang="en-US" altLang="en-US" sz="1600" dirty="0">
                <a:solidFill>
                  <a:srgbClr val="000000"/>
                </a:solidFill>
              </a:rPr>
              <a:t>Mobile user interfaces such as touch screens, voice recognition</a:t>
            </a:r>
          </a:p>
          <a:p>
            <a:r>
              <a:rPr lang="en-US" altLang="en-US" sz="1600" dirty="0">
                <a:solidFill>
                  <a:srgbClr val="000000"/>
                </a:solidFill>
              </a:rPr>
              <a:t>Some computers have little or no user interface, such as embedded computers in devices and automobiles</a:t>
            </a:r>
          </a:p>
          <a:p>
            <a:pPr lvl="1"/>
            <a:r>
              <a:rPr lang="en-US" altLang="en-US" sz="1600" dirty="0">
                <a:solidFill>
                  <a:srgbClr val="000000"/>
                </a:solidFill>
              </a:rPr>
              <a:t>Run primarily without user intervention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9E77BD-F295-4D5C-88FB-9C1F0C2DF6D3}"/>
              </a:ext>
            </a:extLst>
          </p:cNvPr>
          <p:cNvSpPr>
            <a:spLocks noGrp="1" noChangeArrowheads="1"/>
          </p:cNvSpPr>
          <p:nvPr>
            <p:ph type="title" idx="4294967295"/>
          </p:nvPr>
        </p:nvSpPr>
        <p:spPr>
          <a:xfrm>
            <a:off x="457200" y="201613"/>
            <a:ext cx="8126413" cy="576262"/>
          </a:xfrm>
        </p:spPr>
        <p:txBody>
          <a:bodyPr/>
          <a:lstStyle/>
          <a:p>
            <a:r>
              <a:rPr lang="en-US" altLang="en-US" dirty="0"/>
              <a:t>Goals of Operating Systems</a:t>
            </a:r>
          </a:p>
        </p:txBody>
      </p:sp>
      <p:sp>
        <p:nvSpPr>
          <p:cNvPr id="15363" name="Content Placeholder 2">
            <a:extLst>
              <a:ext uri="{FF2B5EF4-FFF2-40B4-BE49-F238E27FC236}">
                <a16:creationId xmlns:a16="http://schemas.microsoft.com/office/drawing/2014/main" id="{CFEE02D0-0B66-42F3-A811-C29D1CE4B68A}"/>
              </a:ext>
            </a:extLst>
          </p:cNvPr>
          <p:cNvSpPr>
            <a:spLocks noGrp="1" noChangeArrowheads="1"/>
          </p:cNvSpPr>
          <p:nvPr>
            <p:ph idx="4294967295"/>
          </p:nvPr>
        </p:nvSpPr>
        <p:spPr>
          <a:xfrm>
            <a:off x="746125" y="1120775"/>
            <a:ext cx="7940675" cy="4530725"/>
          </a:xfrm>
        </p:spPr>
        <p:txBody>
          <a:bodyPr/>
          <a:lstStyle/>
          <a:p>
            <a:pPr marL="0" indent="0">
              <a:buNone/>
            </a:pPr>
            <a:r>
              <a:rPr lang="en-US" altLang="en-US" sz="1600" dirty="0"/>
              <a:t>SYSTEM VIEW:</a:t>
            </a:r>
          </a:p>
          <a:p>
            <a:pPr marL="0" indent="0">
              <a:buNone/>
            </a:pPr>
            <a:endParaRPr lang="en-US" altLang="en-US" sz="1600" dirty="0"/>
          </a:p>
          <a:p>
            <a:pPr marL="0" indent="0">
              <a:buNone/>
            </a:pPr>
            <a:r>
              <a:rPr lang="en-US" sz="1600" dirty="0"/>
              <a:t>Operating system (OS) is the bridge between applications and hardware. The system views the operating system as:</a:t>
            </a:r>
          </a:p>
          <a:p>
            <a:r>
              <a:rPr lang="en-US" sz="1600" dirty="0"/>
              <a:t>OS is a resource allocator. There are many resources such as CPU time, memory space, file storage space, I/O devices etc. that are required by processes for execution. OS allocates these resources judiciously to the processes.</a:t>
            </a:r>
          </a:p>
          <a:p>
            <a:r>
              <a:rPr lang="en-US" sz="1600" dirty="0"/>
              <a:t>OS works as a control program. It manages all the processes and I/O devices so that the computer system works smoothly and there are no errors. It makes sure that the I/O devices work in a proper manner without creating problems.</a:t>
            </a:r>
          </a:p>
          <a:p>
            <a:r>
              <a:rPr lang="en-US" sz="1600" dirty="0"/>
              <a:t>OS helps users to use hardware easier.</a:t>
            </a:r>
          </a:p>
          <a:p>
            <a:r>
              <a:rPr lang="en-US" sz="1600" dirty="0"/>
              <a:t>OS is/has a program running at all times in the background of a computer system (known as the kernel) and handling all the application programs. </a:t>
            </a:r>
            <a:endParaRPr lang="en-US" altLang="en-US" sz="1600" dirty="0">
              <a:solidFill>
                <a:srgbClr val="000000"/>
              </a:solidFill>
            </a:endParaRPr>
          </a:p>
        </p:txBody>
      </p:sp>
    </p:spTree>
    <p:extLst>
      <p:ext uri="{BB962C8B-B14F-4D97-AF65-F5344CB8AC3E}">
        <p14:creationId xmlns:p14="http://schemas.microsoft.com/office/powerpoint/2010/main" val="272485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9E77BD-F295-4D5C-88FB-9C1F0C2DF6D3}"/>
              </a:ext>
            </a:extLst>
          </p:cNvPr>
          <p:cNvSpPr>
            <a:spLocks noGrp="1" noChangeArrowheads="1"/>
          </p:cNvSpPr>
          <p:nvPr>
            <p:ph type="title" idx="4294967295"/>
          </p:nvPr>
        </p:nvSpPr>
        <p:spPr>
          <a:xfrm>
            <a:off x="457200" y="201613"/>
            <a:ext cx="8126413" cy="576262"/>
          </a:xfrm>
        </p:spPr>
        <p:txBody>
          <a:bodyPr/>
          <a:lstStyle/>
          <a:p>
            <a:r>
              <a:rPr lang="en-US" altLang="en-US" dirty="0"/>
              <a:t>Activities of Operating Systems</a:t>
            </a:r>
          </a:p>
        </p:txBody>
      </p:sp>
      <p:sp>
        <p:nvSpPr>
          <p:cNvPr id="15363" name="Content Placeholder 2">
            <a:extLst>
              <a:ext uri="{FF2B5EF4-FFF2-40B4-BE49-F238E27FC236}">
                <a16:creationId xmlns:a16="http://schemas.microsoft.com/office/drawing/2014/main" id="{CFEE02D0-0B66-42F3-A811-C29D1CE4B68A}"/>
              </a:ext>
            </a:extLst>
          </p:cNvPr>
          <p:cNvSpPr>
            <a:spLocks noGrp="1" noChangeArrowheads="1"/>
          </p:cNvSpPr>
          <p:nvPr>
            <p:ph idx="4294967295"/>
          </p:nvPr>
        </p:nvSpPr>
        <p:spPr>
          <a:xfrm>
            <a:off x="746125" y="1120775"/>
            <a:ext cx="7940675" cy="4530725"/>
          </a:xfrm>
        </p:spPr>
        <p:txBody>
          <a:bodyPr/>
          <a:lstStyle/>
          <a:p>
            <a:pPr marL="0" indent="0">
              <a:buNone/>
            </a:pPr>
            <a:endParaRPr lang="en-US" altLang="en-US" sz="1600" dirty="0"/>
          </a:p>
          <a:p>
            <a:pPr marL="0" indent="0">
              <a:buNone/>
            </a:pPr>
            <a:r>
              <a:rPr lang="en-US" altLang="en-US" sz="2000" b="1" dirty="0"/>
              <a:t>OS Activities</a:t>
            </a:r>
          </a:p>
          <a:p>
            <a:pPr marL="400050" lvl="1" indent="0">
              <a:buNone/>
            </a:pPr>
            <a:endParaRPr lang="en-US" altLang="en-US" sz="2000" dirty="0"/>
          </a:p>
          <a:p>
            <a:pPr marL="400050" lvl="1" indent="0">
              <a:buNone/>
            </a:pPr>
            <a:r>
              <a:rPr lang="en-US" altLang="en-US" sz="2000" dirty="0"/>
              <a:t>• Set up the computer system (in the beginning)</a:t>
            </a:r>
          </a:p>
          <a:p>
            <a:pPr marL="400050" lvl="1" indent="0">
              <a:buNone/>
            </a:pPr>
            <a:r>
              <a:rPr lang="en-US" altLang="en-US" sz="2000" dirty="0"/>
              <a:t>• Interact with users</a:t>
            </a:r>
          </a:p>
          <a:p>
            <a:pPr marL="400050" lvl="1" indent="0">
              <a:buNone/>
            </a:pPr>
            <a:r>
              <a:rPr lang="en-US" altLang="en-US" sz="2000" dirty="0"/>
              <a:t>• Help run the software/programs</a:t>
            </a:r>
          </a:p>
          <a:p>
            <a:pPr marL="400050" lvl="1" indent="0">
              <a:buNone/>
            </a:pPr>
            <a:r>
              <a:rPr lang="en-US" altLang="en-US" sz="2000" dirty="0"/>
              <a:t>• Control the hardware/devices</a:t>
            </a:r>
          </a:p>
          <a:p>
            <a:pPr marL="0" indent="0">
              <a:buNone/>
            </a:pPr>
            <a:endParaRPr lang="en-US" altLang="en-US" sz="1600" dirty="0"/>
          </a:p>
        </p:txBody>
      </p:sp>
    </p:spTree>
    <p:extLst>
      <p:ext uri="{BB962C8B-B14F-4D97-AF65-F5344CB8AC3E}">
        <p14:creationId xmlns:p14="http://schemas.microsoft.com/office/powerpoint/2010/main" val="2422074367"/>
      </p:ext>
    </p:extLst>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12510</TotalTime>
  <Words>2815</Words>
  <Application>Microsoft Office PowerPoint</Application>
  <PresentationFormat>On-screen Show (4:3)</PresentationFormat>
  <Paragraphs>405</Paragraphs>
  <Slides>49</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ＭＳ Ｐゴシック</vt:lpstr>
      <vt:lpstr>ＭＳ Ｐゴシック</vt:lpstr>
      <vt:lpstr>Arial</vt:lpstr>
      <vt:lpstr>Helvetica</vt:lpstr>
      <vt:lpstr>Monotype Sorts</vt:lpstr>
      <vt:lpstr>Times New Roman</vt:lpstr>
      <vt:lpstr>Verdana</vt:lpstr>
      <vt:lpstr>Webdings</vt:lpstr>
      <vt:lpstr>Wingdings</vt:lpstr>
      <vt:lpstr>Wingdings 3</vt:lpstr>
      <vt:lpstr>os-8</vt:lpstr>
      <vt:lpstr>Lecture 02: OS Introduction</vt:lpstr>
      <vt:lpstr>Outline</vt:lpstr>
      <vt:lpstr>Outline</vt:lpstr>
      <vt:lpstr>Outline</vt:lpstr>
      <vt:lpstr>Defining Operating Systems</vt:lpstr>
      <vt:lpstr>What is an Operating System?</vt:lpstr>
      <vt:lpstr>Goals of Operating Systems</vt:lpstr>
      <vt:lpstr>Goals of Operating Systems</vt:lpstr>
      <vt:lpstr>Activities of Operating Systems</vt:lpstr>
      <vt:lpstr>Outline</vt:lpstr>
      <vt:lpstr>Computer System Organization</vt:lpstr>
      <vt:lpstr>Computer-System Operation</vt:lpstr>
      <vt:lpstr>Inside Operating Systems </vt:lpstr>
      <vt:lpstr>Outline</vt:lpstr>
      <vt:lpstr>Common Functions of Interrupts</vt:lpstr>
      <vt:lpstr>Common Functions of Interrupts</vt:lpstr>
      <vt:lpstr>Operating-System Operations</vt:lpstr>
      <vt:lpstr>Interrupt Handling</vt:lpstr>
      <vt:lpstr>Interrupt Timeline</vt:lpstr>
      <vt:lpstr>Interrupt-drive I/O Cycle</vt:lpstr>
      <vt:lpstr>How a Modern Computer Works</vt:lpstr>
      <vt:lpstr>Direct Memory Access Structure</vt:lpstr>
      <vt:lpstr>Outline</vt:lpstr>
      <vt:lpstr>Multiprogramming/Multitasking &amp; Timesharing</vt:lpstr>
      <vt:lpstr>Multiprogramming (Batch system)</vt:lpstr>
      <vt:lpstr>Multitasking &amp; Timesharing</vt:lpstr>
      <vt:lpstr>Memory Layout for Multiprogrammed System</vt:lpstr>
      <vt:lpstr>Outline</vt:lpstr>
      <vt:lpstr>Dual-mode Operation</vt:lpstr>
      <vt:lpstr>Transition from User to Kernel Mode</vt:lpstr>
      <vt:lpstr>Transition from User to Kernel Mode</vt:lpstr>
      <vt:lpstr>Transition from User to Kernel Mode</vt:lpstr>
      <vt:lpstr>Timer</vt:lpstr>
      <vt:lpstr>Outline</vt:lpstr>
      <vt:lpstr>Process Management</vt:lpstr>
      <vt:lpstr>Process Management Activities</vt:lpstr>
      <vt:lpstr>Memory Management</vt:lpstr>
      <vt:lpstr>Outline</vt:lpstr>
      <vt:lpstr>File-system Management</vt:lpstr>
      <vt:lpstr>Mass-Storage Management</vt:lpstr>
      <vt:lpstr>Migration of data “A” from Disk to Register</vt:lpstr>
      <vt:lpstr>I/O Subsystem</vt:lpstr>
      <vt:lpstr>Network Management</vt:lpstr>
      <vt:lpstr>Outline</vt:lpstr>
      <vt:lpstr>Protection and Security</vt:lpstr>
      <vt:lpstr>Outline</vt:lpstr>
      <vt:lpstr>OS User Interface</vt:lpstr>
      <vt:lpstr>OS Command Line Interpreter (CLI)</vt:lpstr>
      <vt:lpstr>Operating System GUI</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phamh</cp:lastModifiedBy>
  <cp:revision>287</cp:revision>
  <cp:lastPrinted>2001-06-14T13:58:17Z</cp:lastPrinted>
  <dcterms:created xsi:type="dcterms:W3CDTF">2011-01-13T23:43:38Z</dcterms:created>
  <dcterms:modified xsi:type="dcterms:W3CDTF">2023-03-03T05:32:15Z</dcterms:modified>
</cp:coreProperties>
</file>