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49"/>
  </p:notesMasterIdLst>
  <p:handoutMasterIdLst>
    <p:handoutMasterId r:id="rId50"/>
  </p:handoutMasterIdLst>
  <p:sldIdLst>
    <p:sldId id="379" r:id="rId2"/>
    <p:sldId id="275" r:id="rId3"/>
    <p:sldId id="287" r:id="rId4"/>
    <p:sldId id="381" r:id="rId5"/>
    <p:sldId id="380" r:id="rId6"/>
    <p:sldId id="336" r:id="rId7"/>
    <p:sldId id="277" r:id="rId8"/>
    <p:sldId id="332" r:id="rId9"/>
    <p:sldId id="288" r:id="rId10"/>
    <p:sldId id="382" r:id="rId11"/>
    <p:sldId id="278" r:id="rId12"/>
    <p:sldId id="365" r:id="rId13"/>
    <p:sldId id="289" r:id="rId14"/>
    <p:sldId id="377" r:id="rId15"/>
    <p:sldId id="366" r:id="rId16"/>
    <p:sldId id="383" r:id="rId17"/>
    <p:sldId id="279" r:id="rId18"/>
    <p:sldId id="290" r:id="rId19"/>
    <p:sldId id="367" r:id="rId20"/>
    <p:sldId id="294" r:id="rId21"/>
    <p:sldId id="293" r:id="rId22"/>
    <p:sldId id="388" r:id="rId23"/>
    <p:sldId id="389" r:id="rId24"/>
    <p:sldId id="390" r:id="rId25"/>
    <p:sldId id="295" r:id="rId26"/>
    <p:sldId id="296" r:id="rId27"/>
    <p:sldId id="384" r:id="rId28"/>
    <p:sldId id="280" r:id="rId29"/>
    <p:sldId id="349" r:id="rId30"/>
    <p:sldId id="343" r:id="rId31"/>
    <p:sldId id="350" r:id="rId32"/>
    <p:sldId id="339" r:id="rId33"/>
    <p:sldId id="335" r:id="rId34"/>
    <p:sldId id="344" r:id="rId35"/>
    <p:sldId id="345" r:id="rId36"/>
    <p:sldId id="386" r:id="rId37"/>
    <p:sldId id="385" r:id="rId38"/>
    <p:sldId id="298" r:id="rId39"/>
    <p:sldId id="302" r:id="rId40"/>
    <p:sldId id="329" r:id="rId41"/>
    <p:sldId id="351" r:id="rId42"/>
    <p:sldId id="391" r:id="rId43"/>
    <p:sldId id="387" r:id="rId44"/>
    <p:sldId id="368" r:id="rId45"/>
    <p:sldId id="392" r:id="rId46"/>
    <p:sldId id="369" r:id="rId47"/>
    <p:sldId id="282" r:id="rId48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7"/>
    <p:restoredTop sz="94667"/>
  </p:normalViewPr>
  <p:slideViewPr>
    <p:cSldViewPr snapToGrid="0">
      <p:cViewPr varScale="1">
        <p:scale>
          <a:sx n="62" d="100"/>
          <a:sy n="62" d="100"/>
        </p:scale>
        <p:origin x="1312" y="56"/>
      </p:cViewPr>
      <p:guideLst>
        <p:guide orient="horz" pos="816"/>
        <p:guide pos="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114A89C-1C73-4D44-A8BC-42BAA055C1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62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ctr" anchorCtr="0" compatLnSpc="1">
            <a:prstTxWarp prst="textNoShape">
              <a:avLst/>
            </a:prstTxWarp>
          </a:bodyPr>
          <a:lstStyle>
            <a:lvl1pPr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BDAB79E-6014-4A3D-84DF-A7CEB339BC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30162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ctr" anchorCtr="0" compatLnSpc="1">
            <a:prstTxWarp prst="textNoShape">
              <a:avLst/>
            </a:prstTxWarp>
          </a:bodyPr>
          <a:lstStyle>
            <a:lvl1pPr algn="r"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90D5592A-E44D-4423-B07A-957389C43B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6188"/>
            <a:ext cx="3016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b" anchorCtr="0" compatLnSpc="1">
            <a:prstTxWarp prst="textNoShape">
              <a:avLst/>
            </a:prstTxWarp>
          </a:bodyPr>
          <a:lstStyle>
            <a:lvl1pPr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91FDBA55-75B0-4E79-BF0F-BC11D59E5FB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866188"/>
            <a:ext cx="3016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b" anchorCtr="0" compatLnSpc="1">
            <a:prstTxWarp prst="textNoShape">
              <a:avLst/>
            </a:prstTxWarp>
          </a:bodyPr>
          <a:lstStyle>
            <a:lvl1pPr algn="r" defTabSz="876300">
              <a:defRPr sz="1100" smtClean="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01873986-C89E-4478-9B6A-F6B0BF3B5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45A858E-881C-46A6-B3BB-38AF66B8F9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76C7A83-A047-4863-99DC-443A82A8953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2A60EB1-DAFD-4AE9-AB03-60CC4D8EEE9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281DC59-26C3-4F7F-8E43-93FC93CCE3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2C085E6-91D9-44E7-80E9-718A60124C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950034D-84CE-4525-AFD4-671AE6465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285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A890F1-2F48-45ED-9750-542EA7D8C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058421E6-E063-489A-8DF8-5F745E5E4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DE92DC9-9D0F-4D4C-91FC-78D0BF0662BE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B7DAC96-1713-46BA-A342-1270F3A89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6B80E63-F60F-4332-9942-3F6416C22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07A81BB-96CB-4FBB-BD88-CC3658B57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DD7F04E-9A25-4DC3-8673-2856EE538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E8E015A-A900-45D1-8E21-4D4C7F581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F5AE06-AC16-4C3D-AAAD-B4FC1F4406E5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4BEFE14-B474-43E0-8C51-D424A37B8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04A065-E088-4655-A67E-8FE45E396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4F45F0E-DA1B-4093-B016-7B3B6EA0A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2FF164-6E8A-4BC1-B191-9D9705F2419E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B332595-CDB0-4A7B-95ED-0E9FB62206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F34B16C-62B1-4DE4-BAA8-BDAFA4CB4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41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42979D8-D279-4F81-8D96-576A16CDE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14EC126-86A2-4EFB-B04B-99231C6B4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78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FC9295D-20C0-40F6-A890-07561CD02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DED19BE-233D-4E15-858D-397EA24C558C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0945398-3953-4662-8AB2-3599D73528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A564743-CEA6-4703-B1E3-72C2EA375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E28D529-1073-4615-9C35-6D7E43A25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97E548C-774C-4A0A-B49B-D7561E8DC014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61D0FB5B-1D70-4814-9519-570E54CA9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DE796A1-E6DA-46E5-BEF3-64070886D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E56B275-0BAF-4D11-8861-A6AD21BD7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D51DE52-A2FA-4DD9-8778-F3F9593F4483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A31EF38-9D9C-4353-9BE3-64660DFC1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BC6D288B-294C-425D-B18E-3E0F65AD6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B7197EB-9EA5-440C-BF44-3CCC1D8BD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0ADBD1-0CFE-4524-B710-0FA45B67A62C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E333021-2AC7-4A64-BBE4-34E771567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4293FD2-C714-429D-A3AA-6BC581EAC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7699670-5331-4C7F-B66F-45A2105BA3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55D0AF2-D85B-4E4E-89AE-3DAF63F14019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043F316-76DC-4F8D-B0C9-695562CD8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70DB475-EF8D-4192-AEB8-E04565EC3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507351B-D712-437E-98E7-F662A7430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32DF0B5-6DB1-40E4-9D70-8430FC6C4E9F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FC88A25-20C1-4AB0-93D3-5CD9170E7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8BD605D-FC05-4B6D-A985-DA551A53D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31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45F60E8-26A3-44B1-86D8-9C36811F5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6AA71C-5868-45F1-8571-E62C9C187BD1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5B0F2F1-AA3B-4D59-8C21-560A66CEF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FBCF461-AEF4-401D-A191-C0EBC12E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9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45F60E8-26A3-44B1-86D8-9C36811F5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6AA71C-5868-45F1-8571-E62C9C187BD1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5B0F2F1-AA3B-4D59-8C21-560A66CEF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FBCF461-AEF4-401D-A191-C0EBC12E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61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45F60E8-26A3-44B1-86D8-9C36811F53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6AA71C-5868-45F1-8571-E62C9C187BD1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5B0F2F1-AA3B-4D59-8C21-560A66CEF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FBCF461-AEF4-401D-A191-C0EBC12E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B33BAED9-5B7F-401E-8726-45B92938F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4DCFB8B-285E-42B0-B046-73E0330D4A8F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B657D37-F8DF-4FB6-8D67-D127E38E37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C019F071-D51D-4D64-A7F6-5CFAF4BF2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80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49C35A4-2B09-4044-B684-3B5B5F968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8F1016-771D-4116-83C0-1A8A1142BC71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DD9E6BF-77D7-41D8-8E40-BCC9A7C43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CFA8695-0190-4832-B30E-DCEC8A596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E047762-40E7-43E4-9B43-6F5B9B32A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C0E5D39-9A86-4ED8-8691-ECA7B1C1AF77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21DBEC8-DA42-4F41-9C7D-8E648A61D1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B717F07-BEFA-48AC-9D42-A9B51A92B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1514A1A8-4D19-49E4-AD69-33EE6FA1E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5AB6457-4452-4B30-ACCB-2E4E288B7868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B2F8D86-D304-421E-AE9F-BEFAD389F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769BACE-8F2A-4C1E-AEFD-C18F7DDF4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70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1F381B3-7525-474E-9C43-F88DC367D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39371C7-F45E-455A-A9E4-05362E4A5B96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254032B0-F7C0-4AE1-8D19-AD35261EE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699C746-96D7-49CC-B84A-08A0F7E56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C4C0C4A-430D-41D5-A904-65099801C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B63C8E0-78C6-4F6F-BA2A-437611695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4A3CAE1-31FF-4E63-B6A6-075591DFA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510DEEF-5D5D-44BF-A0DE-0E03A5EA1C92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0A60D48-E453-4779-93AB-8A9C169F6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F5150A2-7B6E-44C9-9CAF-F609E5225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0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894F0F2-FD38-4F50-86A3-9FE80E8C3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D33BCA-48B6-413D-B8C9-5493EE24D4C3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9A027089-8C5B-48CD-83C9-82E7AC69E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91160DD-71A0-4AAF-853F-F6A1ACFA1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4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894F0F2-FD38-4F50-86A3-9FE80E8C3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D33BCA-48B6-413D-B8C9-5493EE24D4C3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9A027089-8C5B-48CD-83C9-82E7AC69E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91160DD-71A0-4AAF-853F-F6A1ACFA1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CB2C34C3-250A-468E-9851-CC70D79D9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633955B-1D85-408C-9962-CCCFD1FD963F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D1DE534-1DD7-4472-AA58-C1DE0867DF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FC13BC3-8933-45F1-9859-967FA4C5C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704E6CA-49C0-4A2A-AEC1-BB04B55A4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7158379-05CF-4CC2-AD21-075AE5A4BA6F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4E6DB56-0C3E-477D-B270-81C5BEB648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4A9C3227-4B51-4748-9D4A-8F77C8BB8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783A79-83B8-4D49-BBC2-5D548B42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8928C3-9072-42C2-A825-768E263084C4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DB4D94A-E0FC-49E4-83E5-A10A268ED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57CA5-7158-4580-8BAB-76FAF590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783A79-83B8-4D49-BBC2-5D548B42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8928C3-9072-42C2-A825-768E263084C4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DB4D94A-E0FC-49E4-83E5-A10A268ED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57CA5-7158-4580-8BAB-76FAF590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7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6479304-D0E3-440A-A086-9BB2C9CFA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6656675-4F11-44EE-82F1-FC6523A16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74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783A79-83B8-4D49-BBC2-5D548B42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8928C3-9072-42C2-A825-768E263084C4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DB4D94A-E0FC-49E4-83E5-A10A268ED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57CA5-7158-4580-8BAB-76FAF590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866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783A79-83B8-4D49-BBC2-5D548B42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8928C3-9072-42C2-A825-768E263084C4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DB4D94A-E0FC-49E4-83E5-A10A268ED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57CA5-7158-4580-8BAB-76FAF590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64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F9D4368-2D5B-44CF-9769-7950A1E38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1D9A8E8-F4EA-46C2-B927-AF9B295CD51A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4751EBF-BF03-4EB3-AC59-8937FFC05B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63753AF-4080-4D90-93A4-E18673570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6479304-D0E3-440A-A086-9BB2C9CFA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6656675-4F11-44EE-82F1-FC6523A16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BC80CB84-F22A-4E50-BCC7-BE380B839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02ED08A-93DF-4843-AA94-E1F59DEAFF3D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BCE3858-17A1-4688-9E78-D1CB3192F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3A259DE-418E-40E8-9000-C1E0B35B4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E9377DB-301A-432B-896E-B41152178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BCF9BC1-3B73-458F-8E78-3016D7399B9A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91F4615-F5F9-4EB9-B78C-EB9FE2EAD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9DFDBA-3559-40A7-BFB4-DC81E20F7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B596B35-4CD3-4163-AF7F-24933E1BA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743B5A6-DAB1-4C28-92DE-EA01C365D9F5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9E165D1-8C08-4127-8C5B-7DE96DC75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0D7D365-DEDC-42FE-8651-B0FD5E85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A822E9-8F13-47AB-9E4E-B18AB2E1F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CCEF3C-8989-4032-A095-D133C1713EDA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20E619-9440-4535-B6E9-BC7E8804B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5EEC95-E703-4EFF-BB87-4741BBEE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CFC14DB-8A99-44CB-BA83-39417D26C1AF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6530489F-79EC-4897-869D-780965D7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A83414BD-B475-4106-B6CC-2A825BC14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5EEFC8D-4A80-4C8D-BB98-5471F8FF2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CE292785-34F4-4129-BCFD-B22D0AC1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©2018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0D32FCA-31DE-4EA5-82C1-CF345076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730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10</a:t>
            </a:r>
            <a:r>
              <a:rPr lang="en-US" altLang="en-US" sz="10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090E6124-7B97-4EBF-8990-F55FBAA1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449F6A7-C9D3-4C68-84CF-E1FEED2C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06850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7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86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6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20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93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373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3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56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89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17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1EFAC327-3B14-405A-AECD-695170F6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B7308704-6884-478D-913D-858724364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5425"/>
            <a:ext cx="8077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6878CA-A75D-4410-AFD2-1992D970E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233488"/>
            <a:ext cx="77279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D23273-AE1D-4273-BD10-D4215E10B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A52FF0B1-98D3-422D-A027-A89A77277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A460C49-6450-4AA7-B172-624D0E8FA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9885932-7748-44D3-A5FA-3EA2C19FA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2B3C4A04-A423-4652-9F71-1E3F1D9CED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6146" y="6613525"/>
            <a:ext cx="4475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anose="020B0604020202020204" pitchFamily="34" charset="0"/>
              </a:rPr>
              <a:t>3.</a:t>
            </a:r>
            <a:fld id="{3002ADDC-CC54-42C0-AD9E-FCEA6349E957}" type="slidenum">
              <a:rPr lang="en-US" altLang="en-US" sz="10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59A1521A-022B-4DE7-8426-69A13EBF9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©2018</a:t>
            </a:r>
          </a:p>
        </p:txBody>
      </p:sp>
      <p:sp>
        <p:nvSpPr>
          <p:cNvPr id="1035" name="Text Box 11">
            <a:extLst>
              <a:ext uri="{FF2B5EF4-FFF2-40B4-BE49-F238E27FC236}">
                <a16:creationId xmlns:a16="http://schemas.microsoft.com/office/drawing/2014/main" id="{27BAFA87-2B93-403E-A844-8FB1EAE9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586538"/>
            <a:ext cx="2730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10</a:t>
            </a:r>
            <a:r>
              <a:rPr lang="en-US" altLang="en-US" sz="10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CD488D63-B096-4EAA-B5D8-70E38A37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110000"/>
        <a:buFont typeface="Wingdings" panose="05000000000000000000" pitchFamily="2" charset="2"/>
        <a:buChar char="§"/>
        <a:defRPr kumimoji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110000"/>
        <a:buFont typeface="Arial" panose="020B0604020202020204" pitchFamily="34" charset="0"/>
        <a:buChar char="•"/>
        <a:defRPr kumimoji="1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77DD-92FD-41F3-8105-B0ED20549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03 : OS UI, Services, Calls, Programs </a:t>
            </a:r>
          </a:p>
        </p:txBody>
      </p:sp>
    </p:spTree>
    <p:extLst>
      <p:ext uri="{BB962C8B-B14F-4D97-AF65-F5344CB8AC3E}">
        <p14:creationId xmlns:p14="http://schemas.microsoft.com/office/powerpoint/2010/main" val="3026843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2. OS User Interface</a:t>
            </a:r>
          </a:p>
          <a:p>
            <a:pPr marL="400050" lvl="1" indent="0">
              <a:buNone/>
            </a:pPr>
            <a:r>
              <a:rPr lang="en-US" altLang="en-US" dirty="0">
                <a:highlight>
                  <a:srgbClr val="FFFF00"/>
                </a:highlight>
              </a:rPr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>
                <a:highlight>
                  <a:srgbClr val="FFFF00"/>
                </a:highlight>
              </a:rPr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23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48B5D98-8B47-4D7E-ACEF-BDB67E334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88" y="220663"/>
            <a:ext cx="8145462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UI: Command Line interpreter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E634D89-B552-404F-9BDB-6AB7E838A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7889" y="1223963"/>
            <a:ext cx="6155958" cy="4131808"/>
          </a:xfrm>
        </p:spPr>
        <p:txBody>
          <a:bodyPr/>
          <a:lstStyle/>
          <a:p>
            <a:r>
              <a:rPr lang="en-US" altLang="en-US" dirty="0"/>
              <a:t>CLI allows direct command entry</a:t>
            </a:r>
          </a:p>
          <a:p>
            <a:r>
              <a:rPr lang="en-US" altLang="en-US" dirty="0"/>
              <a:t>Sometimes implemented in kernel, sometimes by systems program</a:t>
            </a:r>
          </a:p>
          <a:p>
            <a:r>
              <a:rPr lang="en-US" altLang="en-US" dirty="0"/>
              <a:t>Sometimes multiple flavors implemented –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shells</a:t>
            </a:r>
          </a:p>
          <a:p>
            <a:r>
              <a:rPr lang="en-US" altLang="en-US" dirty="0"/>
              <a:t>Primarily fetches a command from user and executes it</a:t>
            </a:r>
          </a:p>
          <a:p>
            <a:r>
              <a:rPr lang="en-US" altLang="en-US" dirty="0"/>
              <a:t>Sometimes commands built-in, sometimes just names of programs</a:t>
            </a:r>
          </a:p>
          <a:p>
            <a:pPr lvl="1"/>
            <a:r>
              <a:rPr lang="en-US" altLang="en-US" dirty="0"/>
              <a:t>If the latter, adding new features doesn’</a:t>
            </a:r>
            <a:r>
              <a:rPr lang="en-US" altLang="ja-JP" dirty="0"/>
              <a:t>t require shell modification</a:t>
            </a:r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6DF5F8A-F2E3-4D74-9C52-A032EB053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9188" y="220663"/>
            <a:ext cx="7397750" cy="576262"/>
          </a:xfrm>
        </p:spPr>
        <p:txBody>
          <a:bodyPr/>
          <a:lstStyle/>
          <a:p>
            <a:pPr eaLnBrk="1" hangingPunct="1"/>
            <a:r>
              <a:rPr lang="en-US" altLang="en-US"/>
              <a:t>Bourne Shell Command Interpreter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1A3B6206-A655-48E2-8075-716970A2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41400"/>
            <a:ext cx="739775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02E63FB-6DD1-46DC-8471-F576D57E7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6638" y="214313"/>
            <a:ext cx="7500937" cy="576262"/>
          </a:xfrm>
        </p:spPr>
        <p:txBody>
          <a:bodyPr/>
          <a:lstStyle/>
          <a:p>
            <a:pPr eaLnBrk="1" hangingPunct="1"/>
            <a:r>
              <a:rPr lang="en-US" altLang="en-US" sz="3000"/>
              <a:t>User Operating System Interface - GUI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D7BD939-320C-4E60-8319-6ADBC111D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154113"/>
            <a:ext cx="7699375" cy="4530725"/>
          </a:xfrm>
        </p:spPr>
        <p:txBody>
          <a:bodyPr/>
          <a:lstStyle/>
          <a:p>
            <a:r>
              <a:rPr lang="en-US" altLang="en-US" dirty="0"/>
              <a:t>User-friendly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desktop</a:t>
            </a:r>
            <a:r>
              <a:rPr lang="en-US" altLang="en-US" dirty="0"/>
              <a:t> metaphor interface</a:t>
            </a:r>
          </a:p>
          <a:p>
            <a:pPr lvl="1"/>
            <a:r>
              <a:rPr lang="en-US" altLang="en-US" dirty="0"/>
              <a:t>Usually mouse, keyboard, and monitor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Icons</a:t>
            </a:r>
            <a:r>
              <a:rPr lang="en-US" altLang="en-US" dirty="0"/>
              <a:t> represent files, programs, actions, </a:t>
            </a:r>
            <a:r>
              <a:rPr lang="en-US" altLang="en-US" dirty="0" err="1"/>
              <a:t>etc</a:t>
            </a:r>
            <a:endParaRPr lang="en-US" altLang="en-US" dirty="0"/>
          </a:p>
          <a:p>
            <a:pPr lvl="1"/>
            <a:r>
              <a:rPr lang="en-US" altLang="en-US" dirty="0"/>
              <a:t>Various mouse buttons over objects in the interface cause various actions (provide information, options, execute function, open directory (known as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folder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Invented at Xerox PARC</a:t>
            </a:r>
          </a:p>
          <a:p>
            <a:r>
              <a:rPr lang="en-US" altLang="en-US" dirty="0"/>
              <a:t>Many systems now include both CLI and GUI interfaces</a:t>
            </a:r>
          </a:p>
          <a:p>
            <a:pPr lvl="1"/>
            <a:r>
              <a:rPr lang="en-US" altLang="en-US" dirty="0"/>
              <a:t>Microsoft Windows is GUI with CLI </a:t>
            </a:r>
            <a:r>
              <a:rPr lang="ja-JP" altLang="en-US" dirty="0"/>
              <a:t>“</a:t>
            </a:r>
            <a:r>
              <a:rPr lang="en-US" altLang="ja-JP" dirty="0"/>
              <a:t>command</a:t>
            </a:r>
            <a:r>
              <a:rPr lang="ja-JP" altLang="en-US" dirty="0"/>
              <a:t>”</a:t>
            </a:r>
            <a:r>
              <a:rPr lang="en-US" altLang="ja-JP" dirty="0"/>
              <a:t> shell</a:t>
            </a:r>
          </a:p>
          <a:p>
            <a:pPr lvl="1"/>
            <a:r>
              <a:rPr lang="en-US" altLang="en-US" dirty="0"/>
              <a:t>Apple Mac OS X is </a:t>
            </a:r>
            <a:r>
              <a:rPr lang="ja-JP" altLang="en-US" dirty="0"/>
              <a:t>“</a:t>
            </a:r>
            <a:r>
              <a:rPr lang="en-US" altLang="ja-JP" dirty="0"/>
              <a:t>Aqua</a:t>
            </a:r>
            <a:r>
              <a:rPr lang="ja-JP" altLang="en-US" dirty="0"/>
              <a:t>”</a:t>
            </a:r>
            <a:r>
              <a:rPr lang="en-US" altLang="ja-JP" dirty="0"/>
              <a:t> GUI interface with UNIX kernel underneath and shells available</a:t>
            </a:r>
          </a:p>
          <a:p>
            <a:pPr lvl="1"/>
            <a:r>
              <a:rPr lang="en-US" altLang="en-US" dirty="0"/>
              <a:t>Unix and Linux have CLI with optional GUI interfaces (CDE, KDE, GNOME)</a:t>
            </a:r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E085D8E-E398-4442-A204-AD137376E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325" y="228600"/>
            <a:ext cx="771525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Touchscreen Interfaces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E55E5F6-E4A2-477B-85A4-044819521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4121150" cy="4530725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Touchscreen devices require new interfaces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Mouse not possible or not desired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Actions and selection based on gestures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Virtual keyboard for text entry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</a:rPr>
              <a:t>Voice commands</a:t>
            </a:r>
          </a:p>
          <a:p>
            <a:pPr marL="0" indent="0">
              <a:buFont typeface="Monotype Sorts" charset="0"/>
              <a:buNone/>
              <a:defRPr/>
            </a:pPr>
            <a:endParaRPr lang="en-US" dirty="0">
              <a:ea typeface="ＭＳ Ｐゴシック" charset="0"/>
            </a:endParaRPr>
          </a:p>
          <a:p>
            <a:pPr lvl="1">
              <a:buFont typeface="Monotype Sorts" charset="0"/>
              <a:buChar char="l"/>
              <a:defRPr/>
            </a:pPr>
            <a:endParaRPr lang="en-US" dirty="0">
              <a:ea typeface="ＭＳ Ｐゴシック" charset="0"/>
            </a:endParaRP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CCAA7F76-25AE-454A-9EE9-98408A61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152525"/>
            <a:ext cx="2767013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3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51A60BE-6FD2-4F4A-A1E6-2481BBFE0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7013"/>
            <a:ext cx="8113713" cy="576262"/>
          </a:xfrm>
        </p:spPr>
        <p:txBody>
          <a:bodyPr/>
          <a:lstStyle/>
          <a:p>
            <a:pPr eaLnBrk="1" hangingPunct="1"/>
            <a:r>
              <a:rPr lang="en-US" altLang="en-US"/>
              <a:t>The Mac OS X GUI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B0B2C641-FBF3-4549-BC82-4C37E0EC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79525"/>
            <a:ext cx="8113712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3. System Calls</a:t>
            </a:r>
          </a:p>
          <a:p>
            <a:pPr marL="400050" lvl="1" indent="0">
              <a:buNone/>
            </a:pPr>
            <a:r>
              <a:rPr lang="en-US" altLang="en-US" dirty="0">
                <a:highlight>
                  <a:srgbClr val="FFFF00"/>
                </a:highlight>
              </a:rPr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051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B842699-2411-46DA-9E86-71B3FFE9F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2749591-DE3A-4DDD-A1C5-F2558157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385888"/>
            <a:ext cx="7678737" cy="26463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Programming interface to the services provided by the OS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Typically written in a high-level language (C or C++)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Mostly accessed by programs via a high-level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Application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Programming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API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rather than direct system call use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Three most common APIs are Win32 API for Windows, POSIX API for POSIX-based systems (including virtually all versions of UNIX, Linux, and Mac OS X), and Java API for the Java virtual machine (JVM)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5144004-C2FB-40D0-9742-3DE46A26D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3624263"/>
            <a:ext cx="7181850" cy="590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kumimoji="1" lang="en-US" altLang="en-US" dirty="0">
                <a:latin typeface="+mn-lt"/>
              </a:rPr>
              <a:t>Note that the system-call names used throughout this text are generic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C14F633-D8B3-443E-B572-5804D4ED7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077200" cy="576262"/>
          </a:xfrm>
        </p:spPr>
        <p:txBody>
          <a:bodyPr/>
          <a:lstStyle/>
          <a:p>
            <a:pPr eaLnBrk="1" hangingPunct="1"/>
            <a:r>
              <a:rPr lang="en-US" altLang="en-US"/>
              <a:t>Example of System Calls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538ABAD4-459A-43EE-99FF-36E56E658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0263" y="1233488"/>
            <a:ext cx="7704137" cy="4530725"/>
          </a:xfrm>
        </p:spPr>
        <p:txBody>
          <a:bodyPr/>
          <a:lstStyle/>
          <a:p>
            <a:r>
              <a:rPr lang="en-US" altLang="en-US"/>
              <a:t>System call sequence to copy the contents of one file to another file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AAE1048A-764C-48F0-A738-BA0A29DC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965325"/>
            <a:ext cx="593725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6">
            <a:extLst>
              <a:ext uri="{FF2B5EF4-FFF2-40B4-BE49-F238E27FC236}">
                <a16:creationId xmlns:a16="http://schemas.microsoft.com/office/drawing/2014/main" id="{829D7286-9D2A-4CC2-99A2-293356FA0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8063" y="2022475"/>
            <a:ext cx="0" cy="420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0" name="Line 7">
            <a:extLst>
              <a:ext uri="{FF2B5EF4-FFF2-40B4-BE49-F238E27FC236}">
                <a16:creationId xmlns:a16="http://schemas.microsoft.com/office/drawing/2014/main" id="{C5566A3B-AF3E-428A-96FC-E638B3477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3363" y="2012950"/>
            <a:ext cx="0" cy="43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84E76C4-FCC0-48D3-9013-1569EF2B2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042275" cy="576262"/>
          </a:xfrm>
        </p:spPr>
        <p:txBody>
          <a:bodyPr/>
          <a:lstStyle/>
          <a:p>
            <a:pPr eaLnBrk="1" hangingPunct="1"/>
            <a:r>
              <a:rPr lang="en-US" altLang="en-US"/>
              <a:t>Example of Standard API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03F4BF88-895B-4F86-8811-FEB2E93B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984250"/>
            <a:ext cx="52768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BE3AADB-0F3C-4172-8054-CC2DDF747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5" y="217488"/>
            <a:ext cx="7989888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 Implementation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7C2873A-43D0-43EF-AF6C-1C08F6944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0263" y="1233488"/>
            <a:ext cx="7632700" cy="4530725"/>
          </a:xfrm>
        </p:spPr>
        <p:txBody>
          <a:bodyPr/>
          <a:lstStyle/>
          <a:p>
            <a:r>
              <a:rPr lang="en-US" altLang="en-US" dirty="0"/>
              <a:t>Typically, a number is  associated with each system call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System-call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maintains a table indexed according to these numbers</a:t>
            </a:r>
            <a:endParaRPr lang="en-US" altLang="en-US" sz="800" dirty="0"/>
          </a:p>
          <a:p>
            <a:r>
              <a:rPr lang="en-US" altLang="en-US" dirty="0"/>
              <a:t>The system call interface invokes  the intended system call in OS kernel and returns status of the system call and any return values</a:t>
            </a:r>
            <a:endParaRPr lang="en-US" altLang="en-US" sz="800" dirty="0"/>
          </a:p>
          <a:p>
            <a:r>
              <a:rPr lang="en-US" altLang="en-US" dirty="0"/>
              <a:t>The caller need know nothing about how the system call is implemented</a:t>
            </a:r>
          </a:p>
          <a:p>
            <a:pPr lvl="1"/>
            <a:r>
              <a:rPr lang="en-US" altLang="en-US" dirty="0"/>
              <a:t>Just needs to obey API and understand what OS will do as a result call</a:t>
            </a:r>
          </a:p>
          <a:p>
            <a:pPr lvl="1"/>
            <a:r>
              <a:rPr lang="en-US" altLang="en-US" dirty="0"/>
              <a:t>Most details of  OS interface hidden from programmer by API  </a:t>
            </a:r>
          </a:p>
          <a:p>
            <a:pPr lvl="2"/>
            <a:r>
              <a:rPr lang="en-US" altLang="en-US" dirty="0"/>
              <a:t>Managed by run-time support library (set of functions built into libraries included with compiler)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699CD33-3BF1-41C4-ABEC-D6F4D3F64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0750" y="211138"/>
            <a:ext cx="7840663" cy="576262"/>
          </a:xfrm>
        </p:spPr>
        <p:txBody>
          <a:bodyPr/>
          <a:lstStyle/>
          <a:p>
            <a:pPr eaLnBrk="1" hangingPunct="1"/>
            <a:r>
              <a:rPr lang="en-US" altLang="en-US"/>
              <a:t>API – System Call – OS Relationship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B2409951-BBCF-4A1C-8570-76F67408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17613"/>
            <a:ext cx="7559675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</a:t>
            </a:r>
            <a:r>
              <a:rPr lang="en-US" altLang="en-US" b="1" dirty="0">
                <a:highlight>
                  <a:srgbClr val="FFFF00"/>
                </a:highlight>
              </a:rPr>
              <a:t>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</a:t>
            </a:r>
            <a:r>
              <a:rPr lang="en-US" altLang="en-US" dirty="0">
                <a:highlight>
                  <a:srgbClr val="FFFF00"/>
                </a:highlight>
              </a:rPr>
              <a:t>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782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E227535-43B6-4813-B8B2-3BC580705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475" y="217488"/>
            <a:ext cx="7704138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 Parameter Passing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A6D5C-1295-4724-9285-856840C2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6" y="923384"/>
            <a:ext cx="8032955" cy="55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E227535-43B6-4813-B8B2-3BC580705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475" y="217488"/>
            <a:ext cx="7704138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 Parameter Passing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DC033-DAE1-45C4-87B0-EBDF14AB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5" y="774169"/>
            <a:ext cx="7886086" cy="60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E227535-43B6-4813-B8B2-3BC580705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475" y="217488"/>
            <a:ext cx="7704138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 Parameter Passing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769B199-F416-4325-B349-7CDA49598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704138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Often, more information is required than simply identity of desired system call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Exact type and amount of information vary according to OS and call</a:t>
            </a:r>
            <a:endParaRPr lang="en-US" altLang="en-US" sz="900" dirty="0"/>
          </a:p>
          <a:p>
            <a:pPr>
              <a:lnSpc>
                <a:spcPct val="90000"/>
              </a:lnSpc>
            </a:pPr>
            <a:r>
              <a:rPr lang="en-US" altLang="en-US" dirty="0"/>
              <a:t>Three general methods used to pass parameters to the OS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Simplest:  pass the parameters in registers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 In some cases, may be more parameters than registers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Parameters stored in a block</a:t>
            </a:r>
            <a:r>
              <a:rPr lang="en-US" altLang="en-US" i="1" dirty="0"/>
              <a:t>, </a:t>
            </a:r>
            <a:r>
              <a:rPr lang="en-US" altLang="en-US" dirty="0"/>
              <a:t>or table, in memory, and address of block passed as a parameter in a register 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This approach taken by Linux and Solaris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Parameters placed, or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pushed</a:t>
            </a:r>
            <a:r>
              <a:rPr lang="en-US" altLang="en-US" i="1" dirty="0"/>
              <a:t>, </a:t>
            </a:r>
            <a:r>
              <a:rPr lang="en-US" altLang="en-US" dirty="0"/>
              <a:t>onto the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stack</a:t>
            </a:r>
            <a:r>
              <a:rPr lang="en-US" altLang="en-US" i="1" dirty="0"/>
              <a:t> </a:t>
            </a:r>
            <a:r>
              <a:rPr lang="en-US" altLang="en-US" dirty="0"/>
              <a:t>by the program and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popped</a:t>
            </a:r>
            <a:r>
              <a:rPr lang="en-US" altLang="en-US" i="1" dirty="0"/>
              <a:t> </a:t>
            </a:r>
            <a:r>
              <a:rPr lang="en-US" altLang="en-US" dirty="0"/>
              <a:t>off the stack by the operating system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Block and stack methods do not limit the number or length of parameters being passed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91C706E-593F-465E-8A89-60A10A2A9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089900" cy="576262"/>
          </a:xfrm>
        </p:spPr>
        <p:txBody>
          <a:bodyPr/>
          <a:lstStyle/>
          <a:p>
            <a:pPr eaLnBrk="1" hangingPunct="1"/>
            <a:r>
              <a:rPr lang="en-US" altLang="en-US"/>
              <a:t>Parameter Passing via Table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DF782059-8E55-48AA-A75F-C88C6177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43063"/>
            <a:ext cx="783113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>
                <a:highlight>
                  <a:srgbClr val="FFFF00"/>
                </a:highlight>
              </a:rPr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93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81CC25A-92E8-44D5-853F-5EA5E0E48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5" y="214313"/>
            <a:ext cx="8129588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</a:t>
            </a: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4FFFE9F1-36B8-4D67-9C3C-A4A661B03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038" y="1250950"/>
            <a:ext cx="7748587" cy="4530725"/>
          </a:xfrm>
        </p:spPr>
        <p:txBody>
          <a:bodyPr/>
          <a:lstStyle/>
          <a:p>
            <a:r>
              <a:rPr lang="en-US" altLang="en-US" dirty="0"/>
              <a:t>Process control</a:t>
            </a:r>
          </a:p>
          <a:p>
            <a:pPr lvl="1"/>
            <a:r>
              <a:rPr lang="en-US" altLang="en-US" dirty="0"/>
              <a:t>create process, terminate process</a:t>
            </a:r>
          </a:p>
          <a:p>
            <a:pPr lvl="1"/>
            <a:r>
              <a:rPr lang="en-US" altLang="en-US" dirty="0"/>
              <a:t>end, abort</a:t>
            </a:r>
          </a:p>
          <a:p>
            <a:pPr lvl="1"/>
            <a:r>
              <a:rPr lang="en-US" altLang="en-US" dirty="0"/>
              <a:t>load, execute</a:t>
            </a:r>
          </a:p>
          <a:p>
            <a:pPr lvl="1"/>
            <a:r>
              <a:rPr lang="en-US" altLang="en-US" dirty="0"/>
              <a:t>get process attributes, set process attributes</a:t>
            </a:r>
          </a:p>
          <a:p>
            <a:pPr lvl="1"/>
            <a:r>
              <a:rPr lang="en-US" altLang="en-US" dirty="0"/>
              <a:t>wait for time</a:t>
            </a:r>
          </a:p>
          <a:p>
            <a:pPr lvl="1"/>
            <a:r>
              <a:rPr lang="en-US" altLang="en-US" dirty="0"/>
              <a:t>wait event, signal event</a:t>
            </a:r>
          </a:p>
          <a:p>
            <a:pPr lvl="1"/>
            <a:r>
              <a:rPr lang="en-US" altLang="en-US" dirty="0"/>
              <a:t>allocate and free memory</a:t>
            </a:r>
          </a:p>
          <a:p>
            <a:pPr lvl="1"/>
            <a:r>
              <a:rPr lang="en-US" altLang="en-US" dirty="0"/>
              <a:t>Dump memory if error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Debugger</a:t>
            </a:r>
            <a:r>
              <a:rPr lang="en-US" altLang="en-US" dirty="0"/>
              <a:t> for determining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bugs</a:t>
            </a:r>
            <a:r>
              <a:rPr lang="en-US" altLang="en-US" b="1" dirty="0">
                <a:solidFill>
                  <a:srgbClr val="3366FF"/>
                </a:solidFill>
              </a:rPr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single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step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execution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Locks</a:t>
            </a:r>
            <a:r>
              <a:rPr lang="en-US" altLang="en-US" dirty="0"/>
              <a:t> for managing access to shared data between processes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4156D97E-B3F7-4D08-9926-F21EAB532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1688" y="1233488"/>
            <a:ext cx="7732712" cy="4530725"/>
          </a:xfrm>
        </p:spPr>
        <p:txBody>
          <a:bodyPr/>
          <a:lstStyle/>
          <a:p>
            <a:r>
              <a:rPr lang="en-US" altLang="en-US"/>
              <a:t>File management</a:t>
            </a:r>
          </a:p>
          <a:p>
            <a:pPr lvl="1"/>
            <a:r>
              <a:rPr lang="en-US" altLang="en-US"/>
              <a:t>create file, delete file</a:t>
            </a:r>
          </a:p>
          <a:p>
            <a:pPr lvl="1"/>
            <a:r>
              <a:rPr lang="en-US" altLang="en-US"/>
              <a:t>open, close file</a:t>
            </a:r>
          </a:p>
          <a:p>
            <a:pPr lvl="1"/>
            <a:r>
              <a:rPr lang="en-US" altLang="en-US"/>
              <a:t>read, write, reposition</a:t>
            </a:r>
          </a:p>
          <a:p>
            <a:pPr lvl="1"/>
            <a:r>
              <a:rPr lang="en-US" altLang="en-US"/>
              <a:t>get and set file attributes</a:t>
            </a:r>
          </a:p>
          <a:p>
            <a:r>
              <a:rPr lang="en-US" altLang="en-US"/>
              <a:t>Device management</a:t>
            </a:r>
          </a:p>
          <a:p>
            <a:pPr lvl="1"/>
            <a:r>
              <a:rPr lang="en-US" altLang="en-US"/>
              <a:t>request device, release device</a:t>
            </a:r>
          </a:p>
          <a:p>
            <a:pPr lvl="1"/>
            <a:r>
              <a:rPr lang="en-US" altLang="en-US"/>
              <a:t>read, write, reposition</a:t>
            </a:r>
          </a:p>
          <a:p>
            <a:pPr lvl="1"/>
            <a:r>
              <a:rPr lang="en-US" altLang="en-US"/>
              <a:t>get device attributes, set device attributes</a:t>
            </a:r>
          </a:p>
          <a:p>
            <a:pPr lvl="1"/>
            <a:r>
              <a:rPr lang="en-US" altLang="en-US"/>
              <a:t>logically attach or detach devices</a:t>
            </a:r>
          </a:p>
          <a:p>
            <a:pPr lvl="1"/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1101D3E-F01E-4DD1-88DC-B60A703EA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763" y="225425"/>
            <a:ext cx="8021637" cy="576263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ED6B521-18A7-4439-A63E-29BB58B6F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D078653-D1C2-4F9E-AC34-145815C46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0208" y="1161867"/>
            <a:ext cx="7862682" cy="4534265"/>
          </a:xfrm>
        </p:spPr>
        <p:txBody>
          <a:bodyPr/>
          <a:lstStyle/>
          <a:p>
            <a:r>
              <a:rPr lang="en-US" b="1" dirty="0"/>
              <a:t>KEYWORDS: </a:t>
            </a:r>
            <a:r>
              <a:rPr lang="en-US" dirty="0"/>
              <a:t>System services, System calls, System Programs, Program execution, File manipulation, Resource allocation, Accounting, Information maintenance. </a:t>
            </a:r>
          </a:p>
          <a:p>
            <a:endParaRPr lang="en-US" dirty="0"/>
          </a:p>
          <a:p>
            <a:r>
              <a:rPr lang="en-US" b="1" dirty="0"/>
              <a:t>HOMEWORK: </a:t>
            </a:r>
          </a:p>
          <a:p>
            <a:pPr marL="0" indent="0">
              <a:buNone/>
            </a:pPr>
            <a:r>
              <a:rPr lang="en-US" dirty="0"/>
              <a:t>1) Reading : Chapter 2, especially the summary. </a:t>
            </a:r>
          </a:p>
          <a:p>
            <a:pPr marL="0" indent="0">
              <a:buNone/>
            </a:pPr>
            <a:r>
              <a:rPr lang="en-US" dirty="0"/>
              <a:t>2) Make sure to understand and be able to explain every keyword from the list here and the ones which are printed bold in the text book. </a:t>
            </a:r>
          </a:p>
          <a:p>
            <a:pPr marL="0" indent="0">
              <a:buNone/>
            </a:pPr>
            <a:r>
              <a:rPr lang="en-US" dirty="0"/>
              <a:t>3) Important Questions: </a:t>
            </a:r>
          </a:p>
          <a:p>
            <a:pPr marL="0" indent="0">
              <a:buNone/>
            </a:pPr>
            <a:r>
              <a:rPr lang="en-US" dirty="0"/>
              <a:t>• What is the purpose of system calls ? </a:t>
            </a:r>
          </a:p>
          <a:p>
            <a:pPr marL="0" indent="0">
              <a:buNone/>
            </a:pPr>
            <a:r>
              <a:rPr lang="en-US" dirty="0"/>
              <a:t>• Compare system services, system calls, and system programs. • Draw a diagram to show a handling of user applications in invoking a system call (Fig. 2.3) </a:t>
            </a:r>
          </a:p>
          <a:p>
            <a:pPr marL="0" indent="0">
              <a:buNone/>
            </a:pPr>
            <a:r>
              <a:rPr lang="en-US" dirty="0"/>
              <a:t>• Explain the advantages and disadvantages of the three parameter passing methods: using registers, using table, and using stack. </a:t>
            </a: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F170523-A8A8-43C6-820A-D68F85AF0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227013"/>
            <a:ext cx="7991475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3E675A7B-D65B-4A2E-A667-61009784B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234238" cy="4530725"/>
          </a:xfrm>
        </p:spPr>
        <p:txBody>
          <a:bodyPr/>
          <a:lstStyle/>
          <a:p>
            <a:r>
              <a:rPr lang="en-US" altLang="en-US" dirty="0"/>
              <a:t>Information maintenance</a:t>
            </a:r>
          </a:p>
          <a:p>
            <a:pPr lvl="1"/>
            <a:r>
              <a:rPr lang="en-US" altLang="en-US" dirty="0"/>
              <a:t>get time or date, set time or date</a:t>
            </a:r>
          </a:p>
          <a:p>
            <a:pPr lvl="1"/>
            <a:r>
              <a:rPr lang="en-US" altLang="en-US" dirty="0"/>
              <a:t>get system data, set system data</a:t>
            </a:r>
          </a:p>
          <a:p>
            <a:pPr lvl="1"/>
            <a:r>
              <a:rPr lang="en-US" altLang="en-US" dirty="0"/>
              <a:t>get and set process, file, or device attributes</a:t>
            </a:r>
          </a:p>
          <a:p>
            <a:r>
              <a:rPr lang="en-US" altLang="en-US" dirty="0"/>
              <a:t>Communications</a:t>
            </a:r>
          </a:p>
          <a:p>
            <a:pPr lvl="1"/>
            <a:r>
              <a:rPr lang="en-US" altLang="en-US" dirty="0"/>
              <a:t>create, delete communication connection</a:t>
            </a:r>
          </a:p>
          <a:p>
            <a:pPr lvl="1"/>
            <a:r>
              <a:rPr lang="en-US" altLang="en-US" dirty="0"/>
              <a:t>send, receive messages if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message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passing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model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host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name</a:t>
            </a:r>
            <a:r>
              <a:rPr lang="en-US" altLang="en-US" dirty="0"/>
              <a:t> or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process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name</a:t>
            </a:r>
          </a:p>
          <a:p>
            <a:pPr lvl="2"/>
            <a:r>
              <a:rPr lang="en-US" altLang="en-US" dirty="0"/>
              <a:t>From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client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server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Shared-memory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model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create and gain access to memory regions</a:t>
            </a:r>
          </a:p>
          <a:p>
            <a:pPr lvl="1"/>
            <a:r>
              <a:rPr lang="en-US" altLang="en-US" dirty="0"/>
              <a:t>transfer status information</a:t>
            </a:r>
          </a:p>
          <a:p>
            <a:pPr lvl="1"/>
            <a:r>
              <a:rPr lang="en-US" altLang="en-US" dirty="0"/>
              <a:t>attach and detach remote devices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D8F5D27-E3DA-4CD1-A64B-C94402E09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27013"/>
            <a:ext cx="8031162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2F1F0650-6545-4D56-BF26-447C4C087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Protection</a:t>
            </a:r>
          </a:p>
          <a:p>
            <a:pPr lvl="1"/>
            <a:r>
              <a:rPr lang="en-US" altLang="en-US"/>
              <a:t>Control access to resources</a:t>
            </a:r>
          </a:p>
          <a:p>
            <a:pPr lvl="1"/>
            <a:r>
              <a:rPr lang="en-US" altLang="en-US"/>
              <a:t>Get and set permissions</a:t>
            </a:r>
          </a:p>
          <a:p>
            <a:pPr lvl="1"/>
            <a:r>
              <a:rPr lang="en-US" altLang="en-US"/>
              <a:t>Allow and deny user access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D6FCD919-BAE3-4B7B-809E-209E2FB09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1275" y="110535"/>
            <a:ext cx="7632700" cy="594371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Examples of Windows and Unix System Calls</a:t>
            </a: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33A2F2E0-9064-41AD-8CF6-9D5D6130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152525"/>
            <a:ext cx="4751387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422D298-022D-44F2-A04B-38156195F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2250"/>
            <a:ext cx="8042275" cy="576263"/>
          </a:xfrm>
        </p:spPr>
        <p:txBody>
          <a:bodyPr/>
          <a:lstStyle/>
          <a:p>
            <a:pPr eaLnBrk="1" hangingPunct="1"/>
            <a:r>
              <a:rPr lang="en-US" altLang="en-US"/>
              <a:t>Standard C Library Example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B6F1633-75BA-44BA-8653-0681C68C7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1173163"/>
            <a:ext cx="7642225" cy="5078412"/>
          </a:xfrm>
        </p:spPr>
        <p:txBody>
          <a:bodyPr/>
          <a:lstStyle/>
          <a:p>
            <a:r>
              <a:rPr lang="en-US" altLang="en-US"/>
              <a:t>C program invoking printf() library call, which calls write() system call</a:t>
            </a:r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89B408DE-A663-4E0E-A0FA-8F2D1E87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704975"/>
            <a:ext cx="457993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9A476BD-0E04-4E34-92A4-16BA034F5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062913" cy="576263"/>
          </a:xfrm>
        </p:spPr>
        <p:txBody>
          <a:bodyPr/>
          <a:lstStyle/>
          <a:p>
            <a:r>
              <a:rPr lang="en-US" altLang="en-US"/>
              <a:t>Example: Arduino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1F501235-9681-4141-B622-1D7728DD9E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245997"/>
            <a:ext cx="3538538" cy="3880428"/>
          </a:xfrm>
        </p:spPr>
        <p:txBody>
          <a:bodyPr/>
          <a:lstStyle/>
          <a:p>
            <a:r>
              <a:rPr lang="en-US" altLang="en-US" dirty="0"/>
              <a:t>Single-tasking</a:t>
            </a:r>
          </a:p>
          <a:p>
            <a:r>
              <a:rPr lang="en-US" altLang="en-US" dirty="0"/>
              <a:t>No operating system</a:t>
            </a:r>
          </a:p>
          <a:p>
            <a:r>
              <a:rPr lang="en-US" altLang="en-US" dirty="0"/>
              <a:t>Programs (sketch) loaded via USB into flash memory</a:t>
            </a:r>
          </a:p>
          <a:p>
            <a:r>
              <a:rPr lang="en-US" altLang="en-US" dirty="0"/>
              <a:t>Single memory space</a:t>
            </a:r>
          </a:p>
          <a:p>
            <a:r>
              <a:rPr lang="en-US" altLang="en-US" dirty="0"/>
              <a:t>Boot loader loads program</a:t>
            </a:r>
          </a:p>
          <a:p>
            <a:r>
              <a:rPr lang="en-US" altLang="en-US" dirty="0"/>
              <a:t>Program exit -&gt; shell reloaded</a:t>
            </a:r>
          </a:p>
        </p:txBody>
      </p:sp>
      <p:sp>
        <p:nvSpPr>
          <p:cNvPr id="56324" name="Rectangle 5">
            <a:extLst>
              <a:ext uri="{FF2B5EF4-FFF2-40B4-BE49-F238E27FC236}">
                <a16:creationId xmlns:a16="http://schemas.microsoft.com/office/drawing/2014/main" id="{EE74204F-304A-484C-931B-3D190F5E8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4372519"/>
            <a:ext cx="5029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11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110000"/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SzPct val="90000"/>
              <a:buFont typeface="Monotype Sorts" pitchFamily="-84" charset="2"/>
              <a:buNone/>
            </a:pPr>
            <a:r>
              <a:rPr lang="en-US" altLang="en-US" dirty="0"/>
              <a:t>At system startup          running a program</a:t>
            </a:r>
          </a:p>
          <a:p>
            <a:pPr>
              <a:spcBef>
                <a:spcPct val="50000"/>
              </a:spcBef>
              <a:buSzPct val="90000"/>
              <a:buFont typeface="Monotype Sorts" pitchFamily="-84" charset="2"/>
              <a:buNone/>
            </a:pPr>
            <a:endParaRPr lang="en-US" altLang="en-US" dirty="0"/>
          </a:p>
        </p:txBody>
      </p:sp>
      <p:pic>
        <p:nvPicPr>
          <p:cNvPr id="56325" name="Picture 2">
            <a:extLst>
              <a:ext uri="{FF2B5EF4-FFF2-40B4-BE49-F238E27FC236}">
                <a16:creationId xmlns:a16="http://schemas.microsoft.com/office/drawing/2014/main" id="{3D7E9EC8-C0AA-4A87-B993-D1E4AABF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53" y="1266090"/>
            <a:ext cx="3931159" cy="30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8C7AD885-D28A-4AE1-BCC0-082E8F9D4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040688" cy="576263"/>
          </a:xfrm>
        </p:spPr>
        <p:txBody>
          <a:bodyPr/>
          <a:lstStyle/>
          <a:p>
            <a:r>
              <a:rPr lang="en-US" altLang="en-US"/>
              <a:t>Example: FreeBSD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3553DF37-09AA-4821-AFCB-D93A473E19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9950" y="1118305"/>
            <a:ext cx="4777224" cy="4388196"/>
          </a:xfrm>
        </p:spPr>
        <p:txBody>
          <a:bodyPr/>
          <a:lstStyle/>
          <a:p>
            <a:r>
              <a:rPr lang="en-US" altLang="en-US" dirty="0"/>
              <a:t>Unix variant</a:t>
            </a:r>
          </a:p>
          <a:p>
            <a:r>
              <a:rPr lang="en-US" altLang="en-US" dirty="0"/>
              <a:t>Multitasking</a:t>
            </a:r>
          </a:p>
          <a:p>
            <a:r>
              <a:rPr lang="en-US" altLang="en-US" dirty="0"/>
              <a:t>User login -&gt; invoke user</a:t>
            </a:r>
            <a:r>
              <a:rPr lang="ja-JP" altLang="en-US" dirty="0"/>
              <a:t>’</a:t>
            </a:r>
            <a:r>
              <a:rPr lang="en-US" altLang="ja-JP" dirty="0"/>
              <a:t>s choice of shell</a:t>
            </a:r>
          </a:p>
          <a:p>
            <a:r>
              <a:rPr lang="en-US" altLang="en-US" dirty="0"/>
              <a:t>Shell executes fork() system call to create process</a:t>
            </a:r>
          </a:p>
          <a:p>
            <a:pPr lvl="1"/>
            <a:r>
              <a:rPr lang="en-US" altLang="en-US" dirty="0"/>
              <a:t>Executes exec() to load program into process</a:t>
            </a:r>
          </a:p>
          <a:p>
            <a:pPr lvl="1"/>
            <a:r>
              <a:rPr lang="en-US" altLang="en-US" dirty="0"/>
              <a:t>Shell waits for process to terminate or continues with user commands</a:t>
            </a:r>
          </a:p>
          <a:p>
            <a:r>
              <a:rPr lang="en-US" altLang="en-US" dirty="0"/>
              <a:t>Process exits with:</a:t>
            </a:r>
          </a:p>
          <a:p>
            <a:pPr lvl="1"/>
            <a:r>
              <a:rPr lang="en-US" altLang="en-US" dirty="0"/>
              <a:t> code = 0 – no error </a:t>
            </a:r>
          </a:p>
          <a:p>
            <a:pPr lvl="1"/>
            <a:r>
              <a:rPr lang="en-US" altLang="en-US" dirty="0"/>
              <a:t> code &gt; 0 – error code</a:t>
            </a:r>
          </a:p>
          <a:p>
            <a:endParaRPr lang="en-US" altLang="en-US" dirty="0"/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A51BFFAE-589E-4BC3-AFB7-2D6A9C24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1389190"/>
            <a:ext cx="269875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532815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3163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AB5C763-1598-4AB4-AB9B-F1C1B35DA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7488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Programs/Utilities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A46F960-9F83-4DB3-8C85-8EB4B59F5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213" y="1122363"/>
            <a:ext cx="7707312" cy="4683125"/>
          </a:xfrm>
        </p:spPr>
        <p:txBody>
          <a:bodyPr/>
          <a:lstStyle/>
          <a:p>
            <a:r>
              <a:rPr lang="en-US" altLang="en-US" dirty="0"/>
              <a:t>System programs = codes which can </a:t>
            </a:r>
            <a:r>
              <a:rPr lang="en-US" altLang="en-US" b="1" dirty="0"/>
              <a:t>provide tools </a:t>
            </a:r>
            <a:r>
              <a:rPr lang="en-US" altLang="en-US" dirty="0"/>
              <a:t>for applications and users to manage the computer, they </a:t>
            </a:r>
            <a:r>
              <a:rPr lang="en-US" altLang="en-US" b="1" dirty="0"/>
              <a:t>run separately </a:t>
            </a:r>
            <a:r>
              <a:rPr lang="en-US" altLang="en-US" dirty="0"/>
              <a:t>from the 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79F24-2326-464E-92F0-27D65043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04" y="1938798"/>
            <a:ext cx="582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1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AB5C763-1598-4AB4-AB9B-F1C1B35DA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7488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Programs/Utilities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A46F960-9F83-4DB3-8C85-8EB4B59F5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213" y="1122363"/>
            <a:ext cx="7707312" cy="4683125"/>
          </a:xfrm>
        </p:spPr>
        <p:txBody>
          <a:bodyPr/>
          <a:lstStyle/>
          <a:p>
            <a:r>
              <a:rPr lang="en-US" altLang="en-US" dirty="0"/>
              <a:t>System programs = codes which can run separately from the OS</a:t>
            </a:r>
          </a:p>
          <a:p>
            <a:r>
              <a:rPr lang="en-US" altLang="en-US" dirty="0"/>
              <a:t>System programs provide a convenient environment for program development and execution.  They can be divided into:</a:t>
            </a:r>
          </a:p>
          <a:p>
            <a:pPr lvl="1"/>
            <a:r>
              <a:rPr lang="en-US" altLang="en-US" dirty="0"/>
              <a:t>File manipulation </a:t>
            </a:r>
          </a:p>
          <a:p>
            <a:pPr lvl="1"/>
            <a:r>
              <a:rPr lang="en-US" altLang="en-US" dirty="0"/>
              <a:t>Status information sometimes stored in a file</a:t>
            </a:r>
          </a:p>
          <a:p>
            <a:pPr lvl="1"/>
            <a:r>
              <a:rPr lang="en-US" altLang="en-US" dirty="0"/>
              <a:t>Programming language support</a:t>
            </a:r>
          </a:p>
          <a:p>
            <a:pPr lvl="1"/>
            <a:r>
              <a:rPr lang="en-US" altLang="en-US" dirty="0"/>
              <a:t>Program loading and execution</a:t>
            </a:r>
          </a:p>
          <a:p>
            <a:pPr lvl="1"/>
            <a:r>
              <a:rPr lang="en-US" altLang="en-US" dirty="0"/>
              <a:t>Communications</a:t>
            </a:r>
          </a:p>
          <a:p>
            <a:pPr lvl="1"/>
            <a:r>
              <a:rPr lang="en-US" altLang="en-US" dirty="0"/>
              <a:t>Background services</a:t>
            </a:r>
          </a:p>
          <a:p>
            <a:pPr lvl="1"/>
            <a:r>
              <a:rPr lang="en-US" altLang="en-US" dirty="0"/>
              <a:t>Application programs</a:t>
            </a:r>
          </a:p>
          <a:p>
            <a:r>
              <a:rPr lang="en-US" altLang="en-US" dirty="0"/>
              <a:t>Most users</a:t>
            </a:r>
            <a:r>
              <a:rPr lang="ja-JP" altLang="en-US" dirty="0"/>
              <a:t>’</a:t>
            </a:r>
            <a:r>
              <a:rPr lang="en-US" altLang="ja-JP" dirty="0"/>
              <a:t> view of the operation system is defined by system programs, not the actual system calls</a:t>
            </a:r>
            <a:endParaRPr lang="en-US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4EAC52B-9D2D-4A55-866C-947C20391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7488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Programs/Utilities(Cont.)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9895B5E-8C8B-46CB-ACFE-27F598441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038" y="1073150"/>
            <a:ext cx="7359650" cy="5027613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Provide a convenient environment for program development and execution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of them are simply user interfaces to system calls; others are considerably more complex</a:t>
            </a:r>
          </a:p>
          <a:p>
            <a:pPr lvl="1"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File management </a:t>
            </a:r>
            <a:r>
              <a:rPr lang="en-US" altLang="en-US" dirty="0"/>
              <a:t>- Create, delete, copy, rename, print, dump, list, and generally manipulate files and directories</a:t>
            </a:r>
          </a:p>
          <a:p>
            <a:pPr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Status information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ask the system for info - date, time, amount of available memory, disk space, number of users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Others provide detailed performance, logging, and debugging information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Typically, these programs format and print the output to the terminal or other output devices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systems implement 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registry</a:t>
            </a:r>
            <a:r>
              <a:rPr lang="en-US" altLang="en-US" dirty="0"/>
              <a:t> - used to store and retrieve configuration information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BA1119-0E5B-4C51-B6FA-28152283A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707" y="130231"/>
            <a:ext cx="8066088" cy="576262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Outline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102DF7-4A96-4DB4-93EE-EFEEB0DC3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1141468"/>
            <a:ext cx="7618413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1. OS Services</a:t>
            </a:r>
          </a:p>
          <a:p>
            <a:pPr marL="0" indent="0">
              <a:buNone/>
            </a:pPr>
            <a:r>
              <a:rPr lang="en-US" altLang="en-US" b="1" dirty="0"/>
              <a:t>2. OS User Interface</a:t>
            </a:r>
          </a:p>
          <a:p>
            <a:pPr marL="400050" lvl="1" indent="0">
              <a:buNone/>
            </a:pPr>
            <a:r>
              <a:rPr lang="en-US" altLang="en-US" dirty="0"/>
              <a:t>• Command Interpreter</a:t>
            </a:r>
          </a:p>
          <a:p>
            <a:pPr marL="400050" lvl="1" indent="0">
              <a:buNone/>
            </a:pPr>
            <a:r>
              <a:rPr lang="en-US" altLang="en-US" dirty="0"/>
              <a:t>• GUI</a:t>
            </a:r>
          </a:p>
          <a:p>
            <a:pPr marL="0" indent="0">
              <a:buNone/>
            </a:pPr>
            <a:r>
              <a:rPr lang="en-US" altLang="en-US" b="1" dirty="0"/>
              <a:t>3. System Calls</a:t>
            </a:r>
          </a:p>
          <a:p>
            <a:pPr marL="400050" lvl="1" indent="0">
              <a:buNone/>
            </a:pPr>
            <a:r>
              <a:rPr lang="en-US" altLang="en-US" dirty="0"/>
              <a:t>• Overview: API, system call interface, parameter passing</a:t>
            </a:r>
          </a:p>
          <a:p>
            <a:pPr marL="400050" lvl="1" indent="0">
              <a:buNone/>
            </a:pPr>
            <a:r>
              <a:rPr lang="en-US" altLang="en-US" dirty="0"/>
              <a:t>• Types of Calls:</a:t>
            </a:r>
          </a:p>
          <a:p>
            <a:pPr marL="742950" lvl="2" indent="0">
              <a:buNone/>
            </a:pPr>
            <a:r>
              <a:rPr lang="en-US" altLang="en-US" dirty="0"/>
              <a:t>o Process Control</a:t>
            </a:r>
          </a:p>
          <a:p>
            <a:pPr marL="742950" lvl="2" indent="0">
              <a:buNone/>
            </a:pPr>
            <a:r>
              <a:rPr lang="en-US" altLang="en-US" dirty="0"/>
              <a:t>o File Manipulation</a:t>
            </a:r>
          </a:p>
          <a:p>
            <a:pPr marL="742950" lvl="2" indent="0">
              <a:buNone/>
            </a:pPr>
            <a:r>
              <a:rPr lang="en-US" altLang="en-US" dirty="0"/>
              <a:t>o Device Manipulation</a:t>
            </a:r>
          </a:p>
          <a:p>
            <a:pPr marL="742950" lvl="2" indent="0">
              <a:buNone/>
            </a:pPr>
            <a:r>
              <a:rPr lang="en-US" altLang="en-US" dirty="0"/>
              <a:t>o Information Maintenance</a:t>
            </a:r>
          </a:p>
          <a:p>
            <a:pPr marL="742950" lvl="2" indent="0">
              <a:buNone/>
            </a:pPr>
            <a:r>
              <a:rPr lang="en-US" altLang="en-US" dirty="0"/>
              <a:t>o Communications</a:t>
            </a:r>
          </a:p>
          <a:p>
            <a:pPr marL="0" indent="0">
              <a:buNone/>
            </a:pPr>
            <a:r>
              <a:rPr lang="en-US" altLang="en-US" b="1" dirty="0"/>
              <a:t>4. System Programs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6121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4F248A6-FEC6-47A1-A99A-98ABBC6C3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217488"/>
            <a:ext cx="80803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Programs/Utilities(Cont.)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AC26365-FF38-4159-8CB6-E4B6F33D9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213" y="1131888"/>
            <a:ext cx="7697787" cy="5187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/>
              <a:t>File modification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Text editors to create and modify files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Special commands to search contents of files or perform transformations of the text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Programming-language support </a:t>
            </a:r>
            <a:r>
              <a:rPr lang="en-US" altLang="en-US"/>
              <a:t>- Compilers, assemblers, debuggers and interpreters sometimes provided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Program loading and execution</a:t>
            </a:r>
            <a:r>
              <a:rPr lang="en-US" altLang="en-US"/>
              <a:t>- Absolute loaders, relocatable loaders, linkage editors, and overlay-loaders, debugging systems for higher-level and machine language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Communications</a:t>
            </a:r>
            <a:r>
              <a:rPr lang="en-US" altLang="en-US"/>
              <a:t> - Provide the mechanism for creating virtual connections among processes, users, and computer systems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Allow users to send messages to one another</a:t>
            </a:r>
            <a:r>
              <a:rPr lang="ja-JP" altLang="en-US"/>
              <a:t>’</a:t>
            </a:r>
            <a:r>
              <a:rPr lang="en-US" altLang="ja-JP"/>
              <a:t>s screens, browse web pages, send electronic-mail messages, log in remotely, transfer files from one machine to another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9B64704-3592-4DF7-85E7-FB2DB8581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17488"/>
            <a:ext cx="7996238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Programs/Utilities(Cont.)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93ED54D-5EE3-433B-820F-AFAE8BC4B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108075"/>
            <a:ext cx="7675563" cy="5187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Background Services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Launch at boot time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Some for system startup, then terminate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Some from system boot to shutdown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Provide facilities like disk checking, process scheduling, error logging, printing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Run in user context not kernel context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Known as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services</a:t>
            </a:r>
            <a:r>
              <a:rPr lang="en-US" altLang="en-US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subsystems</a:t>
            </a:r>
            <a:r>
              <a:rPr lang="en-US" altLang="en-US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daemons</a:t>
            </a:r>
            <a:r>
              <a:rPr lang="en-US" altLang="en-US" dirty="0"/>
              <a:t> </a:t>
            </a:r>
            <a:endParaRPr lang="en-US" altLang="en-US" b="1" dirty="0"/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Application programs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Don’t pertain to system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Run by users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Not typically considered part of OS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Launched by command line, mouse click, finger poke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9B64704-3592-4DF7-85E7-FB2DB8581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762" y="217488"/>
            <a:ext cx="7996238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Stages in Creating &amp; Running Programs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32FC6-3280-41C3-AE18-65AA89123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32" y="961020"/>
            <a:ext cx="7826478" cy="58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7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9B64704-3592-4DF7-85E7-FB2DB8581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762" y="217488"/>
            <a:ext cx="7996238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Stages in Creating &amp; Running Programs </a:t>
            </a:r>
          </a:p>
        </p:txBody>
      </p:sp>
      <p:pic>
        <p:nvPicPr>
          <p:cNvPr id="1026" name="Picture 2" descr="Compilers, CPU, and memory">
            <a:extLst>
              <a:ext uri="{FF2B5EF4-FFF2-40B4-BE49-F238E27FC236}">
                <a16:creationId xmlns:a16="http://schemas.microsoft.com/office/drawing/2014/main" id="{9F59DCFD-057E-4C9C-B430-858344127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73" y="793750"/>
            <a:ext cx="4564242" cy="60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68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B139628D-AE2A-46FB-AA5B-FECFA241A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Linkers and Loaders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F413004A-DAD3-4F03-A509-ECD5943DEF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Source code compiled into object files designed to be loaded into any physical memory location –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relocatable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object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file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Linker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combines these into single binary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executable</a:t>
            </a:r>
            <a:r>
              <a:rPr lang="en-US" altLang="en-US" dirty="0"/>
              <a:t> file</a:t>
            </a:r>
          </a:p>
          <a:p>
            <a:pPr lvl="1"/>
            <a:r>
              <a:rPr lang="en-US" altLang="en-US" dirty="0"/>
              <a:t>Also brings in libraries</a:t>
            </a:r>
          </a:p>
          <a:p>
            <a:r>
              <a:rPr lang="en-US" altLang="en-US" dirty="0"/>
              <a:t>Program resides on secondary storage as binary executable</a:t>
            </a:r>
          </a:p>
          <a:p>
            <a:r>
              <a:rPr lang="en-US" altLang="en-US" dirty="0"/>
              <a:t>Must be brought into memory by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loader</a:t>
            </a:r>
            <a:r>
              <a:rPr lang="en-US" altLang="en-US" dirty="0"/>
              <a:t> to be executed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Relocation</a:t>
            </a:r>
            <a:r>
              <a:rPr lang="en-US" altLang="en-US" dirty="0"/>
              <a:t> assigns final addresses to program parts and adjusts code and data in program to match those addresses</a:t>
            </a:r>
          </a:p>
          <a:p>
            <a:r>
              <a:rPr lang="en-US" altLang="en-US" dirty="0"/>
              <a:t>Modern general purpose systems don’t link libraries into executables</a:t>
            </a:r>
          </a:p>
          <a:p>
            <a:pPr lvl="1"/>
            <a:r>
              <a:rPr lang="en-US" altLang="en-US" dirty="0"/>
              <a:t>Rather,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dynamically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linked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libraries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(in Windows,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DLLs</a:t>
            </a:r>
            <a:r>
              <a:rPr lang="en-US" altLang="en-US" dirty="0"/>
              <a:t>) are loaded as needed, shared by all that use the same version of that same library (loaded once)</a:t>
            </a:r>
          </a:p>
          <a:p>
            <a:r>
              <a:rPr lang="en-US" altLang="en-US" dirty="0"/>
              <a:t>Object, executable files have standard formats, so operating system knows how to load and start them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9B64704-3592-4DF7-85E7-FB2DB8581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7762" y="217488"/>
            <a:ext cx="7996238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Stages in Creating &amp; Running Programs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775F7-B2B7-4911-99B0-96BED7659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980744"/>
            <a:ext cx="7593962" cy="58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4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2C7140E0-64EE-48A3-941C-70C6BCDF8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438" y="225425"/>
            <a:ext cx="7573962" cy="576263"/>
          </a:xfrm>
        </p:spPr>
        <p:txBody>
          <a:bodyPr/>
          <a:lstStyle/>
          <a:p>
            <a:r>
              <a:rPr lang="en-US" altLang="en-US"/>
              <a:t>The Role of the Linker and Loader</a:t>
            </a:r>
          </a:p>
        </p:txBody>
      </p:sp>
      <p:pic>
        <p:nvPicPr>
          <p:cNvPr id="67587" name="Content Placeholder 6">
            <a:extLst>
              <a:ext uri="{FF2B5EF4-FFF2-40B4-BE49-F238E27FC236}">
                <a16:creationId xmlns:a16="http://schemas.microsoft.com/office/drawing/2014/main" id="{CD8E9885-D5F1-451A-B45F-8C24EB28DF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7613" y="1204913"/>
            <a:ext cx="4608512" cy="4859337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>
            <a:extLst>
              <a:ext uri="{FF2B5EF4-FFF2-40B4-BE49-F238E27FC236}">
                <a16:creationId xmlns:a16="http://schemas.microsoft.com/office/drawing/2014/main" id="{9580D1A4-1911-40B7-90C7-4F5EE5149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6126" y="154025"/>
            <a:ext cx="7712075" cy="5762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Why Applications are Operating System Specific</a:t>
            </a:r>
          </a:p>
        </p:txBody>
      </p:sp>
      <p:sp>
        <p:nvSpPr>
          <p:cNvPr id="68611" name="Rectangle 1027">
            <a:extLst>
              <a:ext uri="{FF2B5EF4-FFF2-40B4-BE49-F238E27FC236}">
                <a16:creationId xmlns:a16="http://schemas.microsoft.com/office/drawing/2014/main" id="{672EE902-C4A8-4076-BE5F-A5B41CC5B7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014884"/>
            <a:ext cx="7643813" cy="4979516"/>
          </a:xfrm>
        </p:spPr>
        <p:txBody>
          <a:bodyPr/>
          <a:lstStyle/>
          <a:p>
            <a:r>
              <a:rPr lang="en-US" altLang="en-US" dirty="0"/>
              <a:t>Apps </a:t>
            </a:r>
            <a:r>
              <a:rPr lang="en-US" altLang="en-US" b="1" dirty="0"/>
              <a:t>compiled on one system </a:t>
            </a:r>
            <a:r>
              <a:rPr lang="en-US" altLang="en-US" dirty="0"/>
              <a:t>usually not executable on other operating systems</a:t>
            </a:r>
          </a:p>
          <a:p>
            <a:r>
              <a:rPr lang="en-US" altLang="en-US" dirty="0"/>
              <a:t>Each operating system provides </a:t>
            </a:r>
            <a:r>
              <a:rPr lang="en-US" altLang="en-US" b="1" dirty="0"/>
              <a:t>its own unique system calls</a:t>
            </a:r>
          </a:p>
          <a:p>
            <a:pPr lvl="1"/>
            <a:r>
              <a:rPr lang="en-US" altLang="en-US" dirty="0"/>
              <a:t>Own file formats, etc.</a:t>
            </a:r>
          </a:p>
          <a:p>
            <a:r>
              <a:rPr lang="en-US" altLang="en-US" dirty="0"/>
              <a:t>Apps can be multi-operating system</a:t>
            </a:r>
          </a:p>
          <a:p>
            <a:pPr lvl="1"/>
            <a:r>
              <a:rPr lang="en-US" altLang="en-US" dirty="0"/>
              <a:t>Written in interpreted language like Python, Ruby, and interpreter available on multiple operating systems</a:t>
            </a:r>
          </a:p>
          <a:p>
            <a:pPr lvl="1"/>
            <a:r>
              <a:rPr lang="en-US" altLang="en-US" dirty="0"/>
              <a:t>App written in language that includes a VM containing the running app (like Java)</a:t>
            </a:r>
          </a:p>
          <a:p>
            <a:pPr lvl="1"/>
            <a:r>
              <a:rPr lang="en-US" altLang="en-US" dirty="0"/>
              <a:t>Use standard language (like C), compile separately on each operating system to run on each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Application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Binary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ABI</a:t>
            </a:r>
            <a:r>
              <a:rPr lang="en-US" altLang="en-US" dirty="0"/>
              <a:t>) is architecture equivalent of API, defines how different components of binary code can interface for a given operating system on a given architecture, CPU, etc.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4A6F67-063F-4959-9060-0C6E5AFA8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206375"/>
            <a:ext cx="7918450" cy="576263"/>
          </a:xfrm>
        </p:spPr>
        <p:txBody>
          <a:bodyPr/>
          <a:lstStyle/>
          <a:p>
            <a:pPr eaLnBrk="1" hangingPunct="1"/>
            <a:r>
              <a:rPr lang="en-US" altLang="en-US"/>
              <a:t>A View of Operating System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19203-0CA0-409E-A257-D9C30C04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9" y="914400"/>
            <a:ext cx="86168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4A6F67-063F-4959-9060-0C6E5AFA8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206375"/>
            <a:ext cx="7918450" cy="576263"/>
          </a:xfrm>
        </p:spPr>
        <p:txBody>
          <a:bodyPr/>
          <a:lstStyle/>
          <a:p>
            <a:pPr eaLnBrk="1" hangingPunct="1"/>
            <a:r>
              <a:rPr lang="en-US" altLang="en-US"/>
              <a:t>A View of Operating System Services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881CA9B9-B059-4545-AFC1-C7813466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836738"/>
            <a:ext cx="7221538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4C24230-0BCA-4F21-BEE9-496253FB2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0925" y="147152"/>
            <a:ext cx="744855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Operating System Services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273FD5E-1C82-4A27-94EC-32DCB0EF2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6138" y="1119188"/>
            <a:ext cx="7653337" cy="5002212"/>
          </a:xfrm>
          <a:noFill/>
        </p:spPr>
        <p:txBody>
          <a:bodyPr/>
          <a:lstStyle/>
          <a:p>
            <a:r>
              <a:rPr lang="en-US" altLang="en-US" dirty="0"/>
              <a:t>Operating systems provide an environment for execution of programs and services to programs and users</a:t>
            </a:r>
          </a:p>
          <a:p>
            <a:r>
              <a:rPr lang="en-US" altLang="en-US" dirty="0"/>
              <a:t>One set of operating-system services provides functions that are helpful to the user:</a:t>
            </a:r>
          </a:p>
          <a:p>
            <a:pPr lvl="1"/>
            <a:r>
              <a:rPr lang="en-US" altLang="en-US" b="1" dirty="0"/>
              <a:t>User interface </a:t>
            </a:r>
            <a:r>
              <a:rPr lang="en-US" altLang="en-US" dirty="0"/>
              <a:t>- Almost all operating systems have a user interface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UI</a:t>
            </a:r>
            <a:r>
              <a:rPr lang="en-US" altLang="en-US" dirty="0"/>
              <a:t>).</a:t>
            </a:r>
          </a:p>
          <a:p>
            <a:pPr lvl="2"/>
            <a:r>
              <a:rPr lang="en-US" altLang="en-US" dirty="0"/>
              <a:t>Varies between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Command-Line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CLI</a:t>
            </a:r>
            <a:r>
              <a:rPr lang="en-US" altLang="en-US" dirty="0"/>
              <a:t>)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Graphics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User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GUI</a:t>
            </a:r>
            <a:r>
              <a:rPr lang="en-US" altLang="en-US" dirty="0"/>
              <a:t>)</a:t>
            </a:r>
            <a:r>
              <a:rPr lang="en-US" altLang="en-US" dirty="0">
                <a:solidFill>
                  <a:srgbClr val="000000"/>
                </a:solidFill>
              </a:rPr>
              <a:t>,</a:t>
            </a:r>
            <a:r>
              <a:rPr lang="en-US" altLang="en-US" b="1" dirty="0">
                <a:solidFill>
                  <a:srgbClr val="3366FF"/>
                </a:solidFill>
              </a:rPr>
              <a:t> 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touch-screen</a:t>
            </a:r>
            <a:r>
              <a:rPr lang="en-US" altLang="en-US" b="1" dirty="0">
                <a:solidFill>
                  <a:srgbClr val="3366FF"/>
                </a:solidFill>
              </a:rPr>
              <a:t>, 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Batch</a:t>
            </a:r>
          </a:p>
          <a:p>
            <a:pPr lvl="1"/>
            <a:r>
              <a:rPr lang="en-US" altLang="en-US" b="1" dirty="0"/>
              <a:t>Program execution </a:t>
            </a:r>
            <a:r>
              <a:rPr lang="en-US" altLang="en-US" dirty="0"/>
              <a:t>- The system must be able to load a program into memory and to run that program, end execution, either normally or abnormally (indicating error)</a:t>
            </a:r>
          </a:p>
          <a:p>
            <a:pPr lvl="1"/>
            <a:r>
              <a:rPr lang="en-US" altLang="en-US" b="1" dirty="0"/>
              <a:t>I/O operations </a:t>
            </a:r>
            <a:r>
              <a:rPr lang="en-US" altLang="en-US" dirty="0"/>
              <a:t>-  A running program may require I/O, which may involve a file or an I/O device</a:t>
            </a:r>
          </a:p>
          <a:p>
            <a:pPr lvl="1"/>
            <a:r>
              <a:rPr lang="en-US" altLang="en-US" b="1" dirty="0"/>
              <a:t>File-system manipulation </a:t>
            </a:r>
            <a:r>
              <a:rPr lang="en-US" altLang="en-US" dirty="0"/>
              <a:t>-  The file system is of particular interest. Programs need to read and write files and directories, create and delete them, search them, list file Information, permission management.</a:t>
            </a:r>
            <a:endParaRPr lang="en-US" altLang="en-US" b="1" dirty="0"/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53D310B-2F05-42DF-BD11-7984E309A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220663"/>
            <a:ext cx="7869238" cy="576262"/>
          </a:xfrm>
        </p:spPr>
        <p:txBody>
          <a:bodyPr/>
          <a:lstStyle/>
          <a:p>
            <a:pPr eaLnBrk="1" hangingPunct="1"/>
            <a:r>
              <a:rPr lang="en-US" altLang="en-US"/>
              <a:t>Operating System Services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7DE154C-EBA1-44B0-9AA5-AD6DB9C31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313" y="1138238"/>
            <a:ext cx="7678737" cy="5418137"/>
          </a:xfrm>
          <a:noFill/>
        </p:spPr>
        <p:txBody>
          <a:bodyPr/>
          <a:lstStyle/>
          <a:p>
            <a:r>
              <a:rPr lang="en-US" altLang="en-US"/>
              <a:t>One set of operating-system services provides functions that are helpful to the user (Cont.):</a:t>
            </a:r>
            <a:endParaRPr lang="en-US" altLang="en-US" b="1"/>
          </a:p>
          <a:p>
            <a:pPr lvl="1"/>
            <a:r>
              <a:rPr lang="en-US" altLang="en-US" b="1"/>
              <a:t>Communications</a:t>
            </a:r>
            <a:r>
              <a:rPr lang="en-US" altLang="en-US"/>
              <a:t> – Processes may exchange information, on the same computer or between computers over a network</a:t>
            </a:r>
          </a:p>
          <a:p>
            <a:pPr lvl="2"/>
            <a:r>
              <a:rPr lang="en-US" altLang="en-US"/>
              <a:t>Communications may be via shared memory or through message passing (packets moved by the OS)</a:t>
            </a:r>
          </a:p>
          <a:p>
            <a:pPr lvl="1"/>
            <a:r>
              <a:rPr lang="en-US" altLang="en-US" b="1"/>
              <a:t>Error detection </a:t>
            </a:r>
            <a:r>
              <a:rPr lang="en-US" altLang="en-US"/>
              <a:t>– OS needs to be constantly aware of possible errors</a:t>
            </a:r>
          </a:p>
          <a:p>
            <a:pPr lvl="2"/>
            <a:r>
              <a:rPr lang="en-US" altLang="en-US"/>
              <a:t>May occur in the CPU and memory hardware, in I/O devices, in user program</a:t>
            </a:r>
          </a:p>
          <a:p>
            <a:pPr lvl="2"/>
            <a:r>
              <a:rPr lang="en-US" altLang="en-US"/>
              <a:t>For each type of error, OS should take the appropriate action to ensure correct and consistent computing</a:t>
            </a:r>
          </a:p>
          <a:p>
            <a:pPr lvl="2"/>
            <a:r>
              <a:rPr lang="en-US" altLang="en-US"/>
              <a:t>Debugging facilities can greatly enhance the user</a:t>
            </a:r>
            <a:r>
              <a:rPr lang="ja-JP" altLang="en-US"/>
              <a:t>’</a:t>
            </a:r>
            <a:r>
              <a:rPr lang="en-US" altLang="ja-JP"/>
              <a:t>s and programmer</a:t>
            </a:r>
            <a:r>
              <a:rPr lang="ja-JP" altLang="en-US"/>
              <a:t>’</a:t>
            </a:r>
            <a:r>
              <a:rPr lang="en-US" altLang="ja-JP"/>
              <a:t>s abilities to efficiently use the system</a:t>
            </a:r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A9EE909-C5A2-41F1-A857-667DFBB54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3300" y="220663"/>
            <a:ext cx="7739063" cy="576262"/>
          </a:xfrm>
        </p:spPr>
        <p:txBody>
          <a:bodyPr/>
          <a:lstStyle/>
          <a:p>
            <a:pPr eaLnBrk="1" hangingPunct="1"/>
            <a:r>
              <a:rPr lang="en-US" altLang="en-US"/>
              <a:t>Operating System Services (Cont.)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A7443B-7ADA-4411-B376-7A65FA9BD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4550" y="1158875"/>
            <a:ext cx="7739063" cy="4905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Another set of OS functions exists for ensuring the efficient operation of the system itself via resource sharing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Resource allocation - </a:t>
            </a:r>
            <a:r>
              <a:rPr lang="en-US" altLang="en-US"/>
              <a:t>When  multiple users or multiple jobs running concurrently, resources must be allocated to each of them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Many types of resources -   CPU cycles, main memory, file storage, I/O devices.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Logging -</a:t>
            </a:r>
            <a:r>
              <a:rPr lang="en-US" altLang="en-US"/>
              <a:t> To keep track of which users use how much and what kinds of computer resources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Protection and security - </a:t>
            </a:r>
            <a:r>
              <a:rPr lang="en-US" altLang="en-US"/>
              <a:t>The owners of information stored in a multiuser or networked computer system may want to control use of that information, concurrent processes should not interfere with each other</a:t>
            </a:r>
          </a:p>
          <a:p>
            <a:pPr lvl="2">
              <a:lnSpc>
                <a:spcPct val="90000"/>
              </a:lnSpc>
            </a:pPr>
            <a:r>
              <a:rPr lang="en-US" altLang="en-US" b="1"/>
              <a:t>Protection</a:t>
            </a:r>
            <a:r>
              <a:rPr lang="en-US" altLang="en-US"/>
              <a:t> involves ensuring that all access to system resources is controlled</a:t>
            </a:r>
          </a:p>
          <a:p>
            <a:pPr lvl="2">
              <a:lnSpc>
                <a:spcPct val="90000"/>
              </a:lnSpc>
            </a:pPr>
            <a:r>
              <a:rPr lang="en-US" altLang="en-US" b="1"/>
              <a:t>Security</a:t>
            </a:r>
            <a:r>
              <a:rPr lang="en-US" altLang="en-US"/>
              <a:t> of the system from outsiders requires user authentication, extends to defending external I/O devices from invalid access attempts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s-8 8">
    <a:dk1>
      <a:srgbClr val="000000"/>
    </a:dk1>
    <a:lt1>
      <a:srgbClr val="FFFFFF"/>
    </a:lt1>
    <a:dk2>
      <a:srgbClr val="999900"/>
    </a:dk2>
    <a:lt2>
      <a:srgbClr val="666600"/>
    </a:lt2>
    <a:accent1>
      <a:srgbClr val="99CC00"/>
    </a:accent1>
    <a:accent2>
      <a:srgbClr val="CCCC66"/>
    </a:accent2>
    <a:accent3>
      <a:srgbClr val="FFFFFF"/>
    </a:accent3>
    <a:accent4>
      <a:srgbClr val="000000"/>
    </a:accent4>
    <a:accent5>
      <a:srgbClr val="CAE2AA"/>
    </a:accent5>
    <a:accent6>
      <a:srgbClr val="B9B95C"/>
    </a:accent6>
    <a:hlink>
      <a:srgbClr val="FFCC00"/>
    </a:hlink>
    <a:folHlink>
      <a:srgbClr val="CC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9320</TotalTime>
  <Words>2557</Words>
  <Application>Microsoft Office PowerPoint</Application>
  <PresentationFormat>On-screen Show (4:3)</PresentationFormat>
  <Paragraphs>358</Paragraphs>
  <Slides>47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Helvetica</vt:lpstr>
      <vt:lpstr>Monotype Sorts</vt:lpstr>
      <vt:lpstr>Times New Roman</vt:lpstr>
      <vt:lpstr>Verdana</vt:lpstr>
      <vt:lpstr>Webdings</vt:lpstr>
      <vt:lpstr>Wingdings</vt:lpstr>
      <vt:lpstr>os-8</vt:lpstr>
      <vt:lpstr>Lecture 03 : OS UI, Services, Calls, Programs </vt:lpstr>
      <vt:lpstr>Outline</vt:lpstr>
      <vt:lpstr>Outline</vt:lpstr>
      <vt:lpstr>Outline</vt:lpstr>
      <vt:lpstr>A View of Operating System Services</vt:lpstr>
      <vt:lpstr>A View of Operating System Services</vt:lpstr>
      <vt:lpstr>Operating System Services</vt:lpstr>
      <vt:lpstr>Operating System Services (Cont.)</vt:lpstr>
      <vt:lpstr>Operating System Services (Cont.)</vt:lpstr>
      <vt:lpstr>Outline</vt:lpstr>
      <vt:lpstr>UI: Command Line interpreter </vt:lpstr>
      <vt:lpstr>Bourne Shell Command Interpreter</vt:lpstr>
      <vt:lpstr>User Operating System Interface - GUI</vt:lpstr>
      <vt:lpstr>Touchscreen Interfaces</vt:lpstr>
      <vt:lpstr>The Mac OS X GUI</vt:lpstr>
      <vt:lpstr>Outline</vt:lpstr>
      <vt:lpstr>System Calls</vt:lpstr>
      <vt:lpstr>Example of System Calls</vt:lpstr>
      <vt:lpstr>Example of Standard API</vt:lpstr>
      <vt:lpstr>System Call Implementation</vt:lpstr>
      <vt:lpstr>API – System Call – OS Relationship</vt:lpstr>
      <vt:lpstr>Outline</vt:lpstr>
      <vt:lpstr>System Call Parameter Passing</vt:lpstr>
      <vt:lpstr>System Call Parameter Passing</vt:lpstr>
      <vt:lpstr>System Call Parameter Passing</vt:lpstr>
      <vt:lpstr>Parameter Passing via Table</vt:lpstr>
      <vt:lpstr>Outline</vt:lpstr>
      <vt:lpstr>Types of System Calls</vt:lpstr>
      <vt:lpstr>Types of System Calls (Cont.)</vt:lpstr>
      <vt:lpstr>Types of System Calls (Cont.)</vt:lpstr>
      <vt:lpstr>Types of System Calls (Cont.)</vt:lpstr>
      <vt:lpstr>Examples of Windows and Unix System Calls</vt:lpstr>
      <vt:lpstr>Standard C Library Example</vt:lpstr>
      <vt:lpstr>Example: Arduino</vt:lpstr>
      <vt:lpstr>Example: FreeBSD</vt:lpstr>
      <vt:lpstr>Outline</vt:lpstr>
      <vt:lpstr>System Programs/Utilities</vt:lpstr>
      <vt:lpstr>System Programs/Utilities</vt:lpstr>
      <vt:lpstr>System Programs/Utilities(Cont.)</vt:lpstr>
      <vt:lpstr>System Programs/Utilities(Cont.)</vt:lpstr>
      <vt:lpstr>System Programs/Utilities(Cont.)</vt:lpstr>
      <vt:lpstr>Stages in Creating &amp; Running Programs </vt:lpstr>
      <vt:lpstr>Stages in Creating &amp; Running Programs </vt:lpstr>
      <vt:lpstr>Linkers and Loaders</vt:lpstr>
      <vt:lpstr>Stages in Creating &amp; Running Programs </vt:lpstr>
      <vt:lpstr>The Role of the Linker and Loader</vt:lpstr>
      <vt:lpstr>Why Applications are Operating System Specific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2.01</dc:title>
  <dc:creator>Lucent End User</dc:creator>
  <cp:lastModifiedBy>Hanh Pham</cp:lastModifiedBy>
  <cp:revision>217</cp:revision>
  <cp:lastPrinted>2001-06-14T13:58:17Z</cp:lastPrinted>
  <dcterms:created xsi:type="dcterms:W3CDTF">2011-01-13T23:43:38Z</dcterms:created>
  <dcterms:modified xsi:type="dcterms:W3CDTF">2023-03-09T22:30:59Z</dcterms:modified>
</cp:coreProperties>
</file>