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45"/>
  </p:notesMasterIdLst>
  <p:handoutMasterIdLst>
    <p:handoutMasterId r:id="rId46"/>
  </p:handoutMasterIdLst>
  <p:sldIdLst>
    <p:sldId id="379" r:id="rId2"/>
    <p:sldId id="388" r:id="rId3"/>
    <p:sldId id="287" r:id="rId4"/>
    <p:sldId id="389" r:id="rId5"/>
    <p:sldId id="370" r:id="rId6"/>
    <p:sldId id="333" r:id="rId7"/>
    <p:sldId id="352" r:id="rId8"/>
    <p:sldId id="390" r:id="rId9"/>
    <p:sldId id="353" r:id="rId10"/>
    <p:sldId id="303" r:id="rId11"/>
    <p:sldId id="393" r:id="rId12"/>
    <p:sldId id="391" r:id="rId13"/>
    <p:sldId id="399" r:id="rId14"/>
    <p:sldId id="392" r:id="rId15"/>
    <p:sldId id="371" r:id="rId16"/>
    <p:sldId id="394" r:id="rId17"/>
    <p:sldId id="307" r:id="rId18"/>
    <p:sldId id="386" r:id="rId19"/>
    <p:sldId id="395" r:id="rId20"/>
    <p:sldId id="310" r:id="rId21"/>
    <p:sldId id="354" r:id="rId22"/>
    <p:sldId id="400" r:id="rId23"/>
    <p:sldId id="313" r:id="rId24"/>
    <p:sldId id="355" r:id="rId25"/>
    <p:sldId id="356" r:id="rId26"/>
    <p:sldId id="372" r:id="rId27"/>
    <p:sldId id="357" r:id="rId28"/>
    <p:sldId id="358" r:id="rId29"/>
    <p:sldId id="359" r:id="rId30"/>
    <p:sldId id="396" r:id="rId31"/>
    <p:sldId id="398" r:id="rId32"/>
    <p:sldId id="401" r:id="rId33"/>
    <p:sldId id="397" r:id="rId34"/>
    <p:sldId id="286" r:id="rId35"/>
    <p:sldId id="374" r:id="rId36"/>
    <p:sldId id="373" r:id="rId37"/>
    <p:sldId id="402" r:id="rId38"/>
    <p:sldId id="342" r:id="rId39"/>
    <p:sldId id="361" r:id="rId40"/>
    <p:sldId id="301" r:id="rId41"/>
    <p:sldId id="360" r:id="rId42"/>
    <p:sldId id="375" r:id="rId43"/>
    <p:sldId id="385" r:id="rId44"/>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vador Contreras-Nava" initials="SCN" lastIdx="1" clrIdx="0">
    <p:extLst>
      <p:ext uri="{19B8F6BF-5375-455C-9EA6-DF929625EA0E}">
        <p15:presenceInfo xmlns:p15="http://schemas.microsoft.com/office/powerpoint/2012/main" userId="S-1-5-21-2622668566-779494554-658425853-301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7"/>
  </p:normalViewPr>
  <p:slideViewPr>
    <p:cSldViewPr snapToGrid="0">
      <p:cViewPr varScale="1">
        <p:scale>
          <a:sx n="62" d="100"/>
          <a:sy n="62" d="100"/>
        </p:scale>
        <p:origin x="376" y="56"/>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1-31T11:21:07.948"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2535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22B2BD4E-E170-4B07-9A0E-10C660DE88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AB23E3A-8503-4597-9268-0C48717E4786}"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
        <p:nvSpPr>
          <p:cNvPr id="94211" name="Rectangle 2">
            <a:extLst>
              <a:ext uri="{FF2B5EF4-FFF2-40B4-BE49-F238E27FC236}">
                <a16:creationId xmlns:a16="http://schemas.microsoft.com/office/drawing/2014/main" id="{23A3DFDA-EB3E-48BA-9F8F-368A3165DF82}"/>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F018DBAB-D2D0-4604-BE08-5E625CC39F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F0601A3-B0CC-45B3-BBD4-0046CD87C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16E5EEC-C07B-41DB-9CC3-1F02D0C0767C}"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82947" name="Rectangle 2">
            <a:extLst>
              <a:ext uri="{FF2B5EF4-FFF2-40B4-BE49-F238E27FC236}">
                <a16:creationId xmlns:a16="http://schemas.microsoft.com/office/drawing/2014/main" id="{DE277AD2-08FD-4FEB-9A71-97B80E63EA9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3FE59D0-CE1B-473F-8138-7566D6FA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16635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22B2BD4E-E170-4B07-9A0E-10C660DE88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AB23E3A-8503-4597-9268-0C48717E4786}"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94211" name="Rectangle 2">
            <a:extLst>
              <a:ext uri="{FF2B5EF4-FFF2-40B4-BE49-F238E27FC236}">
                <a16:creationId xmlns:a16="http://schemas.microsoft.com/office/drawing/2014/main" id="{23A3DFDA-EB3E-48BA-9F8F-368A3165DF82}"/>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F018DBAB-D2D0-4604-BE08-5E625CC39F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9892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F0601A3-B0CC-45B3-BBD4-0046CD87C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16E5EEC-C07B-41DB-9CC3-1F02D0C0767C}"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82947" name="Rectangle 2">
            <a:extLst>
              <a:ext uri="{FF2B5EF4-FFF2-40B4-BE49-F238E27FC236}">
                <a16:creationId xmlns:a16="http://schemas.microsoft.com/office/drawing/2014/main" id="{DE277AD2-08FD-4FEB-9A71-97B80E63EA9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3FE59D0-CE1B-473F-8138-7566D6FA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219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139EA7E-C5A3-4A16-AE42-C345AB123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E57B5D2-DE8D-4EF9-889E-79B8E6EF3011}"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84995" name="Rectangle 2">
            <a:extLst>
              <a:ext uri="{FF2B5EF4-FFF2-40B4-BE49-F238E27FC236}">
                <a16:creationId xmlns:a16="http://schemas.microsoft.com/office/drawing/2014/main" id="{F853F4E3-8609-4C8C-A077-0E107BD5106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D9017D7-59E4-444C-8B7D-582A16EDD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139EA7E-C5A3-4A16-AE42-C345AB123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E57B5D2-DE8D-4EF9-889E-79B8E6EF3011}"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84995" name="Rectangle 2">
            <a:extLst>
              <a:ext uri="{FF2B5EF4-FFF2-40B4-BE49-F238E27FC236}">
                <a16:creationId xmlns:a16="http://schemas.microsoft.com/office/drawing/2014/main" id="{F853F4E3-8609-4C8C-A077-0E107BD5106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D9017D7-59E4-444C-8B7D-582A16EDD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6996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80062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E2AF9071-C2C8-4AE5-BF05-7904ECEB5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699B845-CED4-49E0-AFEF-48FD2C002C7A}"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87043" name="Rectangle 2">
            <a:extLst>
              <a:ext uri="{FF2B5EF4-FFF2-40B4-BE49-F238E27FC236}">
                <a16:creationId xmlns:a16="http://schemas.microsoft.com/office/drawing/2014/main" id="{4B359B74-A383-48FE-9C98-33D67BCB90F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0CA34FAE-AB9D-469A-A39F-2D79F9D91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ECBD7C-C5C5-49AB-A072-BF89D7C9B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672991-CDC8-4F84-B8EB-CEEB23288ED8}"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89091" name="Rectangle 2">
            <a:extLst>
              <a:ext uri="{FF2B5EF4-FFF2-40B4-BE49-F238E27FC236}">
                <a16:creationId xmlns:a16="http://schemas.microsoft.com/office/drawing/2014/main" id="{EA73A052-CF76-4A71-B05B-5EEB72534B3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7FC5D12-EFEF-4B63-BAC5-16C49C6E5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7699670-5331-4C7F-B66F-45A2105BA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55D0AF2-D85B-4E4E-89AE-3DAF63F14019}"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E043F316-76DC-4F8D-B0C9-695562CD82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70DB475-EF8D-4192-AEB8-E04565EC3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ECBD7C-C5C5-49AB-A072-BF89D7C9B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672991-CDC8-4F84-B8EB-CEEB23288ED8}"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89091" name="Rectangle 2">
            <a:extLst>
              <a:ext uri="{FF2B5EF4-FFF2-40B4-BE49-F238E27FC236}">
                <a16:creationId xmlns:a16="http://schemas.microsoft.com/office/drawing/2014/main" id="{EA73A052-CF76-4A71-B05B-5EEB72534B3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7FC5D12-EFEF-4B63-BAC5-16C49C6E5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703647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14AB2F1-7ECF-4654-B476-67C4FF193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372007-FB99-4F76-A744-2252F6525800}"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91139" name="Rectangle 2">
            <a:extLst>
              <a:ext uri="{FF2B5EF4-FFF2-40B4-BE49-F238E27FC236}">
                <a16:creationId xmlns:a16="http://schemas.microsoft.com/office/drawing/2014/main" id="{9CA4A4BF-9303-4366-B3C9-87C09BA7CEA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B9BD875-4589-4ADD-BA0B-1F2DD177B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7F536C2-9FE0-4E79-A5E0-AFC384E49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F491145-9F31-486F-A264-8B0A4A9C13B7}"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
        <p:nvSpPr>
          <p:cNvPr id="93187" name="Rectangle 2">
            <a:extLst>
              <a:ext uri="{FF2B5EF4-FFF2-40B4-BE49-F238E27FC236}">
                <a16:creationId xmlns:a16="http://schemas.microsoft.com/office/drawing/2014/main" id="{0D70963F-80A9-4E2C-BCB3-A8CDD51A9811}"/>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E07D860-A14E-4FF1-8A49-679D6FBCD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96D8EEA-686B-4379-9B06-52B63A1D3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6CA01E-772D-40E8-9027-AB0D47C6C4E8}" type="slidenum">
              <a:rPr lang="en-US" altLang="en-US">
                <a:latin typeface="Times New Roman" panose="02020603050405020304" pitchFamily="18" charset="0"/>
              </a:rPr>
              <a:pPr/>
              <a:t>27</a:t>
            </a:fld>
            <a:endParaRPr lang="en-US" altLang="en-US">
              <a:latin typeface="Times New Roman" panose="02020603050405020304" pitchFamily="18" charset="0"/>
            </a:endParaRPr>
          </a:p>
        </p:txBody>
      </p:sp>
      <p:sp>
        <p:nvSpPr>
          <p:cNvPr id="97283" name="Rectangle 2">
            <a:extLst>
              <a:ext uri="{FF2B5EF4-FFF2-40B4-BE49-F238E27FC236}">
                <a16:creationId xmlns:a16="http://schemas.microsoft.com/office/drawing/2014/main" id="{8D8E1EBF-2FD7-4B13-B103-9850A8F9C1FA}"/>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119EDC26-9459-43B0-9D0F-8C9D2D2BD7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3DDD192-3990-4BAC-9FF7-B9EB07B56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2C44763-2F58-4848-BA5C-68BECC72D524}"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99331" name="Rectangle 2">
            <a:extLst>
              <a:ext uri="{FF2B5EF4-FFF2-40B4-BE49-F238E27FC236}">
                <a16:creationId xmlns:a16="http://schemas.microsoft.com/office/drawing/2014/main" id="{421BC8AC-63BB-4B03-AA64-444FBA516D1E}"/>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C39D2BE-4C7A-463F-BE60-F42C3A682D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87F8760-28E9-4161-9350-142B4464B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7E4E2C5-D11C-4ED8-A539-FE2C8C2C856E}" type="slidenum">
              <a:rPr lang="en-US" altLang="en-US">
                <a:latin typeface="Times New Roman" panose="02020603050405020304" pitchFamily="18" charset="0"/>
              </a:rPr>
              <a:pPr/>
              <a:t>29</a:t>
            </a:fld>
            <a:endParaRPr lang="en-US" altLang="en-US">
              <a:latin typeface="Times New Roman" panose="02020603050405020304" pitchFamily="18" charset="0"/>
            </a:endParaRPr>
          </a:p>
        </p:txBody>
      </p:sp>
      <p:sp>
        <p:nvSpPr>
          <p:cNvPr id="101379" name="Rectangle 2">
            <a:extLst>
              <a:ext uri="{FF2B5EF4-FFF2-40B4-BE49-F238E27FC236}">
                <a16:creationId xmlns:a16="http://schemas.microsoft.com/office/drawing/2014/main" id="{9C9D9664-3E42-4464-B2E1-AA6A02DCB11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22C97BE7-F67C-448D-B392-2A7428758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30910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31</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99134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32</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154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33</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92110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57490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34</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5F842D0-B50C-43ED-A81B-735CB2F3C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30AB3E-7AE2-4050-BFC0-A3100E231CFB}"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106499" name="Rectangle 2">
            <a:extLst>
              <a:ext uri="{FF2B5EF4-FFF2-40B4-BE49-F238E27FC236}">
                <a16:creationId xmlns:a16="http://schemas.microsoft.com/office/drawing/2014/main" id="{DB6535EE-412E-4748-B2FF-406F43550123}"/>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17BF8DC-D131-402D-A170-25C5EFBC8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247531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285C7AB-481B-4C36-9D5E-6A373E3AAECE}"/>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2595288-A8A1-4275-86ED-41647E9CA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5C6E0C8-8D05-4FC0-A615-BF217235A26B}"/>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6CCCF2B-4119-4DD1-8801-4FD12407E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66AC6290-0A8F-4410-8EE6-B928A0A29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9BE7E25-DF2F-4168-BE5E-41CED28D4157}"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112643" name="Rectangle 2">
            <a:extLst>
              <a:ext uri="{FF2B5EF4-FFF2-40B4-BE49-F238E27FC236}">
                <a16:creationId xmlns:a16="http://schemas.microsoft.com/office/drawing/2014/main" id="{496B7A25-594B-4B19-95B7-A771AB982E5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6A41592-F994-49A3-B7D1-777A14B85A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B5927D9-28F8-431E-8A5D-E38622E7F6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7D4F6E-605C-4FD9-9638-53697B67B85A}"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114691" name="Rectangle 2">
            <a:extLst>
              <a:ext uri="{FF2B5EF4-FFF2-40B4-BE49-F238E27FC236}">
                <a16:creationId xmlns:a16="http://schemas.microsoft.com/office/drawing/2014/main" id="{D1BDAEE5-6C5F-4F98-A849-714E2F1C5DC5}"/>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859DDBEE-280C-4117-953E-E0EAAF1882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5570E0E3-E6FE-43E1-B5DE-3ED5EFEAD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4F5F97B-5F60-4081-9DA6-42B9182CD2F7}"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116739" name="Rectangle 2">
            <a:extLst>
              <a:ext uri="{FF2B5EF4-FFF2-40B4-BE49-F238E27FC236}">
                <a16:creationId xmlns:a16="http://schemas.microsoft.com/office/drawing/2014/main" id="{DF8656C1-DC3D-4F7B-8EEC-2DA77E212E2B}"/>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2D181A27-FF52-4ECA-8E86-80B8010330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23AA3413-AA5F-4107-A578-F7FB97A1F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C3D0DC0-01F3-4FB1-9D33-C3D72C571382}"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71683" name="Rectangle 2">
            <a:extLst>
              <a:ext uri="{FF2B5EF4-FFF2-40B4-BE49-F238E27FC236}">
                <a16:creationId xmlns:a16="http://schemas.microsoft.com/office/drawing/2014/main" id="{AE841BF5-F8CC-496C-9A26-9FAB38639DD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7518A12-53B7-447C-9D59-09B9E72EC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46EB841-3BA3-411E-B258-F2A764F737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114B98F-007C-43DF-A60D-1A7EAA91CCA7}"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73731" name="Rectangle 2">
            <a:extLst>
              <a:ext uri="{FF2B5EF4-FFF2-40B4-BE49-F238E27FC236}">
                <a16:creationId xmlns:a16="http://schemas.microsoft.com/office/drawing/2014/main" id="{8A048B8E-E398-4745-90F2-A532AC12A286}"/>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A8F3B7A-4DFD-4CE0-A7BC-C9EB40B83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5B19350-9654-4398-A98D-823F09730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99FAC0-3371-4115-9278-16B190E658AE}"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75779" name="Rectangle 2">
            <a:extLst>
              <a:ext uri="{FF2B5EF4-FFF2-40B4-BE49-F238E27FC236}">
                <a16:creationId xmlns:a16="http://schemas.microsoft.com/office/drawing/2014/main" id="{794AAB47-390A-4A95-8D6A-7698FE87FC2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3AE11E17-0B37-495A-8D01-1E4B31D7D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4333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938167D-3648-4B34-B992-0F6ED7303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A739D53-8F15-4210-8AE4-26E5E11A42B8}"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
        <p:nvSpPr>
          <p:cNvPr id="93187" name="Rectangle 2">
            <a:extLst>
              <a:ext uri="{FF2B5EF4-FFF2-40B4-BE49-F238E27FC236}">
                <a16:creationId xmlns:a16="http://schemas.microsoft.com/office/drawing/2014/main" id="{F2C69439-492D-46AA-8D55-F2BBA4E3564E}"/>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32EC0E85-6861-4357-88F9-FBBAC036A7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00584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CFC14DB-8A99-44CB-BA83-39417D26C1AF}"/>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6530489F-79EC-4897-869D-780965D7E749}"/>
                </a:ext>
              </a:extLst>
            </p:cNvPr>
            <p:cNvSpPr>
              <a:spLocks noChangeArrowheads="1"/>
            </p:cNvSpPr>
            <p:nvPr/>
          </p:nvSpPr>
          <p:spPr bwMode="auto">
            <a:xfrm>
              <a:off x="125"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5" name="Rectangle 5">
              <a:extLst>
                <a:ext uri="{FF2B5EF4-FFF2-40B4-BE49-F238E27FC236}">
                  <a16:creationId xmlns:a16="http://schemas.microsoft.com/office/drawing/2014/main" id="{A83414BD-B475-4106-B6CC-2A825BC14624}"/>
                </a:ext>
              </a:extLst>
            </p:cNvPr>
            <p:cNvSpPr>
              <a:spLocks noChangeArrowheads="1"/>
            </p:cNvSpPr>
            <p:nvPr/>
          </p:nvSpPr>
          <p:spPr bwMode="auto">
            <a:xfrm>
              <a:off x="1933" y="1865"/>
              <a:ext cx="1808" cy="12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6" name="Rectangle 6">
              <a:extLst>
                <a:ext uri="{FF2B5EF4-FFF2-40B4-BE49-F238E27FC236}">
                  <a16:creationId xmlns:a16="http://schemas.microsoft.com/office/drawing/2014/main" id="{45EEFC8D-4A80-4C8D-BB98-5471F8FF24CA}"/>
                </a:ext>
              </a:extLst>
            </p:cNvPr>
            <p:cNvSpPr>
              <a:spLocks noChangeArrowheads="1"/>
            </p:cNvSpPr>
            <p:nvPr/>
          </p:nvSpPr>
          <p:spPr bwMode="auto">
            <a:xfrm>
              <a:off x="3741"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grpSp>
      <p:sp>
        <p:nvSpPr>
          <p:cNvPr id="7" name="Text Box 7">
            <a:extLst>
              <a:ext uri="{FF2B5EF4-FFF2-40B4-BE49-F238E27FC236}">
                <a16:creationId xmlns:a16="http://schemas.microsoft.com/office/drawing/2014/main" id="{CE292785-34F4-4129-BCFD-B22D0AC1FEE2}"/>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336699"/>
                </a:solidFill>
                <a:latin typeface="Helvetica" panose="020B0604020202020204" pitchFamily="34" charset="0"/>
              </a:rPr>
              <a:t>Silberschatz, Galvin and Gagne ©2018</a:t>
            </a:r>
          </a:p>
        </p:txBody>
      </p:sp>
      <p:sp>
        <p:nvSpPr>
          <p:cNvPr id="8" name="Text Box 8">
            <a:extLst>
              <a:ext uri="{FF2B5EF4-FFF2-40B4-BE49-F238E27FC236}">
                <a16:creationId xmlns:a16="http://schemas.microsoft.com/office/drawing/2014/main" id="{20D32FCA-31DE-4EA5-82C1-CF345076A238}"/>
              </a:ext>
            </a:extLst>
          </p:cNvPr>
          <p:cNvSpPr txBox="1">
            <a:spLocks noChangeArrowheads="1"/>
          </p:cNvSpPr>
          <p:nvPr/>
        </p:nvSpPr>
        <p:spPr bwMode="auto">
          <a:xfrm>
            <a:off x="26988" y="6613525"/>
            <a:ext cx="2730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336699"/>
                </a:solidFill>
                <a:latin typeface="Helvetica" panose="020B0604020202020204" pitchFamily="34" charset="0"/>
              </a:rPr>
              <a:t>Operating System Concepts – 10</a:t>
            </a:r>
            <a:r>
              <a:rPr lang="en-US" altLang="en-US" sz="1000" b="1" baseline="30000">
                <a:solidFill>
                  <a:srgbClr val="336699"/>
                </a:solidFill>
                <a:latin typeface="Helvetica" panose="020B0604020202020204" pitchFamily="34" charset="0"/>
              </a:rPr>
              <a:t>th</a:t>
            </a:r>
            <a:r>
              <a:rPr lang="en-US" altLang="en-US" sz="1000" b="1">
                <a:solidFill>
                  <a:srgbClr val="336699"/>
                </a:solidFill>
                <a:latin typeface="Helvetica" panose="020B0604020202020204" pitchFamily="34" charset="0"/>
              </a:rPr>
              <a:t> Edition</a:t>
            </a:r>
          </a:p>
        </p:txBody>
      </p:sp>
      <p:pic>
        <p:nvPicPr>
          <p:cNvPr id="9" name="Picture 9" descr="dino_4">
            <a:extLst>
              <a:ext uri="{FF2B5EF4-FFF2-40B4-BE49-F238E27FC236}">
                <a16:creationId xmlns:a16="http://schemas.microsoft.com/office/drawing/2014/main" id="{090E6124-7B97-4EBF-8990-F55FBAA1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C449F6A7-C9D3-4C68-84CF-E1FEED2CAF96}"/>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329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86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68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0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3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6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89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1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1EFAC327-3B14-405A-AECD-695170F62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7308704-6884-478D-913D-858724364FFC}"/>
              </a:ext>
            </a:extLst>
          </p:cNvPr>
          <p:cNvSpPr>
            <a:spLocks noGrp="1" noChangeArrowheads="1"/>
          </p:cNvSpPr>
          <p:nvPr>
            <p:ph type="title"/>
          </p:nvPr>
        </p:nvSpPr>
        <p:spPr bwMode="auto">
          <a:xfrm>
            <a:off x="457200" y="225425"/>
            <a:ext cx="807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C46878CA-A75D-4410-AFD2-1992D970E5FB}"/>
              </a:ext>
            </a:extLst>
          </p:cNvPr>
          <p:cNvSpPr>
            <a:spLocks noGrp="1" noChangeArrowheads="1"/>
          </p:cNvSpPr>
          <p:nvPr>
            <p:ph type="body" idx="1"/>
          </p:nvPr>
        </p:nvSpPr>
        <p:spPr bwMode="auto">
          <a:xfrm>
            <a:off x="80645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C1D23273-AE1D-4273-BD10-D4215E10B362}"/>
              </a:ext>
            </a:extLst>
          </p:cNvPr>
          <p:cNvSpPr>
            <a:spLocks noChangeArrowheads="1"/>
          </p:cNvSpPr>
          <p:nvPr/>
        </p:nvSpPr>
        <p:spPr bwMode="auto">
          <a:xfrm>
            <a:off x="0" y="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0" name="Line 6">
            <a:extLst>
              <a:ext uri="{FF2B5EF4-FFF2-40B4-BE49-F238E27FC236}">
                <a16:creationId xmlns:a16="http://schemas.microsoft.com/office/drawing/2014/main" id="{A52FF0B1-98D3-422D-A027-A89A772773D8}"/>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7">
            <a:extLst>
              <a:ext uri="{FF2B5EF4-FFF2-40B4-BE49-F238E27FC236}">
                <a16:creationId xmlns:a16="http://schemas.microsoft.com/office/drawing/2014/main" id="{4A460C49-6450-4AA7-B172-624D0E8FA2B4}"/>
              </a:ext>
            </a:extLst>
          </p:cNvPr>
          <p:cNvSpPr>
            <a:spLocks noChangeArrowheads="1"/>
          </p:cNvSpPr>
          <p:nvPr/>
        </p:nvSpPr>
        <p:spPr bwMode="auto">
          <a:xfrm>
            <a:off x="0" y="2286000"/>
            <a:ext cx="228600" cy="228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2" name="Rectangle 8">
            <a:extLst>
              <a:ext uri="{FF2B5EF4-FFF2-40B4-BE49-F238E27FC236}">
                <a16:creationId xmlns:a16="http://schemas.microsoft.com/office/drawing/2014/main" id="{69885932-7748-44D3-A5FA-3EA2C19FA746}"/>
              </a:ext>
            </a:extLst>
          </p:cNvPr>
          <p:cNvSpPr>
            <a:spLocks noChangeArrowheads="1"/>
          </p:cNvSpPr>
          <p:nvPr/>
        </p:nvSpPr>
        <p:spPr bwMode="auto">
          <a:xfrm>
            <a:off x="0" y="457200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1561" name="Text Box 9">
            <a:extLst>
              <a:ext uri="{FF2B5EF4-FFF2-40B4-BE49-F238E27FC236}">
                <a16:creationId xmlns:a16="http://schemas.microsoft.com/office/drawing/2014/main" id="{2B3C4A04-A423-4652-9F71-1E3F1D9CED55}"/>
              </a:ext>
            </a:extLst>
          </p:cNvPr>
          <p:cNvSpPr txBox="1">
            <a:spLocks noChangeArrowheads="1"/>
          </p:cNvSpPr>
          <p:nvPr userDrawn="1"/>
        </p:nvSpPr>
        <p:spPr bwMode="auto">
          <a:xfrm>
            <a:off x="4256146" y="6613525"/>
            <a:ext cx="447559" cy="246221"/>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dirty="0">
                <a:solidFill>
                  <a:srgbClr val="006699"/>
                </a:solidFill>
                <a:latin typeface="Helvetica" panose="020B0604020202020204" pitchFamily="34" charset="0"/>
              </a:rPr>
              <a:t>4.</a:t>
            </a:r>
            <a:fld id="{3002ADDC-CC54-42C0-AD9E-FCEA6349E957}" type="slidenum">
              <a:rPr lang="en-US" altLang="en-US" sz="1000" b="1" smtClean="0">
                <a:solidFill>
                  <a:srgbClr val="006699"/>
                </a:solidFill>
                <a:latin typeface="Helvetica" panose="020B0604020202020204" pitchFamily="34" charset="0"/>
              </a:rPr>
              <a:pPr algn="ctr">
                <a:spcBef>
                  <a:spcPct val="50000"/>
                </a:spcBef>
                <a:defRPr/>
              </a:pPr>
              <a:t>‹#›</a:t>
            </a:fld>
            <a:endParaRPr lang="en-US" altLang="en-US" sz="1000" b="1" dirty="0">
              <a:solidFill>
                <a:srgbClr val="006699"/>
              </a:solidFill>
              <a:latin typeface="Helvetica" panose="020B0604020202020204" pitchFamily="34" charset="0"/>
            </a:endParaRPr>
          </a:p>
        </p:txBody>
      </p:sp>
      <p:sp>
        <p:nvSpPr>
          <p:cNvPr id="1034" name="Text Box 10">
            <a:extLst>
              <a:ext uri="{FF2B5EF4-FFF2-40B4-BE49-F238E27FC236}">
                <a16:creationId xmlns:a16="http://schemas.microsoft.com/office/drawing/2014/main" id="{59A1521A-022B-4DE7-8426-69A13EBF9FAB}"/>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Silberschatz, Galvin and Gagne ©2018</a:t>
            </a:r>
          </a:p>
        </p:txBody>
      </p:sp>
      <p:sp>
        <p:nvSpPr>
          <p:cNvPr id="1035" name="Text Box 11">
            <a:extLst>
              <a:ext uri="{FF2B5EF4-FFF2-40B4-BE49-F238E27FC236}">
                <a16:creationId xmlns:a16="http://schemas.microsoft.com/office/drawing/2014/main" id="{27BAFA87-2B93-403E-A844-8FB1EAE92C10}"/>
              </a:ext>
            </a:extLst>
          </p:cNvPr>
          <p:cNvSpPr txBox="1">
            <a:spLocks noChangeArrowheads="1"/>
          </p:cNvSpPr>
          <p:nvPr/>
        </p:nvSpPr>
        <p:spPr bwMode="auto">
          <a:xfrm>
            <a:off x="185738" y="6586538"/>
            <a:ext cx="2730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006699"/>
                </a:solidFill>
                <a:latin typeface="Helvetica" panose="020B0604020202020204" pitchFamily="34" charset="0"/>
              </a:rPr>
              <a:t>Operating System Concepts – 10</a:t>
            </a:r>
            <a:r>
              <a:rPr lang="en-US" altLang="en-US" sz="1000" b="1" baseline="30000">
                <a:solidFill>
                  <a:srgbClr val="006699"/>
                </a:solidFill>
                <a:latin typeface="Helvetica" panose="020B0604020202020204" pitchFamily="34" charset="0"/>
              </a:rPr>
              <a:t>th</a:t>
            </a:r>
            <a:r>
              <a:rPr lang="en-US" altLang="en-US" sz="1000" b="1">
                <a:solidFill>
                  <a:srgbClr val="006699"/>
                </a:solidFill>
                <a:latin typeface="Helvetica" panose="020B0604020202020204" pitchFamily="34" charset="0"/>
              </a:rPr>
              <a:t> Edition</a:t>
            </a:r>
          </a:p>
        </p:txBody>
      </p:sp>
      <p:pic>
        <p:nvPicPr>
          <p:cNvPr id="1036" name="Picture 12" descr="dino_6">
            <a:extLst>
              <a:ext uri="{FF2B5EF4-FFF2-40B4-BE49-F238E27FC236}">
                <a16:creationId xmlns:a16="http://schemas.microsoft.com/office/drawing/2014/main" id="{CD488D63-B096-4EAA-B5D8-70E38A371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3"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dt="0"/>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learncomputerscienceonline.com/operating-system/" TargetMode="External"/><Relationship Id="rId2" Type="http://schemas.openxmlformats.org/officeDocument/2006/relationships/hyperlink" Target="http://faculty.salina.k-state.edu/tim/ossg/Introduction/struct.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77DD-92FD-41F3-8105-B0ED20549CDA}"/>
              </a:ext>
            </a:extLst>
          </p:cNvPr>
          <p:cNvSpPr>
            <a:spLocks noGrp="1"/>
          </p:cNvSpPr>
          <p:nvPr>
            <p:ph type="ctrTitle"/>
          </p:nvPr>
        </p:nvSpPr>
        <p:spPr/>
        <p:txBody>
          <a:bodyPr/>
          <a:lstStyle/>
          <a:p>
            <a:r>
              <a:rPr lang="fr-FR" dirty="0"/>
              <a:t>Lecture 04 : OS Structures, Design, &amp; </a:t>
            </a:r>
            <a:r>
              <a:rPr lang="fr-FR" dirty="0" err="1"/>
              <a:t>Implementation</a:t>
            </a:r>
            <a:endParaRPr lang="en-US" dirty="0"/>
          </a:p>
        </p:txBody>
      </p:sp>
    </p:spTree>
    <p:extLst>
      <p:ext uri="{BB962C8B-B14F-4D97-AF65-F5344CB8AC3E}">
        <p14:creationId xmlns:p14="http://schemas.microsoft.com/office/powerpoint/2010/main" val="3026843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94822B1-9D7A-4FB9-B241-24A76BEF0C64}"/>
              </a:ext>
            </a:extLst>
          </p:cNvPr>
          <p:cNvSpPr>
            <a:spLocks noGrp="1" noChangeArrowheads="1"/>
          </p:cNvSpPr>
          <p:nvPr>
            <p:ph type="title"/>
          </p:nvPr>
        </p:nvSpPr>
        <p:spPr>
          <a:xfrm>
            <a:off x="457200" y="182563"/>
            <a:ext cx="8229600" cy="576262"/>
          </a:xfrm>
        </p:spPr>
        <p:txBody>
          <a:bodyPr/>
          <a:lstStyle/>
          <a:p>
            <a:pPr eaLnBrk="1" hangingPunct="1"/>
            <a:r>
              <a:rPr lang="en-US" altLang="en-US"/>
              <a:t>Simple Structure  -- MS-DOS</a:t>
            </a:r>
            <a:endParaRPr lang="en-US" altLang="en-US" sz="2400"/>
          </a:p>
        </p:txBody>
      </p:sp>
      <p:sp>
        <p:nvSpPr>
          <p:cNvPr id="38915" name="Rectangle 3">
            <a:extLst>
              <a:ext uri="{FF2B5EF4-FFF2-40B4-BE49-F238E27FC236}">
                <a16:creationId xmlns:a16="http://schemas.microsoft.com/office/drawing/2014/main" id="{166DBD47-DDF9-4EAA-8AB0-3AB63F5E275E}"/>
              </a:ext>
            </a:extLst>
          </p:cNvPr>
          <p:cNvSpPr>
            <a:spLocks noGrp="1" noChangeArrowheads="1"/>
          </p:cNvSpPr>
          <p:nvPr>
            <p:ph type="body" idx="1"/>
          </p:nvPr>
        </p:nvSpPr>
        <p:spPr>
          <a:xfrm>
            <a:off x="540876" y="1316192"/>
            <a:ext cx="4680053" cy="4530725"/>
          </a:xfrm>
        </p:spPr>
        <p:txBody>
          <a:bodyPr/>
          <a:lstStyle/>
          <a:p>
            <a:pPr marL="0" indent="0">
              <a:buNone/>
            </a:pPr>
            <a:r>
              <a:rPr lang="en-US" dirty="0"/>
              <a:t>OS with simple structure </a:t>
            </a:r>
          </a:p>
          <a:p>
            <a:r>
              <a:rPr lang="en-US" dirty="0"/>
              <a:t>do not have well defined </a:t>
            </a:r>
            <a:r>
              <a:rPr lang="en-US" b="1" dirty="0"/>
              <a:t>structure</a:t>
            </a:r>
            <a:r>
              <a:rPr lang="en-US" dirty="0"/>
              <a:t> and are small, </a:t>
            </a:r>
            <a:r>
              <a:rPr lang="en-US" b="1" dirty="0"/>
              <a:t>simple</a:t>
            </a:r>
            <a:r>
              <a:rPr lang="en-US" dirty="0"/>
              <a:t> and limited </a:t>
            </a:r>
            <a:r>
              <a:rPr lang="en-US" b="1" dirty="0"/>
              <a:t>systems</a:t>
            </a:r>
            <a:r>
              <a:rPr lang="en-US" dirty="0"/>
              <a:t>. </a:t>
            </a:r>
          </a:p>
          <a:p>
            <a:r>
              <a:rPr lang="en-US" altLang="en-US" dirty="0"/>
              <a:t>Not divided into modules</a:t>
            </a:r>
          </a:p>
          <a:p>
            <a:r>
              <a:rPr lang="en-US" dirty="0"/>
              <a:t>the interfaces and levels of functionality are not well separated.</a:t>
            </a:r>
          </a:p>
          <a:p>
            <a:endParaRPr lang="en-US" dirty="0"/>
          </a:p>
          <a:p>
            <a:r>
              <a:rPr lang="en-US" dirty="0"/>
              <a:t>MS-DOS is an example of such </a:t>
            </a:r>
            <a:r>
              <a:rPr lang="en-US" b="1" dirty="0"/>
              <a:t>operating system</a:t>
            </a:r>
            <a:r>
              <a:rPr lang="en-US" dirty="0"/>
              <a:t>: application programs are able to access the basic I/O routines.</a:t>
            </a:r>
            <a:endParaRPr lang="en-US" altLang="en-US" dirty="0"/>
          </a:p>
          <a:p>
            <a:r>
              <a:rPr lang="en-US" altLang="en-US" dirty="0"/>
              <a:t>written to provide the most functionality with the </a:t>
            </a:r>
            <a:r>
              <a:rPr lang="en-US" altLang="en-US" b="1" dirty="0"/>
              <a:t>least space</a:t>
            </a:r>
          </a:p>
        </p:txBody>
      </p:sp>
      <p:pic>
        <p:nvPicPr>
          <p:cNvPr id="38916" name="Picture 6" descr="2">
            <a:extLst>
              <a:ext uri="{FF2B5EF4-FFF2-40B4-BE49-F238E27FC236}">
                <a16:creationId xmlns:a16="http://schemas.microsoft.com/office/drawing/2014/main" id="{014C6C74-B16F-4F3A-A600-0797CC5F8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755" y="1624934"/>
            <a:ext cx="3570288"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highlight>
                  <a:srgbClr val="FFFF00"/>
                </a:highlight>
              </a:rPr>
              <a:t>2. OS Structures</a:t>
            </a:r>
          </a:p>
          <a:p>
            <a:pPr marL="400050" lvl="1" indent="0">
              <a:buNone/>
            </a:pPr>
            <a:r>
              <a:rPr lang="en-US" altLang="en-US" dirty="0"/>
              <a:t>• Simple</a:t>
            </a:r>
          </a:p>
          <a:p>
            <a:pPr marL="400050" lvl="1" indent="0">
              <a:buNone/>
            </a:pPr>
            <a:r>
              <a:rPr lang="en-US" altLang="en-US" dirty="0">
                <a:highlight>
                  <a:srgbClr val="FFFF00"/>
                </a:highlight>
              </a:rPr>
              <a:t>• Monolithic </a:t>
            </a:r>
          </a:p>
          <a:p>
            <a:pPr marL="400050" lvl="1" indent="0">
              <a:buNone/>
            </a:pPr>
            <a:r>
              <a:rPr lang="en-US" altLang="en-US" dirty="0"/>
              <a:t>• Layered</a:t>
            </a:r>
          </a:p>
          <a:p>
            <a:pPr marL="400050" lvl="1" indent="0">
              <a:buNone/>
            </a:pPr>
            <a:r>
              <a:rPr lang="en-US" altLang="en-US" dirty="0"/>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t>3. Computer Booting (+ Debugging, Tuning, Tracing)</a:t>
            </a:r>
          </a:p>
          <a:p>
            <a:pPr marL="0" indent="0">
              <a:buNone/>
            </a:pPr>
            <a:endParaRPr lang="en-US" altLang="en-US" b="1" dirty="0"/>
          </a:p>
        </p:txBody>
      </p:sp>
    </p:spTree>
    <p:extLst>
      <p:ext uri="{BB962C8B-B14F-4D97-AF65-F5344CB8AC3E}">
        <p14:creationId xmlns:p14="http://schemas.microsoft.com/office/powerpoint/2010/main" val="244508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21E7B4C-92D6-4656-A10C-4F0FBFCDA3CC}"/>
              </a:ext>
            </a:extLst>
          </p:cNvPr>
          <p:cNvSpPr>
            <a:spLocks noGrp="1" noChangeArrowheads="1"/>
          </p:cNvSpPr>
          <p:nvPr>
            <p:ph type="title"/>
          </p:nvPr>
        </p:nvSpPr>
        <p:spPr>
          <a:xfrm>
            <a:off x="1490663" y="255588"/>
            <a:ext cx="6773862" cy="457200"/>
          </a:xfrm>
        </p:spPr>
        <p:txBody>
          <a:bodyPr/>
          <a:lstStyle/>
          <a:p>
            <a:pPr eaLnBrk="1" hangingPunct="1"/>
            <a:r>
              <a:rPr lang="en-US" altLang="en-US" dirty="0"/>
              <a:t>Monolithic Structure</a:t>
            </a:r>
            <a:endParaRPr lang="en-US" altLang="en-US" sz="2400" dirty="0"/>
          </a:p>
        </p:txBody>
      </p:sp>
      <p:sp>
        <p:nvSpPr>
          <p:cNvPr id="39939" name="Rectangle 3">
            <a:extLst>
              <a:ext uri="{FF2B5EF4-FFF2-40B4-BE49-F238E27FC236}">
                <a16:creationId xmlns:a16="http://schemas.microsoft.com/office/drawing/2014/main" id="{04E40C49-A450-40D6-ACF9-A8B79C7DBD95}"/>
              </a:ext>
            </a:extLst>
          </p:cNvPr>
          <p:cNvSpPr>
            <a:spLocks noGrp="1" noChangeArrowheads="1"/>
          </p:cNvSpPr>
          <p:nvPr>
            <p:ph type="body" idx="1"/>
          </p:nvPr>
        </p:nvSpPr>
        <p:spPr>
          <a:xfrm>
            <a:off x="698500" y="1155700"/>
            <a:ext cx="6932613" cy="4073525"/>
          </a:xfrm>
        </p:spPr>
        <p:txBody>
          <a:bodyPr/>
          <a:lstStyle/>
          <a:p>
            <a:pPr>
              <a:buNone/>
            </a:pPr>
            <a:r>
              <a:rPr lang="en-US" altLang="en-US" dirty="0"/>
              <a:t>Monolithic Structure = OS has more complex structuring (compared with simple OS) but still limited.</a:t>
            </a:r>
          </a:p>
          <a:p>
            <a:r>
              <a:rPr lang="en-US" dirty="0"/>
              <a:t>Functionality of the OS is invoked with simple function calls within the kernel, which is one large program.</a:t>
            </a:r>
          </a:p>
          <a:p>
            <a:r>
              <a:rPr lang="en-US" dirty="0"/>
              <a:t>Device drivers are loaded into the running kernel and become part of the kernel.</a:t>
            </a:r>
          </a:p>
        </p:txBody>
      </p:sp>
      <p:pic>
        <p:nvPicPr>
          <p:cNvPr id="4" name="Picture 2" descr="../_images/unix-mono-kernel.jpg">
            <a:extLst>
              <a:ext uri="{FF2B5EF4-FFF2-40B4-BE49-F238E27FC236}">
                <a16:creationId xmlns:a16="http://schemas.microsoft.com/office/drawing/2014/main" id="{9D57F4CD-D33A-49CB-A234-DAF46A798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641" y="3088297"/>
            <a:ext cx="4882446" cy="3194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38BB792-4B15-4757-85D3-D0B6840E07CC}"/>
              </a:ext>
            </a:extLst>
          </p:cNvPr>
          <p:cNvSpPr>
            <a:spLocks noGrp="1" noChangeArrowheads="1"/>
          </p:cNvSpPr>
          <p:nvPr>
            <p:ph type="title"/>
          </p:nvPr>
        </p:nvSpPr>
        <p:spPr>
          <a:xfrm>
            <a:off x="863600" y="215900"/>
            <a:ext cx="7645400" cy="576263"/>
          </a:xfrm>
        </p:spPr>
        <p:txBody>
          <a:bodyPr/>
          <a:lstStyle/>
          <a:p>
            <a:pPr eaLnBrk="1" hangingPunct="1"/>
            <a:r>
              <a:rPr lang="en-US" altLang="en-US" dirty="0"/>
              <a:t>Monolithic Structure Kernel</a:t>
            </a:r>
          </a:p>
        </p:txBody>
      </p:sp>
      <p:pic>
        <p:nvPicPr>
          <p:cNvPr id="2" name="Picture 1">
            <a:extLst>
              <a:ext uri="{FF2B5EF4-FFF2-40B4-BE49-F238E27FC236}">
                <a16:creationId xmlns:a16="http://schemas.microsoft.com/office/drawing/2014/main" id="{783254E4-E080-49D1-986E-0D6E4427FADF}"/>
              </a:ext>
            </a:extLst>
          </p:cNvPr>
          <p:cNvPicPr>
            <a:picLocks noChangeAspect="1"/>
          </p:cNvPicPr>
          <p:nvPr/>
        </p:nvPicPr>
        <p:blipFill>
          <a:blip r:embed="rId3"/>
          <a:stretch>
            <a:fillRect/>
          </a:stretch>
        </p:blipFill>
        <p:spPr>
          <a:xfrm>
            <a:off x="196645" y="1486373"/>
            <a:ext cx="8947355" cy="4071084"/>
          </a:xfrm>
          <a:prstGeom prst="rect">
            <a:avLst/>
          </a:prstGeom>
        </p:spPr>
      </p:pic>
    </p:spTree>
    <p:extLst>
      <p:ext uri="{BB962C8B-B14F-4D97-AF65-F5344CB8AC3E}">
        <p14:creationId xmlns:p14="http://schemas.microsoft.com/office/powerpoint/2010/main" val="267378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21E7B4C-92D6-4656-A10C-4F0FBFCDA3CC}"/>
              </a:ext>
            </a:extLst>
          </p:cNvPr>
          <p:cNvSpPr>
            <a:spLocks noGrp="1" noChangeArrowheads="1"/>
          </p:cNvSpPr>
          <p:nvPr>
            <p:ph type="title"/>
          </p:nvPr>
        </p:nvSpPr>
        <p:spPr>
          <a:xfrm>
            <a:off x="1490663" y="255588"/>
            <a:ext cx="6773862" cy="457200"/>
          </a:xfrm>
        </p:spPr>
        <p:txBody>
          <a:bodyPr/>
          <a:lstStyle/>
          <a:p>
            <a:pPr eaLnBrk="1" hangingPunct="1"/>
            <a:r>
              <a:rPr lang="en-US" altLang="en-US" dirty="0"/>
              <a:t>Monolithic Structure: Unix</a:t>
            </a:r>
            <a:endParaRPr lang="en-US" altLang="en-US" sz="2400" dirty="0"/>
          </a:p>
        </p:txBody>
      </p:sp>
      <p:sp>
        <p:nvSpPr>
          <p:cNvPr id="39939" name="Rectangle 3">
            <a:extLst>
              <a:ext uri="{FF2B5EF4-FFF2-40B4-BE49-F238E27FC236}">
                <a16:creationId xmlns:a16="http://schemas.microsoft.com/office/drawing/2014/main" id="{04E40C49-A450-40D6-ACF9-A8B79C7DBD95}"/>
              </a:ext>
            </a:extLst>
          </p:cNvPr>
          <p:cNvSpPr>
            <a:spLocks noGrp="1" noChangeArrowheads="1"/>
          </p:cNvSpPr>
          <p:nvPr>
            <p:ph type="body" idx="1"/>
          </p:nvPr>
        </p:nvSpPr>
        <p:spPr>
          <a:xfrm>
            <a:off x="560440" y="988552"/>
            <a:ext cx="8386916" cy="4073525"/>
          </a:xfrm>
        </p:spPr>
        <p:txBody>
          <a:bodyPr/>
          <a:lstStyle/>
          <a:p>
            <a:pPr>
              <a:buNone/>
            </a:pPr>
            <a:r>
              <a:rPr lang="en-US" altLang="en-US" sz="1400" dirty="0"/>
              <a:t>Example = UNIX, beyond</a:t>
            </a:r>
            <a:r>
              <a:rPr lang="en-US" altLang="en-US" sz="1400" dirty="0">
                <a:solidFill>
                  <a:srgbClr val="FF0000"/>
                </a:solidFill>
              </a:rPr>
              <a:t> simple </a:t>
            </a:r>
            <a:r>
              <a:rPr lang="en-US" altLang="en-US" sz="1400" dirty="0"/>
              <a:t>but not fully </a:t>
            </a:r>
            <a:r>
              <a:rPr lang="en-US" altLang="en-US" sz="1400" dirty="0">
                <a:solidFill>
                  <a:srgbClr val="FF0000"/>
                </a:solidFill>
              </a:rPr>
              <a:t>layered, </a:t>
            </a:r>
            <a:r>
              <a:rPr lang="en-US" altLang="en-US" sz="1400" dirty="0"/>
              <a:t>has two separable parts</a:t>
            </a:r>
          </a:p>
          <a:p>
            <a:pPr lvl="1"/>
            <a:r>
              <a:rPr lang="en-US" altLang="en-US" sz="1400" dirty="0"/>
              <a:t>Systems programs</a:t>
            </a:r>
          </a:p>
          <a:p>
            <a:pPr lvl="1"/>
            <a:r>
              <a:rPr lang="en-US" altLang="en-US" sz="1400" dirty="0"/>
              <a:t>The kernel</a:t>
            </a:r>
          </a:p>
          <a:p>
            <a:pPr lvl="2"/>
            <a:r>
              <a:rPr lang="en-US" altLang="en-US" sz="1400" dirty="0"/>
              <a:t>Consists of </a:t>
            </a:r>
            <a:r>
              <a:rPr lang="en-US" altLang="en-US" sz="1400" b="1" dirty="0"/>
              <a:t>everything </a:t>
            </a:r>
            <a:r>
              <a:rPr lang="en-US" altLang="en-US" sz="1400" dirty="0"/>
              <a:t>below the system-call interface and above the physical hardware</a:t>
            </a:r>
          </a:p>
          <a:p>
            <a:pPr lvl="2"/>
            <a:r>
              <a:rPr lang="en-US" altLang="en-US" sz="1400" dirty="0"/>
              <a:t>Provides the file system, CPU scheduling, memory management, and other operating-system functions; a large number of functions for one level</a:t>
            </a:r>
          </a:p>
        </p:txBody>
      </p:sp>
      <p:pic>
        <p:nvPicPr>
          <p:cNvPr id="4" name="Picture 2">
            <a:extLst>
              <a:ext uri="{FF2B5EF4-FFF2-40B4-BE49-F238E27FC236}">
                <a16:creationId xmlns:a16="http://schemas.microsoft.com/office/drawing/2014/main" id="{EE26CF40-C28F-48E6-9093-7ACBCEF28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012" y="2784475"/>
            <a:ext cx="6705123" cy="405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10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38BB792-4B15-4757-85D3-D0B6840E07CC}"/>
              </a:ext>
            </a:extLst>
          </p:cNvPr>
          <p:cNvSpPr>
            <a:spLocks noGrp="1" noChangeArrowheads="1"/>
          </p:cNvSpPr>
          <p:nvPr>
            <p:ph type="title"/>
          </p:nvPr>
        </p:nvSpPr>
        <p:spPr>
          <a:xfrm>
            <a:off x="863600" y="215900"/>
            <a:ext cx="7645400" cy="576263"/>
          </a:xfrm>
        </p:spPr>
        <p:txBody>
          <a:bodyPr/>
          <a:lstStyle/>
          <a:p>
            <a:pPr eaLnBrk="1" hangingPunct="1"/>
            <a:r>
              <a:rPr lang="en-US" altLang="en-US" dirty="0"/>
              <a:t>Monolithic Structure: Linux</a:t>
            </a:r>
          </a:p>
        </p:txBody>
      </p:sp>
      <p:sp>
        <p:nvSpPr>
          <p:cNvPr id="81923" name="TextBox 1">
            <a:extLst>
              <a:ext uri="{FF2B5EF4-FFF2-40B4-BE49-F238E27FC236}">
                <a16:creationId xmlns:a16="http://schemas.microsoft.com/office/drawing/2014/main" id="{40FACBEC-A814-4EAA-BD5E-E6B0EC8188F9}"/>
              </a:ext>
            </a:extLst>
          </p:cNvPr>
          <p:cNvSpPr txBox="1">
            <a:spLocks noChangeArrowheads="1"/>
          </p:cNvSpPr>
          <p:nvPr/>
        </p:nvSpPr>
        <p:spPr bwMode="auto">
          <a:xfrm>
            <a:off x="1225550" y="1096963"/>
            <a:ext cx="698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kumimoji="0" lang="en-US" altLang="en-US" b="1" dirty="0">
                <a:latin typeface="Verdana" panose="020B0604030504040204" pitchFamily="34" charset="0"/>
              </a:rPr>
              <a:t>Monolithic </a:t>
            </a:r>
            <a:r>
              <a:rPr kumimoji="0" lang="en-US" altLang="en-US" dirty="0">
                <a:latin typeface="Verdana" panose="020B0604030504040204" pitchFamily="34" charset="0"/>
              </a:rPr>
              <a:t>plus </a:t>
            </a:r>
            <a:r>
              <a:rPr kumimoji="0" lang="en-US" altLang="en-US" b="1" dirty="0">
                <a:latin typeface="Verdana" panose="020B0604030504040204" pitchFamily="34" charset="0"/>
              </a:rPr>
              <a:t>modular </a:t>
            </a:r>
            <a:r>
              <a:rPr kumimoji="0" lang="en-US" altLang="en-US" dirty="0">
                <a:latin typeface="Verdana" panose="020B0604030504040204" pitchFamily="34" charset="0"/>
              </a:rPr>
              <a:t>design</a:t>
            </a:r>
          </a:p>
        </p:txBody>
      </p:sp>
      <p:pic>
        <p:nvPicPr>
          <p:cNvPr id="81924" name="Picture 3">
            <a:extLst>
              <a:ext uri="{FF2B5EF4-FFF2-40B4-BE49-F238E27FC236}">
                <a16:creationId xmlns:a16="http://schemas.microsoft.com/office/drawing/2014/main" id="{3916281A-E631-49D0-A316-EE6C756C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30" y="1674471"/>
            <a:ext cx="2740269" cy="423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highlight>
                  <a:srgbClr val="FFFF00"/>
                </a:highlight>
              </a:rPr>
              <a:t>2. OS Structures</a:t>
            </a:r>
          </a:p>
          <a:p>
            <a:pPr marL="400050" lvl="1" indent="0">
              <a:buNone/>
            </a:pPr>
            <a:r>
              <a:rPr lang="en-US" altLang="en-US" dirty="0"/>
              <a:t>• Simple</a:t>
            </a:r>
          </a:p>
          <a:p>
            <a:pPr marL="400050" lvl="1" indent="0">
              <a:buNone/>
            </a:pPr>
            <a:r>
              <a:rPr lang="en-US" altLang="en-US" dirty="0"/>
              <a:t>• Monolithic </a:t>
            </a:r>
          </a:p>
          <a:p>
            <a:pPr marL="400050" lvl="1" indent="0">
              <a:buNone/>
            </a:pPr>
            <a:r>
              <a:rPr lang="en-US" altLang="en-US" dirty="0">
                <a:highlight>
                  <a:srgbClr val="FFFF00"/>
                </a:highlight>
              </a:rPr>
              <a:t>• Layered</a:t>
            </a:r>
          </a:p>
          <a:p>
            <a:pPr marL="400050" lvl="1" indent="0">
              <a:buNone/>
            </a:pPr>
            <a:r>
              <a:rPr lang="en-US" altLang="en-US" dirty="0"/>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t>3. Computer Booting (+ Debugging, Tuning, Tracing)</a:t>
            </a:r>
          </a:p>
          <a:p>
            <a:pPr marL="0" indent="0">
              <a:buNone/>
            </a:pPr>
            <a:endParaRPr lang="en-US" altLang="en-US" b="1" dirty="0"/>
          </a:p>
        </p:txBody>
      </p:sp>
    </p:spTree>
    <p:extLst>
      <p:ext uri="{BB962C8B-B14F-4D97-AF65-F5344CB8AC3E}">
        <p14:creationId xmlns:p14="http://schemas.microsoft.com/office/powerpoint/2010/main" val="1668302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D347B9A-F212-4276-94F4-7598F322B291}"/>
              </a:ext>
            </a:extLst>
          </p:cNvPr>
          <p:cNvSpPr>
            <a:spLocks noGrp="1" noChangeArrowheads="1"/>
          </p:cNvSpPr>
          <p:nvPr>
            <p:ph type="title"/>
          </p:nvPr>
        </p:nvSpPr>
        <p:spPr>
          <a:xfrm>
            <a:off x="457200" y="207963"/>
            <a:ext cx="8061325" cy="576262"/>
          </a:xfrm>
        </p:spPr>
        <p:txBody>
          <a:bodyPr/>
          <a:lstStyle/>
          <a:p>
            <a:pPr eaLnBrk="1" hangingPunct="1"/>
            <a:r>
              <a:rPr lang="en-US" altLang="en-US"/>
              <a:t>Layered Approach</a:t>
            </a:r>
          </a:p>
        </p:txBody>
      </p:sp>
      <p:sp>
        <p:nvSpPr>
          <p:cNvPr id="83971" name="Rectangle 3">
            <a:extLst>
              <a:ext uri="{FF2B5EF4-FFF2-40B4-BE49-F238E27FC236}">
                <a16:creationId xmlns:a16="http://schemas.microsoft.com/office/drawing/2014/main" id="{EF88837C-C3AF-4F6B-BDE3-AD82D9B29A62}"/>
              </a:ext>
            </a:extLst>
          </p:cNvPr>
          <p:cNvSpPr>
            <a:spLocks noGrp="1" noChangeArrowheads="1"/>
          </p:cNvSpPr>
          <p:nvPr>
            <p:ph type="body" idx="1"/>
          </p:nvPr>
        </p:nvSpPr>
        <p:spPr>
          <a:xfrm>
            <a:off x="599768" y="1233488"/>
            <a:ext cx="8367251" cy="1558873"/>
          </a:xfrm>
        </p:spPr>
        <p:txBody>
          <a:bodyPr/>
          <a:lstStyle/>
          <a:p>
            <a:r>
              <a:rPr lang="en-US" altLang="en-US" sz="1400" dirty="0"/>
              <a:t>This approach </a:t>
            </a:r>
            <a:r>
              <a:rPr lang="en-US" altLang="en-US" sz="1400" b="1" dirty="0"/>
              <a:t>breaks up </a:t>
            </a:r>
            <a:r>
              <a:rPr lang="en-US" altLang="en-US" sz="1400" dirty="0"/>
              <a:t>the operating system into different </a:t>
            </a:r>
            <a:r>
              <a:rPr lang="en-US" altLang="en-US" sz="1400" b="1" dirty="0"/>
              <a:t>layers</a:t>
            </a:r>
            <a:r>
              <a:rPr lang="en-US" altLang="en-US" sz="1400" dirty="0"/>
              <a:t>.</a:t>
            </a:r>
          </a:p>
          <a:p>
            <a:r>
              <a:rPr lang="en-US" altLang="en-US" sz="1400" dirty="0"/>
              <a:t>The operating system is divided into a number of layers (levels), each built on top of lower layers.  The bottom layer (layer 0), is the hardware; the highest (layer N) is the user interface.</a:t>
            </a:r>
          </a:p>
          <a:p>
            <a:r>
              <a:rPr lang="en-US" altLang="en-US" sz="1400" dirty="0"/>
              <a:t>With modularity, layers are selected such that each uses functions (operations) and services of only lower-level layers</a:t>
            </a:r>
          </a:p>
        </p:txBody>
      </p:sp>
      <p:pic>
        <p:nvPicPr>
          <p:cNvPr id="2" name="Picture 1">
            <a:extLst>
              <a:ext uri="{FF2B5EF4-FFF2-40B4-BE49-F238E27FC236}">
                <a16:creationId xmlns:a16="http://schemas.microsoft.com/office/drawing/2014/main" id="{3F34CF94-A517-46B6-985E-27CC91F50A3A}"/>
              </a:ext>
            </a:extLst>
          </p:cNvPr>
          <p:cNvPicPr>
            <a:picLocks noChangeAspect="1"/>
          </p:cNvPicPr>
          <p:nvPr/>
        </p:nvPicPr>
        <p:blipFill>
          <a:blip r:embed="rId3"/>
          <a:stretch>
            <a:fillRect/>
          </a:stretch>
        </p:blipFill>
        <p:spPr>
          <a:xfrm>
            <a:off x="1002890" y="2621066"/>
            <a:ext cx="7561006" cy="423693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D347B9A-F212-4276-94F4-7598F322B291}"/>
              </a:ext>
            </a:extLst>
          </p:cNvPr>
          <p:cNvSpPr>
            <a:spLocks noGrp="1" noChangeArrowheads="1"/>
          </p:cNvSpPr>
          <p:nvPr>
            <p:ph type="title"/>
          </p:nvPr>
        </p:nvSpPr>
        <p:spPr>
          <a:xfrm>
            <a:off x="457200" y="207963"/>
            <a:ext cx="8061325" cy="576262"/>
          </a:xfrm>
        </p:spPr>
        <p:txBody>
          <a:bodyPr/>
          <a:lstStyle/>
          <a:p>
            <a:pPr eaLnBrk="1" hangingPunct="1"/>
            <a:r>
              <a:rPr lang="en-US" altLang="en-US" dirty="0"/>
              <a:t>Layered Approach</a:t>
            </a:r>
          </a:p>
        </p:txBody>
      </p:sp>
      <p:sp>
        <p:nvSpPr>
          <p:cNvPr id="83971" name="Rectangle 3">
            <a:extLst>
              <a:ext uri="{FF2B5EF4-FFF2-40B4-BE49-F238E27FC236}">
                <a16:creationId xmlns:a16="http://schemas.microsoft.com/office/drawing/2014/main" id="{EF88837C-C3AF-4F6B-BDE3-AD82D9B29A62}"/>
              </a:ext>
            </a:extLst>
          </p:cNvPr>
          <p:cNvSpPr>
            <a:spLocks noGrp="1" noChangeArrowheads="1"/>
          </p:cNvSpPr>
          <p:nvPr>
            <p:ph type="body" idx="1"/>
          </p:nvPr>
        </p:nvSpPr>
        <p:spPr>
          <a:xfrm>
            <a:off x="820738" y="1233488"/>
            <a:ext cx="7697787" cy="4530725"/>
          </a:xfrm>
        </p:spPr>
        <p:txBody>
          <a:bodyPr/>
          <a:lstStyle/>
          <a:p>
            <a:r>
              <a:rPr lang="en-US" altLang="en-US" dirty="0"/>
              <a:t>This approach breaks up the operating system into different layers.</a:t>
            </a:r>
          </a:p>
          <a:p>
            <a:r>
              <a:rPr lang="en-US" altLang="en-US" dirty="0"/>
              <a:t>It allows implementers to change the inner workings, and increases modularity.</a:t>
            </a:r>
          </a:p>
          <a:p>
            <a:r>
              <a:rPr lang="en-US" altLang="en-US" dirty="0"/>
              <a:t>As long as the external interface of the routines don’t change, developers have more freedom to change the inner workings of the routines.</a:t>
            </a:r>
          </a:p>
          <a:p>
            <a:r>
              <a:rPr lang="en-US" altLang="en-US" dirty="0"/>
              <a:t>With the layered approach, the bottom layer is the hardware, while the highest layer is the user interface.</a:t>
            </a:r>
          </a:p>
          <a:p>
            <a:pPr marL="457200" lvl="1" indent="0">
              <a:spcBef>
                <a:spcPct val="0"/>
              </a:spcBef>
              <a:buClrTx/>
              <a:buSzTx/>
              <a:buFontTx/>
              <a:buChar char="•"/>
            </a:pPr>
            <a:r>
              <a:rPr lang="en-US" altLang="en-US" dirty="0"/>
              <a:t>The main advantage is simplicity of construction and debugging.</a:t>
            </a:r>
          </a:p>
          <a:p>
            <a:pPr marL="457200" lvl="1" indent="0">
              <a:spcBef>
                <a:spcPct val="0"/>
              </a:spcBef>
              <a:buClrTx/>
              <a:buSzTx/>
              <a:buFontTx/>
              <a:buChar char="•"/>
            </a:pPr>
            <a:r>
              <a:rPr lang="en-US" altLang="en-US" dirty="0"/>
              <a:t>The main difficulty is defining the various layers.</a:t>
            </a:r>
          </a:p>
          <a:p>
            <a:pPr marL="457200" lvl="1" indent="0">
              <a:spcBef>
                <a:spcPct val="0"/>
              </a:spcBef>
              <a:buClrTx/>
              <a:buSzTx/>
              <a:buFontTx/>
              <a:buChar char="•"/>
            </a:pPr>
            <a:r>
              <a:rPr lang="en-US" altLang="en-US" dirty="0"/>
              <a:t>The main disadvantage is that the OS tends to be less efficient than other implementations.</a:t>
            </a:r>
          </a:p>
          <a:p>
            <a:pPr marL="0" lvl="0" indent="0">
              <a:spcBef>
                <a:spcPct val="0"/>
              </a:spcBef>
              <a:buClrTx/>
              <a:buSzTx/>
              <a:buNone/>
            </a:pPr>
            <a:endParaRPr kumimoji="0" lang="en-US" altLang="en-US" dirty="0">
              <a:latin typeface="Arial" panose="020B0604020202020204" pitchFamily="34" charset="0"/>
            </a:endParaRPr>
          </a:p>
          <a:p>
            <a:endParaRPr lang="en-US" altLang="en-US" dirty="0"/>
          </a:p>
        </p:txBody>
      </p:sp>
    </p:spTree>
    <p:extLst>
      <p:ext uri="{BB962C8B-B14F-4D97-AF65-F5344CB8AC3E}">
        <p14:creationId xmlns:p14="http://schemas.microsoft.com/office/powerpoint/2010/main" val="170899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highlight>
                  <a:srgbClr val="FFFF00"/>
                </a:highlight>
              </a:rPr>
              <a:t>2. OS Structures</a:t>
            </a:r>
          </a:p>
          <a:p>
            <a:pPr marL="400050" lvl="1" indent="0">
              <a:buNone/>
            </a:pPr>
            <a:r>
              <a:rPr lang="en-US" altLang="en-US" dirty="0"/>
              <a:t>• Simple</a:t>
            </a:r>
          </a:p>
          <a:p>
            <a:pPr marL="400050" lvl="1" indent="0">
              <a:buNone/>
            </a:pPr>
            <a:r>
              <a:rPr lang="en-US" altLang="en-US" dirty="0"/>
              <a:t>• Monolithic</a:t>
            </a:r>
          </a:p>
          <a:p>
            <a:pPr marL="400050" lvl="1" indent="0">
              <a:buNone/>
            </a:pPr>
            <a:r>
              <a:rPr lang="en-US" altLang="en-US" dirty="0"/>
              <a:t>• Layered</a:t>
            </a:r>
          </a:p>
          <a:p>
            <a:pPr marL="400050" lvl="1" indent="0">
              <a:buNone/>
            </a:pPr>
            <a:r>
              <a:rPr lang="en-US" altLang="en-US" dirty="0">
                <a:highlight>
                  <a:srgbClr val="FFFF00"/>
                </a:highlight>
              </a:rPr>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t>3. Computer Booting (+ Debugging, Tuning, Tracing)</a:t>
            </a:r>
          </a:p>
          <a:p>
            <a:pPr marL="0" indent="0">
              <a:buNone/>
            </a:pPr>
            <a:endParaRPr lang="en-US" altLang="en-US" b="1" dirty="0"/>
          </a:p>
        </p:txBody>
      </p:sp>
    </p:spTree>
    <p:extLst>
      <p:ext uri="{BB962C8B-B14F-4D97-AF65-F5344CB8AC3E}">
        <p14:creationId xmlns:p14="http://schemas.microsoft.com/office/powerpoint/2010/main" val="2628698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t>2. OS Structures</a:t>
            </a:r>
          </a:p>
          <a:p>
            <a:pPr marL="400050" lvl="1" indent="0">
              <a:buNone/>
            </a:pPr>
            <a:r>
              <a:rPr lang="en-US" altLang="en-US" dirty="0"/>
              <a:t>• Simple</a:t>
            </a:r>
          </a:p>
          <a:p>
            <a:pPr marL="400050" lvl="1" indent="0">
              <a:buNone/>
            </a:pPr>
            <a:r>
              <a:rPr lang="en-US" altLang="en-US" dirty="0"/>
              <a:t>• Monolithic</a:t>
            </a:r>
          </a:p>
          <a:p>
            <a:pPr marL="400050" lvl="1" indent="0">
              <a:buNone/>
            </a:pPr>
            <a:r>
              <a:rPr lang="en-US" altLang="en-US" dirty="0"/>
              <a:t>• Layered</a:t>
            </a:r>
          </a:p>
          <a:p>
            <a:pPr marL="400050" lvl="1" indent="0">
              <a:buNone/>
            </a:pPr>
            <a:r>
              <a:rPr lang="en-US" altLang="en-US" dirty="0"/>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t>3. Computer Booting (+ Debugging, Tuning, Tracing)</a:t>
            </a:r>
          </a:p>
          <a:p>
            <a:pPr marL="0" indent="0">
              <a:buNone/>
            </a:pPr>
            <a:endParaRPr lang="en-US" altLang="en-US" dirty="0"/>
          </a:p>
        </p:txBody>
      </p:sp>
    </p:spTree>
    <p:extLst>
      <p:ext uri="{BB962C8B-B14F-4D97-AF65-F5344CB8AC3E}">
        <p14:creationId xmlns:p14="http://schemas.microsoft.com/office/powerpoint/2010/main" val="205606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77023E-2F55-41F6-99AD-606BBD5F506F}"/>
              </a:ext>
            </a:extLst>
          </p:cNvPr>
          <p:cNvSpPr>
            <a:spLocks noGrp="1" noChangeArrowheads="1"/>
          </p:cNvSpPr>
          <p:nvPr>
            <p:ph type="title"/>
          </p:nvPr>
        </p:nvSpPr>
        <p:spPr>
          <a:xfrm>
            <a:off x="757238" y="207963"/>
            <a:ext cx="7816850" cy="576262"/>
          </a:xfrm>
        </p:spPr>
        <p:txBody>
          <a:bodyPr/>
          <a:lstStyle/>
          <a:p>
            <a:pPr eaLnBrk="1" hangingPunct="1"/>
            <a:r>
              <a:rPr lang="en-US" altLang="en-US"/>
              <a:t>Microkernels</a:t>
            </a:r>
            <a:endParaRPr lang="en-US" altLang="en-US" sz="2400"/>
          </a:p>
        </p:txBody>
      </p:sp>
      <p:sp>
        <p:nvSpPr>
          <p:cNvPr id="86019" name="Rectangle 3">
            <a:extLst>
              <a:ext uri="{FF2B5EF4-FFF2-40B4-BE49-F238E27FC236}">
                <a16:creationId xmlns:a16="http://schemas.microsoft.com/office/drawing/2014/main" id="{F3C84D0A-C5EC-46A8-A546-5363A149B9F9}"/>
              </a:ext>
            </a:extLst>
          </p:cNvPr>
          <p:cNvSpPr>
            <a:spLocks noGrp="1" noChangeArrowheads="1"/>
          </p:cNvSpPr>
          <p:nvPr>
            <p:ph idx="1"/>
          </p:nvPr>
        </p:nvSpPr>
        <p:spPr>
          <a:xfrm>
            <a:off x="757238" y="1108075"/>
            <a:ext cx="7225619" cy="4857296"/>
          </a:xfrm>
        </p:spPr>
        <p:txBody>
          <a:bodyPr/>
          <a:lstStyle/>
          <a:p>
            <a:r>
              <a:rPr lang="en-US" altLang="en-US" dirty="0"/>
              <a:t>Moves as much from the kernel into user space</a:t>
            </a:r>
          </a:p>
          <a:p>
            <a:r>
              <a:rPr lang="en-US" altLang="en-US" b="1" dirty="0">
                <a:solidFill>
                  <a:srgbClr val="006699"/>
                </a:solidFill>
                <a:latin typeface="+mj-lt"/>
              </a:rPr>
              <a:t>Mach</a:t>
            </a:r>
            <a:r>
              <a:rPr lang="en-US" altLang="en-US" dirty="0"/>
              <a:t> is an example of </a:t>
            </a:r>
            <a:r>
              <a:rPr lang="en-US" altLang="en-US" b="1" dirty="0">
                <a:solidFill>
                  <a:srgbClr val="006699"/>
                </a:solidFill>
                <a:latin typeface="+mj-lt"/>
              </a:rPr>
              <a:t>microkernel</a:t>
            </a:r>
          </a:p>
          <a:p>
            <a:pPr lvl="1"/>
            <a:r>
              <a:rPr lang="en-US" altLang="en-US" dirty="0"/>
              <a:t>Mac OS X kernel (</a:t>
            </a:r>
            <a:r>
              <a:rPr lang="en-US" altLang="en-US" b="1" dirty="0">
                <a:solidFill>
                  <a:srgbClr val="006699"/>
                </a:solidFill>
                <a:latin typeface="+mj-lt"/>
              </a:rPr>
              <a:t>Darwin</a:t>
            </a:r>
            <a:r>
              <a:rPr lang="en-US" altLang="en-US" dirty="0"/>
              <a:t>) partly based on Mach</a:t>
            </a:r>
            <a:endParaRPr lang="en-US" altLang="en-US" sz="800" dirty="0"/>
          </a:p>
          <a:p>
            <a:r>
              <a:rPr lang="en-US" altLang="en-US" dirty="0"/>
              <a:t>Communication takes place between user modules using </a:t>
            </a:r>
            <a:r>
              <a:rPr lang="en-US" altLang="en-US" b="1" dirty="0">
                <a:solidFill>
                  <a:srgbClr val="006699"/>
                </a:solidFill>
                <a:latin typeface="+mj-lt"/>
              </a:rPr>
              <a:t>message</a:t>
            </a:r>
            <a:r>
              <a:rPr lang="en-US" altLang="en-US" b="1" dirty="0">
                <a:solidFill>
                  <a:srgbClr val="3366FF"/>
                </a:solidFill>
              </a:rPr>
              <a:t> </a:t>
            </a:r>
            <a:r>
              <a:rPr lang="en-US" altLang="en-US" b="1" dirty="0">
                <a:solidFill>
                  <a:srgbClr val="006699"/>
                </a:solidFill>
                <a:latin typeface="+mj-lt"/>
              </a:rPr>
              <a:t>passing</a:t>
            </a:r>
          </a:p>
          <a:p>
            <a:r>
              <a:rPr lang="en-US" altLang="en-US" dirty="0"/>
              <a:t>Benefits:</a:t>
            </a:r>
          </a:p>
          <a:p>
            <a:pPr lvl="1"/>
            <a:r>
              <a:rPr lang="en-US" altLang="en-US" dirty="0"/>
              <a:t>Easier to extend a microkernel</a:t>
            </a:r>
          </a:p>
          <a:p>
            <a:pPr lvl="1"/>
            <a:r>
              <a:rPr lang="en-US" altLang="en-US" dirty="0"/>
              <a:t>Easier to port the operating system to new architectures</a:t>
            </a:r>
          </a:p>
          <a:p>
            <a:pPr lvl="1"/>
            <a:r>
              <a:rPr lang="en-US" altLang="en-US" dirty="0"/>
              <a:t>More reliable (less code is running in kernel mode)</a:t>
            </a:r>
          </a:p>
          <a:p>
            <a:pPr lvl="1"/>
            <a:r>
              <a:rPr lang="en-US" altLang="en-US" dirty="0"/>
              <a:t>More secure</a:t>
            </a:r>
            <a:endParaRPr lang="en-US" altLang="en-US" sz="800" dirty="0"/>
          </a:p>
          <a:p>
            <a:r>
              <a:rPr lang="en-US" altLang="en-US" dirty="0"/>
              <a:t>Detriments:</a:t>
            </a:r>
          </a:p>
          <a:p>
            <a:pPr lvl="1"/>
            <a:r>
              <a:rPr lang="en-US" altLang="en-US" dirty="0"/>
              <a:t>Performance overhead of user space to kernel space communication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1DBEE6C-3A88-4D5B-9245-EF2BF859C9CF}"/>
              </a:ext>
            </a:extLst>
          </p:cNvPr>
          <p:cNvSpPr>
            <a:spLocks noGrp="1" noChangeArrowheads="1"/>
          </p:cNvSpPr>
          <p:nvPr>
            <p:ph type="title"/>
          </p:nvPr>
        </p:nvSpPr>
        <p:spPr>
          <a:xfrm>
            <a:off x="1157288" y="214313"/>
            <a:ext cx="7399337" cy="576262"/>
          </a:xfrm>
        </p:spPr>
        <p:txBody>
          <a:bodyPr/>
          <a:lstStyle/>
          <a:p>
            <a:pPr eaLnBrk="1" hangingPunct="1"/>
            <a:r>
              <a:rPr lang="en-US" altLang="en-US"/>
              <a:t>Microkernel System Structure </a:t>
            </a:r>
            <a:endParaRPr lang="en-US" altLang="en-US" sz="2400"/>
          </a:p>
        </p:txBody>
      </p:sp>
      <p:pic>
        <p:nvPicPr>
          <p:cNvPr id="88067" name="Picture 2">
            <a:extLst>
              <a:ext uri="{FF2B5EF4-FFF2-40B4-BE49-F238E27FC236}">
                <a16:creationId xmlns:a16="http://schemas.microsoft.com/office/drawing/2014/main" id="{25A0E5C8-7A5F-457D-83DE-F96A7C9E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229" y="1557524"/>
            <a:ext cx="6795238" cy="328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1DBEE6C-3A88-4D5B-9245-EF2BF859C9CF}"/>
              </a:ext>
            </a:extLst>
          </p:cNvPr>
          <p:cNvSpPr>
            <a:spLocks noGrp="1" noChangeArrowheads="1"/>
          </p:cNvSpPr>
          <p:nvPr>
            <p:ph type="title"/>
          </p:nvPr>
        </p:nvSpPr>
        <p:spPr>
          <a:xfrm>
            <a:off x="1157288" y="214313"/>
            <a:ext cx="7399337" cy="576262"/>
          </a:xfrm>
        </p:spPr>
        <p:txBody>
          <a:bodyPr/>
          <a:lstStyle/>
          <a:p>
            <a:pPr eaLnBrk="1" hangingPunct="1"/>
            <a:r>
              <a:rPr lang="en-US" altLang="en-US"/>
              <a:t>Microkernel System Structure </a:t>
            </a:r>
            <a:endParaRPr lang="en-US" altLang="en-US" sz="2400"/>
          </a:p>
        </p:txBody>
      </p:sp>
      <p:pic>
        <p:nvPicPr>
          <p:cNvPr id="2" name="Picture 1">
            <a:extLst>
              <a:ext uri="{FF2B5EF4-FFF2-40B4-BE49-F238E27FC236}">
                <a16:creationId xmlns:a16="http://schemas.microsoft.com/office/drawing/2014/main" id="{FF473A33-F16B-46FA-B041-616D7FC2D695}"/>
              </a:ext>
            </a:extLst>
          </p:cNvPr>
          <p:cNvPicPr>
            <a:picLocks noChangeAspect="1"/>
          </p:cNvPicPr>
          <p:nvPr/>
        </p:nvPicPr>
        <p:blipFill>
          <a:blip r:embed="rId3"/>
          <a:stretch>
            <a:fillRect/>
          </a:stretch>
        </p:blipFill>
        <p:spPr>
          <a:xfrm>
            <a:off x="0" y="1526224"/>
            <a:ext cx="9144000" cy="3805551"/>
          </a:xfrm>
          <a:prstGeom prst="rect">
            <a:avLst/>
          </a:prstGeom>
        </p:spPr>
      </p:pic>
    </p:spTree>
    <p:extLst>
      <p:ext uri="{BB962C8B-B14F-4D97-AF65-F5344CB8AC3E}">
        <p14:creationId xmlns:p14="http://schemas.microsoft.com/office/powerpoint/2010/main" val="3838568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954A814-12BC-495B-A1ED-BBB6D763DFC8}"/>
              </a:ext>
            </a:extLst>
          </p:cNvPr>
          <p:cNvSpPr>
            <a:spLocks noGrp="1" noChangeArrowheads="1"/>
          </p:cNvSpPr>
          <p:nvPr>
            <p:ph type="title"/>
          </p:nvPr>
        </p:nvSpPr>
        <p:spPr>
          <a:xfrm>
            <a:off x="457200" y="215900"/>
            <a:ext cx="8077200" cy="576263"/>
          </a:xfrm>
        </p:spPr>
        <p:txBody>
          <a:bodyPr/>
          <a:lstStyle/>
          <a:p>
            <a:pPr eaLnBrk="1" hangingPunct="1"/>
            <a:r>
              <a:rPr lang="en-US" altLang="en-US" dirty="0"/>
              <a:t>Modules (Modular Structure)</a:t>
            </a:r>
          </a:p>
        </p:txBody>
      </p:sp>
      <p:sp>
        <p:nvSpPr>
          <p:cNvPr id="90115" name="Rectangle 3">
            <a:extLst>
              <a:ext uri="{FF2B5EF4-FFF2-40B4-BE49-F238E27FC236}">
                <a16:creationId xmlns:a16="http://schemas.microsoft.com/office/drawing/2014/main" id="{C37B4459-CB96-4BE9-94C0-89761665269A}"/>
              </a:ext>
            </a:extLst>
          </p:cNvPr>
          <p:cNvSpPr>
            <a:spLocks noGrp="1" noChangeArrowheads="1"/>
          </p:cNvSpPr>
          <p:nvPr>
            <p:ph type="body" idx="1"/>
          </p:nvPr>
        </p:nvSpPr>
        <p:spPr>
          <a:xfrm>
            <a:off x="806450" y="1163637"/>
            <a:ext cx="7169150" cy="4460649"/>
          </a:xfrm>
        </p:spPr>
        <p:txBody>
          <a:bodyPr/>
          <a:lstStyle/>
          <a:p>
            <a:r>
              <a:rPr lang="en-US" altLang="en-US" dirty="0"/>
              <a:t>Many modern operating systems implement </a:t>
            </a:r>
            <a:r>
              <a:rPr lang="en-US" altLang="en-US" b="1" dirty="0">
                <a:solidFill>
                  <a:srgbClr val="006699"/>
                </a:solidFill>
                <a:latin typeface="+mj-lt"/>
              </a:rPr>
              <a:t>loadable</a:t>
            </a:r>
            <a:r>
              <a:rPr lang="en-US" altLang="en-US" dirty="0"/>
              <a:t> </a:t>
            </a:r>
            <a:r>
              <a:rPr lang="en-US" altLang="en-US" b="1" dirty="0">
                <a:solidFill>
                  <a:srgbClr val="006699"/>
                </a:solidFill>
                <a:latin typeface="+mj-lt"/>
              </a:rPr>
              <a:t>kernel</a:t>
            </a:r>
            <a:r>
              <a:rPr lang="en-US" altLang="en-US" b="1" dirty="0">
                <a:solidFill>
                  <a:srgbClr val="3366FF"/>
                </a:solidFill>
              </a:rPr>
              <a:t> </a:t>
            </a:r>
            <a:r>
              <a:rPr lang="en-US" altLang="en-US" dirty="0"/>
              <a:t>mo</a:t>
            </a:r>
            <a:r>
              <a:rPr lang="en-US" altLang="en-US" b="1" dirty="0">
                <a:solidFill>
                  <a:srgbClr val="006699"/>
                </a:solidFill>
                <a:latin typeface="+mj-lt"/>
              </a:rPr>
              <a:t>dules</a:t>
            </a:r>
            <a:r>
              <a:rPr lang="en-US" altLang="en-US" b="1" dirty="0">
                <a:solidFill>
                  <a:srgbClr val="3366FF"/>
                </a:solidFill>
              </a:rPr>
              <a:t> </a:t>
            </a:r>
            <a:r>
              <a:rPr lang="en-US" altLang="en-US" dirty="0"/>
              <a:t>(</a:t>
            </a:r>
            <a:r>
              <a:rPr lang="en-US" altLang="en-US" b="1" dirty="0">
                <a:solidFill>
                  <a:srgbClr val="006699"/>
                </a:solidFill>
                <a:latin typeface="+mj-lt"/>
              </a:rPr>
              <a:t>LKMs</a:t>
            </a:r>
            <a:r>
              <a:rPr lang="en-US" altLang="en-US" dirty="0"/>
              <a:t>)</a:t>
            </a:r>
          </a:p>
          <a:p>
            <a:pPr lvl="1"/>
            <a:r>
              <a:rPr lang="en-US" altLang="en-US" dirty="0"/>
              <a:t>Uses object-oriented approach</a:t>
            </a:r>
          </a:p>
          <a:p>
            <a:pPr lvl="1"/>
            <a:r>
              <a:rPr lang="en-US" altLang="en-US" dirty="0"/>
              <a:t>Each core component is separate</a:t>
            </a:r>
          </a:p>
          <a:p>
            <a:pPr lvl="1"/>
            <a:r>
              <a:rPr lang="en-US" altLang="en-US" dirty="0"/>
              <a:t>Each talks to the others over known interfaces</a:t>
            </a:r>
          </a:p>
          <a:p>
            <a:pPr lvl="1"/>
            <a:r>
              <a:rPr lang="en-US" altLang="en-US" dirty="0"/>
              <a:t>Each is loadable as needed within the kernel</a:t>
            </a:r>
          </a:p>
          <a:p>
            <a:r>
              <a:rPr lang="en-US" altLang="en-US" dirty="0"/>
              <a:t>Overall, similar to layers but with more flexible</a:t>
            </a:r>
          </a:p>
          <a:p>
            <a:pPr lvl="1"/>
            <a:r>
              <a:rPr lang="en-US" altLang="en-US" dirty="0"/>
              <a:t>Linux, Solaris, etc.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0BB8BEE-979C-4417-91EE-00F82403335A}"/>
              </a:ext>
            </a:extLst>
          </p:cNvPr>
          <p:cNvSpPr>
            <a:spLocks noGrp="1" noChangeArrowheads="1"/>
          </p:cNvSpPr>
          <p:nvPr>
            <p:ph type="title"/>
          </p:nvPr>
        </p:nvSpPr>
        <p:spPr>
          <a:xfrm>
            <a:off x="457200" y="227013"/>
            <a:ext cx="8229600" cy="576262"/>
          </a:xfrm>
        </p:spPr>
        <p:txBody>
          <a:bodyPr/>
          <a:lstStyle/>
          <a:p>
            <a:pPr eaLnBrk="1" hangingPunct="1"/>
            <a:r>
              <a:rPr lang="en-US" altLang="en-US"/>
              <a:t>Hybrid Systems</a:t>
            </a:r>
          </a:p>
        </p:txBody>
      </p:sp>
      <p:sp>
        <p:nvSpPr>
          <p:cNvPr id="92163" name="Rectangle 3">
            <a:extLst>
              <a:ext uri="{FF2B5EF4-FFF2-40B4-BE49-F238E27FC236}">
                <a16:creationId xmlns:a16="http://schemas.microsoft.com/office/drawing/2014/main" id="{D41C8CF6-730E-4ECC-9656-D3926F90EEBB}"/>
              </a:ext>
            </a:extLst>
          </p:cNvPr>
          <p:cNvSpPr>
            <a:spLocks noGrp="1" noChangeArrowheads="1"/>
          </p:cNvSpPr>
          <p:nvPr>
            <p:ph type="body" idx="1"/>
          </p:nvPr>
        </p:nvSpPr>
        <p:spPr>
          <a:xfrm>
            <a:off x="806450" y="1233488"/>
            <a:ext cx="7633607" cy="4572226"/>
          </a:xfrm>
        </p:spPr>
        <p:txBody>
          <a:bodyPr/>
          <a:lstStyle/>
          <a:p>
            <a:r>
              <a:rPr lang="en-US" altLang="en-US" dirty="0"/>
              <a:t>Most modern operating systems are not one pure model</a:t>
            </a:r>
          </a:p>
          <a:p>
            <a:pPr lvl="1"/>
            <a:r>
              <a:rPr lang="en-US" altLang="en-US" dirty="0"/>
              <a:t>Hybrid combines multiple approaches to address performance, security, usability needs</a:t>
            </a:r>
          </a:p>
          <a:p>
            <a:pPr lvl="1"/>
            <a:r>
              <a:rPr lang="en-US" altLang="en-US" dirty="0"/>
              <a:t>Linux and Solaris kernels in kernel address space, so monolithic, plus modular for dynamic loading of functionality</a:t>
            </a:r>
          </a:p>
          <a:p>
            <a:pPr lvl="1"/>
            <a:r>
              <a:rPr lang="en-US" altLang="en-US" dirty="0"/>
              <a:t>Windows mostly monolithic, plus microkernel for different subsystem </a:t>
            </a:r>
            <a:r>
              <a:rPr lang="en-US" altLang="en-US" b="1" i="1" dirty="0"/>
              <a:t>personalities</a:t>
            </a:r>
          </a:p>
          <a:p>
            <a:r>
              <a:rPr lang="en-US" altLang="en-US" dirty="0"/>
              <a:t>Apple Mac OS X hybrid, layered, </a:t>
            </a:r>
            <a:r>
              <a:rPr lang="en-US" altLang="en-US" b="1" dirty="0">
                <a:solidFill>
                  <a:srgbClr val="006699"/>
                </a:solidFill>
                <a:latin typeface="+mj-lt"/>
              </a:rPr>
              <a:t>Aqua</a:t>
            </a:r>
            <a:r>
              <a:rPr lang="en-US" altLang="en-US" dirty="0"/>
              <a:t> UI plus </a:t>
            </a:r>
            <a:r>
              <a:rPr lang="en-US" altLang="en-US" b="1" dirty="0">
                <a:solidFill>
                  <a:srgbClr val="006699"/>
                </a:solidFill>
                <a:latin typeface="+mj-lt"/>
              </a:rPr>
              <a:t>Cocoa</a:t>
            </a:r>
            <a:r>
              <a:rPr lang="en-US" altLang="en-US" dirty="0"/>
              <a:t> programming environment</a:t>
            </a:r>
          </a:p>
          <a:p>
            <a:pPr lvl="1"/>
            <a:r>
              <a:rPr lang="en-US" altLang="en-US" dirty="0"/>
              <a:t>Below is kernel consisting of Mach microkernel and BSD Unix parts, plus I/O kit and dynamically loadable modules (called </a:t>
            </a:r>
            <a:r>
              <a:rPr lang="en-US" altLang="en-US" b="1" dirty="0">
                <a:solidFill>
                  <a:srgbClr val="006699"/>
                </a:solidFill>
                <a:latin typeface="+mj-lt"/>
              </a:rPr>
              <a:t>kernel</a:t>
            </a:r>
            <a:r>
              <a:rPr lang="en-US" altLang="en-US" b="1" dirty="0">
                <a:solidFill>
                  <a:srgbClr val="3366FF"/>
                </a:solidFill>
              </a:rPr>
              <a:t> </a:t>
            </a:r>
            <a:r>
              <a:rPr lang="en-US" altLang="en-US" b="1" dirty="0">
                <a:solidFill>
                  <a:srgbClr val="006699"/>
                </a:solidFill>
                <a:latin typeface="+mj-lt"/>
              </a:rPr>
              <a:t>extensions</a:t>
            </a:r>
            <a:r>
              <a:rPr lang="en-US" altLang="en-US" dirty="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467BA55D-7A8C-4023-B3F3-3F18F7F62918}"/>
              </a:ext>
            </a:extLst>
          </p:cNvPr>
          <p:cNvSpPr>
            <a:spLocks noGrp="1" noChangeArrowheads="1"/>
          </p:cNvSpPr>
          <p:nvPr>
            <p:ph type="title"/>
          </p:nvPr>
        </p:nvSpPr>
        <p:spPr/>
        <p:txBody>
          <a:bodyPr/>
          <a:lstStyle/>
          <a:p>
            <a:r>
              <a:rPr lang="en-US" altLang="en-US"/>
              <a:t>macOS and iOS Structure</a:t>
            </a:r>
          </a:p>
        </p:txBody>
      </p:sp>
      <p:pic>
        <p:nvPicPr>
          <p:cNvPr id="94211" name="Content Placeholder 4">
            <a:extLst>
              <a:ext uri="{FF2B5EF4-FFF2-40B4-BE49-F238E27FC236}">
                <a16:creationId xmlns:a16="http://schemas.microsoft.com/office/drawing/2014/main" id="{4C8FD787-1D63-4CDB-A6AC-662FE711E4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4913" y="1755775"/>
            <a:ext cx="4498975" cy="370522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F920D189-3A2A-4433-B759-AE4A29C629C2}"/>
              </a:ext>
            </a:extLst>
          </p:cNvPr>
          <p:cNvSpPr>
            <a:spLocks noGrp="1" noChangeArrowheads="1"/>
          </p:cNvSpPr>
          <p:nvPr>
            <p:ph type="title"/>
          </p:nvPr>
        </p:nvSpPr>
        <p:spPr/>
        <p:txBody>
          <a:bodyPr/>
          <a:lstStyle/>
          <a:p>
            <a:r>
              <a:rPr lang="en-US" altLang="en-US"/>
              <a:t>Darwin</a:t>
            </a:r>
          </a:p>
        </p:txBody>
      </p:sp>
      <p:pic>
        <p:nvPicPr>
          <p:cNvPr id="95235" name="Content Placeholder 5">
            <a:extLst>
              <a:ext uri="{FF2B5EF4-FFF2-40B4-BE49-F238E27FC236}">
                <a16:creationId xmlns:a16="http://schemas.microsoft.com/office/drawing/2014/main" id="{C076D8A7-0015-48E2-9BB0-037DED9A3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41700" y="1393095"/>
            <a:ext cx="2959100" cy="30861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3762A3F-E3BF-4B1B-8ABF-9D43E9D3C2CF}"/>
              </a:ext>
            </a:extLst>
          </p:cNvPr>
          <p:cNvSpPr>
            <a:spLocks noGrp="1" noChangeArrowheads="1"/>
          </p:cNvSpPr>
          <p:nvPr>
            <p:ph type="title"/>
          </p:nvPr>
        </p:nvSpPr>
        <p:spPr>
          <a:xfrm>
            <a:off x="457200" y="212725"/>
            <a:ext cx="8070850" cy="576263"/>
          </a:xfrm>
        </p:spPr>
        <p:txBody>
          <a:bodyPr/>
          <a:lstStyle/>
          <a:p>
            <a:pPr eaLnBrk="1" hangingPunct="1"/>
            <a:r>
              <a:rPr lang="en-US" altLang="en-US"/>
              <a:t>iOS</a:t>
            </a:r>
          </a:p>
        </p:txBody>
      </p:sp>
      <p:sp>
        <p:nvSpPr>
          <p:cNvPr id="96259" name="Rectangle 3">
            <a:extLst>
              <a:ext uri="{FF2B5EF4-FFF2-40B4-BE49-F238E27FC236}">
                <a16:creationId xmlns:a16="http://schemas.microsoft.com/office/drawing/2014/main" id="{13D559C0-E4A0-4AA2-953F-F1E8A81C31FB}"/>
              </a:ext>
            </a:extLst>
          </p:cNvPr>
          <p:cNvSpPr>
            <a:spLocks noGrp="1" noChangeArrowheads="1"/>
          </p:cNvSpPr>
          <p:nvPr>
            <p:ph type="body" idx="1"/>
          </p:nvPr>
        </p:nvSpPr>
        <p:spPr>
          <a:xfrm>
            <a:off x="806450" y="1233488"/>
            <a:ext cx="5484813" cy="4530725"/>
          </a:xfrm>
        </p:spPr>
        <p:txBody>
          <a:bodyPr/>
          <a:lstStyle/>
          <a:p>
            <a:r>
              <a:rPr lang="en-US" altLang="en-US" dirty="0"/>
              <a:t>Apple mobile OS for </a:t>
            </a:r>
            <a:r>
              <a:rPr lang="en-US" altLang="en-US" b="1" i="1" dirty="0"/>
              <a:t>iPhone</a:t>
            </a:r>
            <a:r>
              <a:rPr lang="en-US" altLang="en-US" dirty="0"/>
              <a:t>, </a:t>
            </a:r>
            <a:r>
              <a:rPr lang="en-US" altLang="en-US" b="1" i="1" dirty="0"/>
              <a:t>iPad</a:t>
            </a:r>
            <a:endParaRPr lang="en-US" altLang="en-US" dirty="0"/>
          </a:p>
          <a:p>
            <a:pPr lvl="1"/>
            <a:r>
              <a:rPr lang="en-US" altLang="en-US" dirty="0"/>
              <a:t>Structured on Mac OS X, added functionality</a:t>
            </a:r>
          </a:p>
          <a:p>
            <a:pPr lvl="1"/>
            <a:r>
              <a:rPr lang="en-US" altLang="en-US" dirty="0"/>
              <a:t>Does not run OS X applications natively</a:t>
            </a:r>
          </a:p>
          <a:p>
            <a:pPr lvl="2"/>
            <a:r>
              <a:rPr lang="en-US" altLang="en-US" dirty="0"/>
              <a:t>Also runs on different CPU architecture (ARM vs. Intel)</a:t>
            </a:r>
          </a:p>
          <a:p>
            <a:pPr lvl="1"/>
            <a:r>
              <a:rPr lang="en-US" altLang="en-US" b="1" dirty="0">
                <a:solidFill>
                  <a:srgbClr val="006699"/>
                </a:solidFill>
                <a:latin typeface="+mj-lt"/>
              </a:rPr>
              <a:t>Cocoa</a:t>
            </a:r>
            <a:r>
              <a:rPr lang="en-US" altLang="en-US" b="1" dirty="0">
                <a:solidFill>
                  <a:srgbClr val="3366FF"/>
                </a:solidFill>
              </a:rPr>
              <a:t> </a:t>
            </a:r>
            <a:r>
              <a:rPr lang="en-US" altLang="en-US" b="1" dirty="0">
                <a:solidFill>
                  <a:srgbClr val="006699"/>
                </a:solidFill>
                <a:latin typeface="+mj-lt"/>
              </a:rPr>
              <a:t>Touch</a:t>
            </a:r>
            <a:r>
              <a:rPr lang="en-US" altLang="en-US" b="1" dirty="0">
                <a:solidFill>
                  <a:srgbClr val="3366FF"/>
                </a:solidFill>
              </a:rPr>
              <a:t> </a:t>
            </a:r>
            <a:r>
              <a:rPr lang="en-US" altLang="en-US" dirty="0"/>
              <a:t>Objective-C API for developing apps</a:t>
            </a:r>
          </a:p>
          <a:p>
            <a:pPr lvl="1"/>
            <a:r>
              <a:rPr lang="en-US" altLang="en-US" b="1" dirty="0">
                <a:solidFill>
                  <a:srgbClr val="006699"/>
                </a:solidFill>
                <a:latin typeface="+mj-lt"/>
              </a:rPr>
              <a:t>Media</a:t>
            </a:r>
            <a:r>
              <a:rPr lang="en-US" altLang="en-US" b="1" dirty="0">
                <a:solidFill>
                  <a:srgbClr val="3366FF"/>
                </a:solidFill>
              </a:rPr>
              <a:t> </a:t>
            </a:r>
            <a:r>
              <a:rPr lang="en-US" altLang="en-US" b="1" dirty="0">
                <a:solidFill>
                  <a:srgbClr val="006699"/>
                </a:solidFill>
                <a:latin typeface="+mj-lt"/>
              </a:rPr>
              <a:t>services</a:t>
            </a:r>
            <a:r>
              <a:rPr lang="en-US" altLang="en-US" b="1" dirty="0">
                <a:solidFill>
                  <a:srgbClr val="3366FF"/>
                </a:solidFill>
              </a:rPr>
              <a:t> </a:t>
            </a:r>
            <a:r>
              <a:rPr lang="en-US" altLang="en-US" dirty="0"/>
              <a:t>layer for graphics, audio, video</a:t>
            </a:r>
          </a:p>
          <a:p>
            <a:pPr lvl="1"/>
            <a:r>
              <a:rPr lang="en-US" altLang="en-US" b="1" dirty="0">
                <a:solidFill>
                  <a:srgbClr val="006699"/>
                </a:solidFill>
                <a:latin typeface="+mj-lt"/>
              </a:rPr>
              <a:t>Core</a:t>
            </a:r>
            <a:r>
              <a:rPr lang="en-US" altLang="en-US" b="1" dirty="0">
                <a:solidFill>
                  <a:srgbClr val="3366FF"/>
                </a:solidFill>
              </a:rPr>
              <a:t> </a:t>
            </a:r>
            <a:r>
              <a:rPr lang="en-US" altLang="en-US" b="1" dirty="0">
                <a:solidFill>
                  <a:srgbClr val="006699"/>
                </a:solidFill>
                <a:latin typeface="+mj-lt"/>
              </a:rPr>
              <a:t>services</a:t>
            </a:r>
            <a:r>
              <a:rPr lang="en-US" altLang="en-US" b="1" dirty="0">
                <a:solidFill>
                  <a:srgbClr val="3366FF"/>
                </a:solidFill>
              </a:rPr>
              <a:t> </a:t>
            </a:r>
            <a:r>
              <a:rPr lang="en-US" altLang="en-US" dirty="0"/>
              <a:t>provides cloud computing, databases</a:t>
            </a:r>
          </a:p>
          <a:p>
            <a:pPr lvl="1"/>
            <a:r>
              <a:rPr lang="en-US" altLang="en-US" dirty="0"/>
              <a:t>Core operating system, based on Mac OS X kernel</a:t>
            </a:r>
          </a:p>
        </p:txBody>
      </p:sp>
      <p:pic>
        <p:nvPicPr>
          <p:cNvPr id="96260" name="Picture 1" descr="2_17.pdf">
            <a:extLst>
              <a:ext uri="{FF2B5EF4-FFF2-40B4-BE49-F238E27FC236}">
                <a16:creationId xmlns:a16="http://schemas.microsoft.com/office/drawing/2014/main" id="{2E339495-3C55-43FC-A1DA-C5BF72DE9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313" y="2430463"/>
            <a:ext cx="195262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97DAC17-7FD8-4F1D-98AA-E8448344947F}"/>
              </a:ext>
            </a:extLst>
          </p:cNvPr>
          <p:cNvSpPr>
            <a:spLocks noGrp="1" noChangeArrowheads="1"/>
          </p:cNvSpPr>
          <p:nvPr>
            <p:ph type="title"/>
          </p:nvPr>
        </p:nvSpPr>
        <p:spPr>
          <a:xfrm>
            <a:off x="457200" y="217488"/>
            <a:ext cx="8051800" cy="576262"/>
          </a:xfrm>
        </p:spPr>
        <p:txBody>
          <a:bodyPr/>
          <a:lstStyle/>
          <a:p>
            <a:pPr eaLnBrk="1" hangingPunct="1"/>
            <a:r>
              <a:rPr lang="en-US" altLang="en-US"/>
              <a:t>Android</a:t>
            </a:r>
          </a:p>
        </p:txBody>
      </p:sp>
      <p:sp>
        <p:nvSpPr>
          <p:cNvPr id="98307" name="Rectangle 3">
            <a:extLst>
              <a:ext uri="{FF2B5EF4-FFF2-40B4-BE49-F238E27FC236}">
                <a16:creationId xmlns:a16="http://schemas.microsoft.com/office/drawing/2014/main" id="{83BD71DB-F618-4925-8C3A-9C2CA2E1E4A9}"/>
              </a:ext>
            </a:extLst>
          </p:cNvPr>
          <p:cNvSpPr>
            <a:spLocks noGrp="1" noChangeArrowheads="1"/>
          </p:cNvSpPr>
          <p:nvPr>
            <p:ph type="body" idx="1"/>
          </p:nvPr>
        </p:nvSpPr>
        <p:spPr>
          <a:xfrm>
            <a:off x="838200" y="1110575"/>
            <a:ext cx="7166429" cy="4412112"/>
          </a:xfrm>
        </p:spPr>
        <p:txBody>
          <a:bodyPr/>
          <a:lstStyle/>
          <a:p>
            <a:r>
              <a:rPr lang="en-US" altLang="en-US" dirty="0"/>
              <a:t>Developed by Open Handset Alliance (mostly Google)</a:t>
            </a:r>
          </a:p>
          <a:p>
            <a:pPr lvl="1"/>
            <a:r>
              <a:rPr lang="en-US" altLang="en-US" dirty="0"/>
              <a:t>Open Source</a:t>
            </a:r>
          </a:p>
          <a:p>
            <a:r>
              <a:rPr lang="en-US" altLang="en-US" dirty="0"/>
              <a:t>Similar stack to IOS</a:t>
            </a:r>
          </a:p>
          <a:p>
            <a:r>
              <a:rPr lang="en-US" altLang="en-US" dirty="0"/>
              <a:t>Based on Linux kernel but modified</a:t>
            </a:r>
          </a:p>
          <a:p>
            <a:pPr lvl="1"/>
            <a:r>
              <a:rPr lang="en-US" altLang="en-US" dirty="0"/>
              <a:t>Provides process, memory, device-driver management</a:t>
            </a:r>
          </a:p>
          <a:p>
            <a:pPr lvl="1"/>
            <a:r>
              <a:rPr lang="en-US" altLang="en-US" dirty="0"/>
              <a:t>Adds power management </a:t>
            </a:r>
          </a:p>
          <a:p>
            <a:r>
              <a:rPr lang="en-US" altLang="en-US" dirty="0"/>
              <a:t>Runtime environment includes core set of libraries and Dalvik virtual machine</a:t>
            </a:r>
          </a:p>
          <a:p>
            <a:pPr lvl="1"/>
            <a:r>
              <a:rPr lang="en-US" altLang="en-US" dirty="0"/>
              <a:t>Apps developed in Java plus Android API</a:t>
            </a:r>
          </a:p>
          <a:p>
            <a:pPr lvl="2"/>
            <a:r>
              <a:rPr lang="en-US" altLang="en-US" dirty="0"/>
              <a:t>Java class files compiled to Java bytecode then translated to executable than runs in Dalvik VM</a:t>
            </a:r>
          </a:p>
          <a:p>
            <a:r>
              <a:rPr lang="en-US" altLang="en-US" dirty="0"/>
              <a:t>Libraries include frameworks for web browser (</a:t>
            </a:r>
            <a:r>
              <a:rPr lang="en-US" altLang="en-US" dirty="0" err="1"/>
              <a:t>webkit</a:t>
            </a:r>
            <a:r>
              <a:rPr lang="en-US" altLang="en-US" dirty="0"/>
              <a:t>), database (SQLite), multimedia, smaller </a:t>
            </a:r>
            <a:r>
              <a:rPr lang="en-US" altLang="en-US" dirty="0" err="1"/>
              <a:t>libc</a:t>
            </a:r>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C21E0EC-5FB3-49AA-BCD8-C3D6E372FADB}"/>
              </a:ext>
            </a:extLst>
          </p:cNvPr>
          <p:cNvSpPr>
            <a:spLocks noGrp="1" noChangeArrowheads="1"/>
          </p:cNvSpPr>
          <p:nvPr>
            <p:ph type="title"/>
          </p:nvPr>
        </p:nvSpPr>
        <p:spPr>
          <a:xfrm>
            <a:off x="457200" y="214313"/>
            <a:ext cx="8229600" cy="576262"/>
          </a:xfrm>
        </p:spPr>
        <p:txBody>
          <a:bodyPr/>
          <a:lstStyle/>
          <a:p>
            <a:pPr eaLnBrk="1" hangingPunct="1"/>
            <a:r>
              <a:rPr lang="en-US" altLang="en-US"/>
              <a:t>Android Architecture</a:t>
            </a:r>
          </a:p>
        </p:txBody>
      </p:sp>
      <p:pic>
        <p:nvPicPr>
          <p:cNvPr id="100355" name="Picture 2">
            <a:extLst>
              <a:ext uri="{FF2B5EF4-FFF2-40B4-BE49-F238E27FC236}">
                <a16:creationId xmlns:a16="http://schemas.microsoft.com/office/drawing/2014/main" id="{CE010BEA-C2AD-4086-B512-90CFB1E1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1135063"/>
            <a:ext cx="32194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D6B521-18A7-4439-A63E-29BB58B6FD3B}"/>
              </a:ext>
            </a:extLst>
          </p:cNvPr>
          <p:cNvSpPr>
            <a:spLocks noGrp="1" noChangeArrowheads="1"/>
          </p:cNvSpPr>
          <p:nvPr>
            <p:ph type="title"/>
          </p:nvPr>
        </p:nvSpPr>
        <p:spPr/>
        <p:txBody>
          <a:bodyPr/>
          <a:lstStyle/>
          <a:p>
            <a:pPr eaLnBrk="1" hangingPunct="1"/>
            <a:r>
              <a:rPr lang="en-US" altLang="en-US" dirty="0"/>
              <a:t>Outline</a:t>
            </a:r>
          </a:p>
        </p:txBody>
      </p:sp>
      <p:sp>
        <p:nvSpPr>
          <p:cNvPr id="9219" name="Rectangle 3">
            <a:extLst>
              <a:ext uri="{FF2B5EF4-FFF2-40B4-BE49-F238E27FC236}">
                <a16:creationId xmlns:a16="http://schemas.microsoft.com/office/drawing/2014/main" id="{6D078653-D1C2-4F9E-AC34-145815C46F6A}"/>
              </a:ext>
            </a:extLst>
          </p:cNvPr>
          <p:cNvSpPr>
            <a:spLocks noGrp="1" noChangeArrowheads="1"/>
          </p:cNvSpPr>
          <p:nvPr>
            <p:ph type="body" idx="1"/>
          </p:nvPr>
        </p:nvSpPr>
        <p:spPr>
          <a:xfrm>
            <a:off x="457200" y="984887"/>
            <a:ext cx="8578645" cy="4534265"/>
          </a:xfrm>
        </p:spPr>
        <p:txBody>
          <a:bodyPr/>
          <a:lstStyle/>
          <a:p>
            <a:r>
              <a:rPr lang="en-US" b="1" dirty="0"/>
              <a:t>KEYWORDS: </a:t>
            </a:r>
            <a:r>
              <a:rPr lang="en-US" dirty="0"/>
              <a:t>Simple structure, Layered structure, Microkernels, Monolithic, Mechanism, Policy, User goal, System goal, Booting, BIOS, ROM, RAM. </a:t>
            </a:r>
          </a:p>
          <a:p>
            <a:r>
              <a:rPr lang="en-US" b="1" dirty="0"/>
              <a:t>HOMEWORK: </a:t>
            </a:r>
          </a:p>
          <a:p>
            <a:pPr marL="0" indent="0">
              <a:buNone/>
            </a:pPr>
            <a:r>
              <a:rPr lang="en-US" dirty="0"/>
              <a:t>1) Reading : Chapter 2, especially the summary. </a:t>
            </a:r>
          </a:p>
          <a:p>
            <a:pPr marL="0" indent="0">
              <a:buNone/>
            </a:pPr>
            <a:r>
              <a:rPr lang="en-US" dirty="0"/>
              <a:t>2) Make sure to understand and be able to explain every keyword from the list here and the ones which are printed bold in the text book. </a:t>
            </a:r>
          </a:p>
          <a:p>
            <a:pPr marL="0" indent="0">
              <a:buNone/>
            </a:pPr>
            <a:r>
              <a:rPr lang="en-US" dirty="0"/>
              <a:t>3) Important Questions: </a:t>
            </a:r>
          </a:p>
          <a:p>
            <a:pPr marL="400050" lvl="1" indent="0">
              <a:buNone/>
            </a:pPr>
            <a:r>
              <a:rPr lang="en-US" dirty="0"/>
              <a:t>• What is the main advantage of the layered approach to system design ? (3.9) </a:t>
            </a:r>
          </a:p>
          <a:p>
            <a:pPr marL="400050" lvl="1" indent="0">
              <a:buNone/>
            </a:pPr>
            <a:r>
              <a:rPr lang="en-US" dirty="0"/>
              <a:t>• Compare user goal and system goal. </a:t>
            </a:r>
          </a:p>
          <a:p>
            <a:pPr marL="400050" lvl="1" indent="0">
              <a:buNone/>
            </a:pPr>
            <a:r>
              <a:rPr lang="en-US" dirty="0"/>
              <a:t>• What is the advantages and disadvantages of writing an OS using a high-level programming language ? a low-level programming language ? </a:t>
            </a:r>
          </a:p>
          <a:p>
            <a:pPr marL="400050" lvl="1" indent="0">
              <a:buNone/>
            </a:pPr>
            <a:r>
              <a:rPr lang="en-US" dirty="0"/>
              <a:t>• Why should we separate mechanism and policy ? </a:t>
            </a:r>
          </a:p>
          <a:p>
            <a:pPr marL="400050" lvl="1" indent="0">
              <a:buNone/>
            </a:pPr>
            <a:r>
              <a:rPr lang="en-US" dirty="0"/>
              <a:t>• What is microkernel ? its advantage and disadvantage ? What is its opposite approach ? </a:t>
            </a:r>
          </a:p>
          <a:p>
            <a:pPr marL="400050" lvl="1" indent="0">
              <a:buNone/>
            </a:pPr>
            <a:r>
              <a:rPr lang="en-US" dirty="0"/>
              <a:t>• Draw a diagram to show system boot step by step </a:t>
            </a:r>
            <a:endParaRPr lang="en-US" altLang="en-US" dirty="0"/>
          </a:p>
          <a:p>
            <a:pPr marL="0" indent="0">
              <a:buNone/>
            </a:pP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t>2. OS Structures</a:t>
            </a:r>
          </a:p>
          <a:p>
            <a:pPr marL="400050" lvl="1" indent="0">
              <a:buNone/>
            </a:pPr>
            <a:r>
              <a:rPr lang="en-US" altLang="en-US" dirty="0"/>
              <a:t>• Simple</a:t>
            </a:r>
          </a:p>
          <a:p>
            <a:pPr marL="400050" lvl="1" indent="0">
              <a:buNone/>
            </a:pPr>
            <a:r>
              <a:rPr lang="en-US" altLang="en-US" dirty="0"/>
              <a:t>• Monolithic</a:t>
            </a:r>
          </a:p>
          <a:p>
            <a:pPr marL="400050" lvl="1" indent="0">
              <a:buNone/>
            </a:pPr>
            <a:r>
              <a:rPr lang="en-US" altLang="en-US" dirty="0"/>
              <a:t>• Layered</a:t>
            </a:r>
          </a:p>
          <a:p>
            <a:pPr marL="400050" lvl="1" indent="0">
              <a:buNone/>
            </a:pPr>
            <a:r>
              <a:rPr lang="en-US" altLang="en-US" dirty="0"/>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highlight>
                  <a:srgbClr val="FFFF00"/>
                </a:highlight>
              </a:rPr>
              <a:t>3. Computer Booting </a:t>
            </a:r>
            <a:r>
              <a:rPr lang="en-US" altLang="en-US" b="1" dirty="0"/>
              <a:t>(+ Debugging, Tuning, Tracing)</a:t>
            </a:r>
          </a:p>
          <a:p>
            <a:pPr marL="0" indent="0">
              <a:buNone/>
            </a:pPr>
            <a:endParaRPr lang="en-US" altLang="en-US" b="1" dirty="0">
              <a:highlight>
                <a:srgbClr val="FFFF00"/>
              </a:highlight>
            </a:endParaRPr>
          </a:p>
        </p:txBody>
      </p:sp>
    </p:spTree>
    <p:extLst>
      <p:ext uri="{BB962C8B-B14F-4D97-AF65-F5344CB8AC3E}">
        <p14:creationId xmlns:p14="http://schemas.microsoft.com/office/powerpoint/2010/main" val="308978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dirty="0"/>
              <a:t>System Booting</a:t>
            </a:r>
          </a:p>
        </p:txBody>
      </p:sp>
      <p:pic>
        <p:nvPicPr>
          <p:cNvPr id="2" name="Picture 1">
            <a:extLst>
              <a:ext uri="{FF2B5EF4-FFF2-40B4-BE49-F238E27FC236}">
                <a16:creationId xmlns:a16="http://schemas.microsoft.com/office/drawing/2014/main" id="{D04492D0-BE29-49B5-84BD-63B73BEB2ABB}"/>
              </a:ext>
            </a:extLst>
          </p:cNvPr>
          <p:cNvPicPr>
            <a:picLocks noChangeAspect="1"/>
          </p:cNvPicPr>
          <p:nvPr/>
        </p:nvPicPr>
        <p:blipFill>
          <a:blip r:embed="rId3"/>
          <a:stretch>
            <a:fillRect/>
          </a:stretch>
        </p:blipFill>
        <p:spPr>
          <a:xfrm>
            <a:off x="0" y="1304101"/>
            <a:ext cx="9144000" cy="4249798"/>
          </a:xfrm>
          <a:prstGeom prst="rect">
            <a:avLst/>
          </a:prstGeom>
        </p:spPr>
      </p:pic>
    </p:spTree>
    <p:extLst>
      <p:ext uri="{BB962C8B-B14F-4D97-AF65-F5344CB8AC3E}">
        <p14:creationId xmlns:p14="http://schemas.microsoft.com/office/powerpoint/2010/main" val="3043134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dirty="0"/>
              <a:t>System Booting</a:t>
            </a:r>
          </a:p>
        </p:txBody>
      </p:sp>
      <p:pic>
        <p:nvPicPr>
          <p:cNvPr id="3" name="Picture 2">
            <a:extLst>
              <a:ext uri="{FF2B5EF4-FFF2-40B4-BE49-F238E27FC236}">
                <a16:creationId xmlns:a16="http://schemas.microsoft.com/office/drawing/2014/main" id="{7951E440-BB9D-4F39-A9EA-7F871F9B7C78}"/>
              </a:ext>
            </a:extLst>
          </p:cNvPr>
          <p:cNvPicPr>
            <a:picLocks noChangeAspect="1"/>
          </p:cNvPicPr>
          <p:nvPr/>
        </p:nvPicPr>
        <p:blipFill>
          <a:blip r:embed="rId3"/>
          <a:stretch>
            <a:fillRect/>
          </a:stretch>
        </p:blipFill>
        <p:spPr>
          <a:xfrm>
            <a:off x="0" y="2883168"/>
            <a:ext cx="9144000" cy="3646941"/>
          </a:xfrm>
          <a:prstGeom prst="rect">
            <a:avLst/>
          </a:prstGeom>
        </p:spPr>
      </p:pic>
      <p:pic>
        <p:nvPicPr>
          <p:cNvPr id="6" name="Picture 5">
            <a:extLst>
              <a:ext uri="{FF2B5EF4-FFF2-40B4-BE49-F238E27FC236}">
                <a16:creationId xmlns:a16="http://schemas.microsoft.com/office/drawing/2014/main" id="{90515C8F-1991-4A14-A8F6-03D0842EE83D}"/>
              </a:ext>
            </a:extLst>
          </p:cNvPr>
          <p:cNvPicPr>
            <a:picLocks noChangeAspect="1"/>
          </p:cNvPicPr>
          <p:nvPr/>
        </p:nvPicPr>
        <p:blipFill>
          <a:blip r:embed="rId4"/>
          <a:stretch>
            <a:fillRect/>
          </a:stretch>
        </p:blipFill>
        <p:spPr>
          <a:xfrm>
            <a:off x="300037" y="911020"/>
            <a:ext cx="8543925" cy="1771650"/>
          </a:xfrm>
          <a:prstGeom prst="rect">
            <a:avLst/>
          </a:prstGeom>
        </p:spPr>
      </p:pic>
    </p:spTree>
    <p:extLst>
      <p:ext uri="{BB962C8B-B14F-4D97-AF65-F5344CB8AC3E}">
        <p14:creationId xmlns:p14="http://schemas.microsoft.com/office/powerpoint/2010/main" val="607026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dirty="0"/>
              <a:t>System Booting</a:t>
            </a:r>
          </a:p>
        </p:txBody>
      </p:sp>
      <p:pic>
        <p:nvPicPr>
          <p:cNvPr id="5" name="Picture 4">
            <a:extLst>
              <a:ext uri="{FF2B5EF4-FFF2-40B4-BE49-F238E27FC236}">
                <a16:creationId xmlns:a16="http://schemas.microsoft.com/office/drawing/2014/main" id="{9D42DA76-B39C-4FCF-905B-6FF43AB17E0C}"/>
              </a:ext>
            </a:extLst>
          </p:cNvPr>
          <p:cNvPicPr>
            <a:picLocks noChangeAspect="1"/>
          </p:cNvPicPr>
          <p:nvPr/>
        </p:nvPicPr>
        <p:blipFill>
          <a:blip r:embed="rId3"/>
          <a:stretch>
            <a:fillRect/>
          </a:stretch>
        </p:blipFill>
        <p:spPr>
          <a:xfrm>
            <a:off x="0" y="1042592"/>
            <a:ext cx="9144000" cy="5598726"/>
          </a:xfrm>
          <a:prstGeom prst="rect">
            <a:avLst/>
          </a:prstGeom>
        </p:spPr>
      </p:pic>
    </p:spTree>
    <p:extLst>
      <p:ext uri="{BB962C8B-B14F-4D97-AF65-F5344CB8AC3E}">
        <p14:creationId xmlns:p14="http://schemas.microsoft.com/office/powerpoint/2010/main" val="3918616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1032779" y="134259"/>
            <a:ext cx="8229600" cy="576263"/>
          </a:xfrm>
        </p:spPr>
        <p:txBody>
          <a:bodyPr/>
          <a:lstStyle/>
          <a:p>
            <a:pPr eaLnBrk="1" hangingPunct="1"/>
            <a:r>
              <a:rPr lang="en-US" altLang="en-US" sz="2800"/>
              <a:t>Building and Booting an Operating System</a:t>
            </a:r>
          </a:p>
        </p:txBody>
      </p:sp>
      <p:sp>
        <p:nvSpPr>
          <p:cNvPr id="102403" name="Rectangle 3">
            <a:extLst>
              <a:ext uri="{FF2B5EF4-FFF2-40B4-BE49-F238E27FC236}">
                <a16:creationId xmlns:a16="http://schemas.microsoft.com/office/drawing/2014/main" id="{7BC1B242-4FA3-45A6-A6E0-A52D65A52BBD}"/>
              </a:ext>
            </a:extLst>
          </p:cNvPr>
          <p:cNvSpPr>
            <a:spLocks noGrp="1" noChangeArrowheads="1"/>
          </p:cNvSpPr>
          <p:nvPr>
            <p:ph type="body" idx="1"/>
          </p:nvPr>
        </p:nvSpPr>
        <p:spPr>
          <a:xfrm>
            <a:off x="885825" y="1154113"/>
            <a:ext cx="7596188" cy="4530725"/>
          </a:xfrm>
        </p:spPr>
        <p:txBody>
          <a:bodyPr/>
          <a:lstStyle/>
          <a:p>
            <a:r>
              <a:rPr lang="en-US" altLang="en-US"/>
              <a:t>Operating systems generally designed to run on a class of systems with variety of perpherals</a:t>
            </a:r>
          </a:p>
          <a:p>
            <a:r>
              <a:rPr lang="en-US" altLang="en-US"/>
              <a:t>Commonly, operating system already installed on purchased computer</a:t>
            </a:r>
          </a:p>
          <a:p>
            <a:pPr lvl="1"/>
            <a:r>
              <a:rPr lang="en-US" altLang="en-US"/>
              <a:t>But can build and install some other operating systems</a:t>
            </a:r>
          </a:p>
          <a:p>
            <a:pPr lvl="1"/>
            <a:r>
              <a:rPr lang="en-US" altLang="en-US"/>
              <a:t>If generating an operating system from scratch</a:t>
            </a:r>
          </a:p>
          <a:p>
            <a:pPr lvl="2"/>
            <a:r>
              <a:rPr lang="en-US" altLang="en-US"/>
              <a:t>Write the operating system source code</a:t>
            </a:r>
          </a:p>
          <a:p>
            <a:pPr lvl="2"/>
            <a:r>
              <a:rPr lang="en-US" altLang="en-US"/>
              <a:t>Configure the operating system for the system on which it will run</a:t>
            </a:r>
          </a:p>
          <a:p>
            <a:pPr lvl="2"/>
            <a:r>
              <a:rPr lang="en-US" altLang="en-US"/>
              <a:t>Compile the operating system</a:t>
            </a:r>
          </a:p>
          <a:p>
            <a:pPr lvl="2"/>
            <a:r>
              <a:rPr lang="en-US" altLang="en-US"/>
              <a:t>Install the operating system</a:t>
            </a:r>
          </a:p>
          <a:p>
            <a:pPr lvl="2"/>
            <a:r>
              <a:rPr lang="en-US" altLang="en-US"/>
              <a:t>Boot the computer and its new operating system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82DD2A02-B2A8-4458-811E-DE9B33D11308}"/>
              </a:ext>
            </a:extLst>
          </p:cNvPr>
          <p:cNvSpPr>
            <a:spLocks noGrp="1" noChangeArrowheads="1"/>
          </p:cNvSpPr>
          <p:nvPr>
            <p:ph type="title"/>
          </p:nvPr>
        </p:nvSpPr>
        <p:spPr>
          <a:xfrm>
            <a:off x="885825" y="138341"/>
            <a:ext cx="7648575" cy="576263"/>
          </a:xfrm>
        </p:spPr>
        <p:txBody>
          <a:bodyPr/>
          <a:lstStyle/>
          <a:p>
            <a:r>
              <a:rPr lang="en-US" altLang="en-US" dirty="0"/>
              <a:t>Building and Booting Linux</a:t>
            </a:r>
          </a:p>
        </p:txBody>
      </p:sp>
      <p:sp>
        <p:nvSpPr>
          <p:cNvPr id="104451" name="Content Placeholder 2">
            <a:extLst>
              <a:ext uri="{FF2B5EF4-FFF2-40B4-BE49-F238E27FC236}">
                <a16:creationId xmlns:a16="http://schemas.microsoft.com/office/drawing/2014/main" id="{F7DA67EF-ED36-4BB1-AB0B-F42969C15CFB}"/>
              </a:ext>
            </a:extLst>
          </p:cNvPr>
          <p:cNvSpPr>
            <a:spLocks noGrp="1" noChangeArrowheads="1"/>
          </p:cNvSpPr>
          <p:nvPr>
            <p:ph idx="1"/>
          </p:nvPr>
        </p:nvSpPr>
        <p:spPr>
          <a:xfrm>
            <a:off x="885825" y="1233488"/>
            <a:ext cx="7648575" cy="4530725"/>
          </a:xfrm>
        </p:spPr>
        <p:txBody>
          <a:bodyPr/>
          <a:lstStyle/>
          <a:p>
            <a:r>
              <a:rPr lang="en-US" altLang="en-US" dirty="0"/>
              <a:t>Download Linux source code (</a:t>
            </a:r>
            <a:r>
              <a:rPr lang="en-US" altLang="en-US" dirty="0">
                <a:solidFill>
                  <a:srgbClr val="996600"/>
                </a:solidFill>
              </a:rPr>
              <a:t>http://www.kernel.org</a:t>
            </a:r>
            <a:r>
              <a:rPr lang="en-US" altLang="en-US" dirty="0"/>
              <a:t>)</a:t>
            </a:r>
          </a:p>
          <a:p>
            <a:r>
              <a:rPr lang="en-US" altLang="en-US" dirty="0"/>
              <a:t>Configure kernel via “</a:t>
            </a:r>
            <a:r>
              <a:rPr lang="en-US" altLang="en-US" sz="2000" dirty="0">
                <a:latin typeface="Courier New" panose="02070309020205020404" pitchFamily="49" charset="0"/>
                <a:cs typeface="Courier New" panose="02070309020205020404" pitchFamily="49" charset="0"/>
              </a:rPr>
              <a:t>make </a:t>
            </a:r>
            <a:r>
              <a:rPr lang="en-US" altLang="en-US" sz="2000" dirty="0" err="1">
                <a:latin typeface="Courier New" panose="02070309020205020404" pitchFamily="49" charset="0"/>
                <a:cs typeface="Courier New" panose="02070309020205020404" pitchFamily="49" charset="0"/>
              </a:rPr>
              <a:t>menuconfig</a:t>
            </a:r>
            <a:r>
              <a:rPr lang="en-US" altLang="en-US" dirty="0"/>
              <a:t>”</a:t>
            </a:r>
          </a:p>
          <a:p>
            <a:r>
              <a:rPr lang="en-US" altLang="en-US" dirty="0"/>
              <a:t>Compile the kernel using “</a:t>
            </a:r>
            <a:r>
              <a:rPr lang="en-US" altLang="en-US" dirty="0">
                <a:latin typeface="Courier New" panose="02070309020205020404" pitchFamily="49" charset="0"/>
                <a:cs typeface="Courier New" panose="02070309020205020404" pitchFamily="49" charset="0"/>
              </a:rPr>
              <a:t>make</a:t>
            </a:r>
            <a:r>
              <a:rPr lang="en-US" altLang="en-US" dirty="0"/>
              <a:t>”</a:t>
            </a:r>
          </a:p>
          <a:p>
            <a:pPr lvl="1"/>
            <a:r>
              <a:rPr lang="en-US" altLang="en-US" dirty="0"/>
              <a:t>Produces </a:t>
            </a:r>
            <a:r>
              <a:rPr lang="en-US" altLang="en-US" dirty="0" err="1">
                <a:latin typeface="Courier New" panose="02070309020205020404" pitchFamily="49" charset="0"/>
                <a:cs typeface="Courier New" panose="02070309020205020404" pitchFamily="49" charset="0"/>
              </a:rPr>
              <a:t>vmlinuz</a:t>
            </a:r>
            <a:r>
              <a:rPr lang="en-US" altLang="en-US" dirty="0"/>
              <a:t>, the kernel image</a:t>
            </a:r>
          </a:p>
          <a:p>
            <a:pPr lvl="1"/>
            <a:r>
              <a:rPr lang="en-US" altLang="en-US" dirty="0"/>
              <a:t>Compile kernel modules via “</a:t>
            </a:r>
            <a:r>
              <a:rPr lang="en-US" altLang="en-US" dirty="0">
                <a:latin typeface="Courier New" panose="02070309020205020404" pitchFamily="49" charset="0"/>
                <a:cs typeface="Courier New" panose="02070309020205020404" pitchFamily="49" charset="0"/>
              </a:rPr>
              <a:t>make modules</a:t>
            </a:r>
            <a:r>
              <a:rPr lang="en-US" altLang="en-US" dirty="0"/>
              <a:t>”</a:t>
            </a:r>
          </a:p>
          <a:p>
            <a:pPr lvl="1"/>
            <a:r>
              <a:rPr lang="en-US" altLang="en-US" dirty="0"/>
              <a:t>Install kernel modules into </a:t>
            </a:r>
            <a:r>
              <a:rPr lang="en-US" altLang="en-US" dirty="0" err="1">
                <a:latin typeface="Courier New" panose="02070309020205020404" pitchFamily="49" charset="0"/>
                <a:cs typeface="Courier New" panose="02070309020205020404" pitchFamily="49" charset="0"/>
              </a:rPr>
              <a:t>vmlinuz</a:t>
            </a:r>
            <a:r>
              <a:rPr lang="en-US" altLang="en-US" dirty="0"/>
              <a:t> via “</a:t>
            </a:r>
            <a:r>
              <a:rPr lang="en-US" altLang="en-US" dirty="0">
                <a:latin typeface="Courier New" panose="02070309020205020404" pitchFamily="49" charset="0"/>
                <a:cs typeface="Courier New" panose="02070309020205020404" pitchFamily="49" charset="0"/>
              </a:rPr>
              <a:t>make </a:t>
            </a:r>
            <a:r>
              <a:rPr lang="en-US" altLang="en-US" dirty="0" err="1">
                <a:latin typeface="Courier New" panose="02070309020205020404" pitchFamily="49" charset="0"/>
                <a:cs typeface="Courier New" panose="02070309020205020404" pitchFamily="49" charset="0"/>
              </a:rPr>
              <a:t>modules_install</a:t>
            </a:r>
            <a:r>
              <a:rPr lang="en-US" altLang="en-US" dirty="0"/>
              <a:t>”</a:t>
            </a:r>
          </a:p>
          <a:p>
            <a:pPr lvl="1"/>
            <a:r>
              <a:rPr lang="en-US" altLang="en-US" dirty="0"/>
              <a:t>Install new kernel on the system via “</a:t>
            </a:r>
            <a:r>
              <a:rPr lang="en-US" altLang="en-US" dirty="0">
                <a:latin typeface="Courier New" panose="02070309020205020404" pitchFamily="49" charset="0"/>
                <a:cs typeface="Courier New" panose="02070309020205020404" pitchFamily="49" charset="0"/>
              </a:rPr>
              <a:t>make install</a:t>
            </a:r>
            <a:r>
              <a:rPr lang="en-US" altLang="en-US" dirty="0"/>
              <a:t>”</a:t>
            </a:r>
          </a:p>
          <a:p>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B1F4D2D-A1F6-4F80-AAF7-B44F6C42031E}"/>
              </a:ext>
            </a:extLst>
          </p:cNvPr>
          <p:cNvSpPr>
            <a:spLocks noGrp="1" noChangeArrowheads="1"/>
          </p:cNvSpPr>
          <p:nvPr>
            <p:ph type="title"/>
          </p:nvPr>
        </p:nvSpPr>
        <p:spPr>
          <a:xfrm>
            <a:off x="765175" y="142650"/>
            <a:ext cx="7820025" cy="576262"/>
          </a:xfrm>
        </p:spPr>
        <p:txBody>
          <a:bodyPr/>
          <a:lstStyle/>
          <a:p>
            <a:pPr eaLnBrk="1" hangingPunct="1"/>
            <a:r>
              <a:rPr lang="en-US" altLang="en-US" dirty="0"/>
              <a:t>System Boot</a:t>
            </a:r>
          </a:p>
        </p:txBody>
      </p:sp>
      <p:sp>
        <p:nvSpPr>
          <p:cNvPr id="105475" name="Rectangle 3">
            <a:extLst>
              <a:ext uri="{FF2B5EF4-FFF2-40B4-BE49-F238E27FC236}">
                <a16:creationId xmlns:a16="http://schemas.microsoft.com/office/drawing/2014/main" id="{84966C5E-EDB7-4314-801D-4E54D9A7265D}"/>
              </a:ext>
            </a:extLst>
          </p:cNvPr>
          <p:cNvSpPr>
            <a:spLocks noGrp="1" noChangeArrowheads="1"/>
          </p:cNvSpPr>
          <p:nvPr>
            <p:ph type="body" idx="1"/>
          </p:nvPr>
        </p:nvSpPr>
        <p:spPr>
          <a:xfrm>
            <a:off x="765175" y="1038001"/>
            <a:ext cx="7580539" cy="4745942"/>
          </a:xfrm>
        </p:spPr>
        <p:txBody>
          <a:bodyPr/>
          <a:lstStyle/>
          <a:p>
            <a:r>
              <a:rPr lang="en-US" altLang="en-US" dirty="0"/>
              <a:t>When power initialized on system, execution starts at a fixed memory location</a:t>
            </a:r>
          </a:p>
          <a:p>
            <a:r>
              <a:rPr lang="en-US" altLang="en-US" dirty="0"/>
              <a:t>Operating system must be made available to hardware so hardware can start it</a:t>
            </a:r>
          </a:p>
          <a:p>
            <a:pPr lvl="1"/>
            <a:r>
              <a:rPr lang="en-US" altLang="en-US" dirty="0"/>
              <a:t>Small piece of code – </a:t>
            </a:r>
            <a:r>
              <a:rPr lang="en-US" altLang="en-US" b="1" dirty="0">
                <a:solidFill>
                  <a:srgbClr val="006699"/>
                </a:solidFill>
                <a:latin typeface="+mj-lt"/>
              </a:rPr>
              <a:t>bootstrap</a:t>
            </a:r>
            <a:r>
              <a:rPr lang="en-US" altLang="en-US" b="1" dirty="0">
                <a:solidFill>
                  <a:srgbClr val="3366FF"/>
                </a:solidFill>
              </a:rPr>
              <a:t> </a:t>
            </a:r>
            <a:r>
              <a:rPr lang="en-US" altLang="en-US" b="1" dirty="0">
                <a:solidFill>
                  <a:srgbClr val="006699"/>
                </a:solidFill>
                <a:latin typeface="+mj-lt"/>
              </a:rPr>
              <a:t>loader</a:t>
            </a:r>
            <a:r>
              <a:rPr lang="en-US" altLang="en-US" dirty="0"/>
              <a:t>, </a:t>
            </a:r>
            <a:r>
              <a:rPr lang="en-US" altLang="en-US" b="1" dirty="0">
                <a:solidFill>
                  <a:srgbClr val="006699"/>
                </a:solidFill>
                <a:latin typeface="+mj-lt"/>
              </a:rPr>
              <a:t>BIOS</a:t>
            </a:r>
            <a:r>
              <a:rPr lang="en-US" altLang="en-US" dirty="0"/>
              <a:t>, stored in </a:t>
            </a:r>
            <a:r>
              <a:rPr lang="en-US" altLang="en-US" b="1" dirty="0">
                <a:solidFill>
                  <a:srgbClr val="006699"/>
                </a:solidFill>
                <a:latin typeface="+mj-lt"/>
              </a:rPr>
              <a:t>ROM</a:t>
            </a:r>
            <a:r>
              <a:rPr lang="en-US" altLang="en-US" dirty="0"/>
              <a:t> or </a:t>
            </a:r>
            <a:r>
              <a:rPr lang="en-US" altLang="en-US" b="1" dirty="0">
                <a:solidFill>
                  <a:srgbClr val="006699"/>
                </a:solidFill>
                <a:latin typeface="+mj-lt"/>
              </a:rPr>
              <a:t>EEPROM</a:t>
            </a:r>
            <a:r>
              <a:rPr lang="en-US" altLang="en-US" dirty="0"/>
              <a:t> locates the kernel, loads it into memory, and starts it</a:t>
            </a:r>
          </a:p>
          <a:p>
            <a:pPr lvl="1"/>
            <a:r>
              <a:rPr lang="en-US" altLang="en-US" dirty="0"/>
              <a:t>Sometimes two-step process where </a:t>
            </a:r>
            <a:r>
              <a:rPr lang="en-US" altLang="en-US" b="1" dirty="0">
                <a:solidFill>
                  <a:srgbClr val="006699"/>
                </a:solidFill>
                <a:latin typeface="+mj-lt"/>
              </a:rPr>
              <a:t>boot</a:t>
            </a:r>
            <a:r>
              <a:rPr lang="en-US" altLang="en-US" b="1" dirty="0">
                <a:solidFill>
                  <a:srgbClr val="3366FF"/>
                </a:solidFill>
              </a:rPr>
              <a:t> </a:t>
            </a:r>
            <a:r>
              <a:rPr lang="en-US" altLang="en-US" b="1" dirty="0">
                <a:solidFill>
                  <a:srgbClr val="006699"/>
                </a:solidFill>
                <a:latin typeface="+mj-lt"/>
              </a:rPr>
              <a:t>block</a:t>
            </a:r>
            <a:r>
              <a:rPr lang="en-US" altLang="en-US" b="1" dirty="0">
                <a:solidFill>
                  <a:srgbClr val="3366FF"/>
                </a:solidFill>
              </a:rPr>
              <a:t> </a:t>
            </a:r>
            <a:r>
              <a:rPr lang="en-US" altLang="en-US" dirty="0"/>
              <a:t>at fixed location loaded by ROM code, which loads bootstrap loader from disk</a:t>
            </a:r>
          </a:p>
          <a:p>
            <a:pPr lvl="1"/>
            <a:r>
              <a:rPr lang="en-US" altLang="en-US" dirty="0"/>
              <a:t>Modern systems replace BIOS with </a:t>
            </a:r>
            <a:r>
              <a:rPr lang="en-US" altLang="en-US" b="1" dirty="0">
                <a:solidFill>
                  <a:srgbClr val="006699"/>
                </a:solidFill>
                <a:latin typeface="+mj-lt"/>
              </a:rPr>
              <a:t>Unified</a:t>
            </a:r>
            <a:r>
              <a:rPr lang="en-US" altLang="en-US" b="1" dirty="0">
                <a:solidFill>
                  <a:srgbClr val="3366FF"/>
                </a:solidFill>
              </a:rPr>
              <a:t> </a:t>
            </a:r>
            <a:r>
              <a:rPr lang="en-US" altLang="en-US" b="1" dirty="0">
                <a:solidFill>
                  <a:srgbClr val="006699"/>
                </a:solidFill>
                <a:latin typeface="+mj-lt"/>
              </a:rPr>
              <a:t>Extensible</a:t>
            </a:r>
            <a:r>
              <a:rPr lang="en-US" altLang="en-US" b="1" dirty="0">
                <a:solidFill>
                  <a:srgbClr val="3366FF"/>
                </a:solidFill>
              </a:rPr>
              <a:t> </a:t>
            </a:r>
            <a:r>
              <a:rPr lang="en-US" altLang="en-US" b="1" dirty="0">
                <a:solidFill>
                  <a:srgbClr val="006699"/>
                </a:solidFill>
                <a:latin typeface="+mj-lt"/>
              </a:rPr>
              <a:t>Firmware</a:t>
            </a:r>
            <a:r>
              <a:rPr lang="en-US" altLang="en-US" b="1" dirty="0">
                <a:solidFill>
                  <a:srgbClr val="3366FF"/>
                </a:solidFill>
              </a:rPr>
              <a:t> </a:t>
            </a:r>
            <a:r>
              <a:rPr lang="en-US" altLang="en-US" b="1" dirty="0">
                <a:solidFill>
                  <a:srgbClr val="006699"/>
                </a:solidFill>
                <a:latin typeface="+mj-lt"/>
              </a:rPr>
              <a:t>Interface</a:t>
            </a:r>
            <a:r>
              <a:rPr lang="en-US" altLang="en-US" b="1" dirty="0">
                <a:solidFill>
                  <a:srgbClr val="3366FF"/>
                </a:solidFill>
              </a:rPr>
              <a:t> </a:t>
            </a:r>
            <a:r>
              <a:rPr lang="en-US" altLang="en-US" dirty="0"/>
              <a:t>(</a:t>
            </a:r>
            <a:r>
              <a:rPr lang="en-US" altLang="en-US" b="1" dirty="0">
                <a:solidFill>
                  <a:srgbClr val="006699"/>
                </a:solidFill>
                <a:latin typeface="+mj-lt"/>
              </a:rPr>
              <a:t>UEFI</a:t>
            </a:r>
            <a:r>
              <a:rPr lang="en-US" altLang="en-US" dirty="0"/>
              <a:t>)</a:t>
            </a:r>
          </a:p>
          <a:p>
            <a:r>
              <a:rPr lang="en-US" altLang="en-US" dirty="0"/>
              <a:t>Common bootstrap loader, </a:t>
            </a:r>
            <a:r>
              <a:rPr lang="en-US" altLang="en-US" b="1" dirty="0">
                <a:solidFill>
                  <a:srgbClr val="006699"/>
                </a:solidFill>
                <a:latin typeface="+mj-lt"/>
              </a:rPr>
              <a:t>GRUB</a:t>
            </a:r>
            <a:r>
              <a:rPr lang="en-US" altLang="en-US" dirty="0"/>
              <a:t>, allows selection of kernel from multiple disks, versions, kernel options</a:t>
            </a:r>
          </a:p>
          <a:p>
            <a:r>
              <a:rPr lang="en-US" altLang="en-US" dirty="0"/>
              <a:t>Kernel loads and system is then </a:t>
            </a:r>
            <a:r>
              <a:rPr lang="en-US" altLang="en-US" b="1" dirty="0">
                <a:solidFill>
                  <a:srgbClr val="006699"/>
                </a:solidFill>
                <a:latin typeface="+mj-lt"/>
              </a:rPr>
              <a:t>running</a:t>
            </a:r>
          </a:p>
          <a:p>
            <a:r>
              <a:rPr lang="en-US" altLang="en-US" dirty="0"/>
              <a:t>Boot loaders frequently allow various boot states, such as single user mode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t>2. OS Structures</a:t>
            </a:r>
          </a:p>
          <a:p>
            <a:pPr marL="400050" lvl="1" indent="0">
              <a:buNone/>
            </a:pPr>
            <a:r>
              <a:rPr lang="en-US" altLang="en-US" dirty="0"/>
              <a:t>• Simple</a:t>
            </a:r>
          </a:p>
          <a:p>
            <a:pPr marL="400050" lvl="1" indent="0">
              <a:buNone/>
            </a:pPr>
            <a:r>
              <a:rPr lang="en-US" altLang="en-US" dirty="0"/>
              <a:t>• Limited</a:t>
            </a:r>
          </a:p>
          <a:p>
            <a:pPr marL="400050" lvl="1" indent="0">
              <a:buNone/>
            </a:pPr>
            <a:r>
              <a:rPr lang="en-US" altLang="en-US" dirty="0"/>
              <a:t>• Layered</a:t>
            </a:r>
          </a:p>
          <a:p>
            <a:pPr marL="400050" lvl="1" indent="0">
              <a:buNone/>
            </a:pPr>
            <a:r>
              <a:rPr lang="en-US" altLang="en-US" dirty="0"/>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t>3. Computer Booting (+ </a:t>
            </a:r>
            <a:r>
              <a:rPr lang="en-US" altLang="en-US" b="1" dirty="0">
                <a:highlight>
                  <a:srgbClr val="FFFF00"/>
                </a:highlight>
              </a:rPr>
              <a:t>Debugging, Tuning, Tracing</a:t>
            </a:r>
            <a:r>
              <a:rPr lang="en-US" altLang="en-US" b="1" dirty="0"/>
              <a:t>)</a:t>
            </a:r>
          </a:p>
          <a:p>
            <a:pPr marL="0" indent="0">
              <a:buNone/>
            </a:pPr>
            <a:endParaRPr lang="en-US" altLang="en-US" b="1" dirty="0">
              <a:highlight>
                <a:srgbClr val="FFFF00"/>
              </a:highlight>
            </a:endParaRPr>
          </a:p>
        </p:txBody>
      </p:sp>
    </p:spTree>
    <p:extLst>
      <p:ext uri="{BB962C8B-B14F-4D97-AF65-F5344CB8AC3E}">
        <p14:creationId xmlns:p14="http://schemas.microsoft.com/office/powerpoint/2010/main" val="607245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37D0B20-2573-4F33-B46D-85291214EDD3}"/>
              </a:ext>
            </a:extLst>
          </p:cNvPr>
          <p:cNvSpPr>
            <a:spLocks noGrp="1" noChangeArrowheads="1"/>
          </p:cNvSpPr>
          <p:nvPr>
            <p:ph type="title"/>
          </p:nvPr>
        </p:nvSpPr>
        <p:spPr>
          <a:xfrm>
            <a:off x="1090613" y="108633"/>
            <a:ext cx="7596187" cy="576262"/>
          </a:xfrm>
        </p:spPr>
        <p:txBody>
          <a:bodyPr/>
          <a:lstStyle/>
          <a:p>
            <a:pPr eaLnBrk="1" hangingPunct="1"/>
            <a:r>
              <a:rPr lang="en-US" altLang="en-US" dirty="0"/>
              <a:t>Operating-System Debugging</a:t>
            </a:r>
          </a:p>
        </p:txBody>
      </p:sp>
      <p:sp>
        <p:nvSpPr>
          <p:cNvPr id="107523" name="Content Placeholder 2">
            <a:extLst>
              <a:ext uri="{FF2B5EF4-FFF2-40B4-BE49-F238E27FC236}">
                <a16:creationId xmlns:a16="http://schemas.microsoft.com/office/drawing/2014/main" id="{09BD28EB-4A21-4422-9ABC-1A17E1FEC3C0}"/>
              </a:ext>
            </a:extLst>
          </p:cNvPr>
          <p:cNvSpPr>
            <a:spLocks noGrp="1" noChangeArrowheads="1"/>
          </p:cNvSpPr>
          <p:nvPr>
            <p:ph idx="1"/>
          </p:nvPr>
        </p:nvSpPr>
        <p:spPr>
          <a:xfrm>
            <a:off x="806450" y="1233488"/>
            <a:ext cx="7753350" cy="4910137"/>
          </a:xfrm>
        </p:spPr>
        <p:txBody>
          <a:bodyPr/>
          <a:lstStyle/>
          <a:p>
            <a:r>
              <a:rPr lang="en-US" altLang="en-US" b="1" dirty="0">
                <a:solidFill>
                  <a:srgbClr val="006699"/>
                </a:solidFill>
                <a:latin typeface="+mj-lt"/>
              </a:rPr>
              <a:t>Debugging</a:t>
            </a:r>
            <a:r>
              <a:rPr lang="en-US" altLang="en-US" dirty="0">
                <a:solidFill>
                  <a:srgbClr val="3366FF"/>
                </a:solidFill>
              </a:rPr>
              <a:t> </a:t>
            </a:r>
            <a:r>
              <a:rPr lang="en-US" altLang="en-US" dirty="0"/>
              <a:t>is finding and fixing errors, or </a:t>
            </a:r>
            <a:r>
              <a:rPr lang="en-US" altLang="en-US" b="1" dirty="0">
                <a:solidFill>
                  <a:srgbClr val="006699"/>
                </a:solidFill>
                <a:latin typeface="+mj-lt"/>
              </a:rPr>
              <a:t>bugs</a:t>
            </a:r>
          </a:p>
          <a:p>
            <a:r>
              <a:rPr lang="en-US" altLang="en-US" dirty="0"/>
              <a:t>Also</a:t>
            </a:r>
            <a:r>
              <a:rPr lang="en-US" altLang="en-US" b="1" dirty="0">
                <a:solidFill>
                  <a:srgbClr val="3366FF"/>
                </a:solidFill>
              </a:rPr>
              <a:t> </a:t>
            </a:r>
            <a:r>
              <a:rPr lang="en-US" altLang="en-US" b="1" dirty="0">
                <a:solidFill>
                  <a:srgbClr val="006699"/>
                </a:solidFill>
                <a:latin typeface="+mj-lt"/>
              </a:rPr>
              <a:t>performance</a:t>
            </a:r>
            <a:r>
              <a:rPr lang="en-US" altLang="en-US" b="1" dirty="0">
                <a:solidFill>
                  <a:srgbClr val="3366FF"/>
                </a:solidFill>
              </a:rPr>
              <a:t> </a:t>
            </a:r>
            <a:r>
              <a:rPr lang="en-US" altLang="en-US" b="1" dirty="0">
                <a:solidFill>
                  <a:srgbClr val="006699"/>
                </a:solidFill>
                <a:latin typeface="+mj-lt"/>
              </a:rPr>
              <a:t>tuning</a:t>
            </a:r>
          </a:p>
          <a:p>
            <a:r>
              <a:rPr lang="en-US" altLang="en-US" dirty="0"/>
              <a:t>OS generate </a:t>
            </a:r>
            <a:r>
              <a:rPr lang="en-US" altLang="en-US" b="1" dirty="0">
                <a:solidFill>
                  <a:srgbClr val="006699"/>
                </a:solidFill>
                <a:latin typeface="+mj-lt"/>
              </a:rPr>
              <a:t>log</a:t>
            </a:r>
            <a:r>
              <a:rPr lang="en-US" altLang="en-US" b="1" dirty="0">
                <a:solidFill>
                  <a:srgbClr val="3366FF"/>
                </a:solidFill>
              </a:rPr>
              <a:t> </a:t>
            </a:r>
            <a:r>
              <a:rPr lang="en-US" altLang="en-US" b="1" dirty="0">
                <a:solidFill>
                  <a:srgbClr val="006699"/>
                </a:solidFill>
                <a:latin typeface="+mj-lt"/>
              </a:rPr>
              <a:t>files</a:t>
            </a:r>
            <a:r>
              <a:rPr lang="en-US" altLang="en-US" dirty="0">
                <a:solidFill>
                  <a:srgbClr val="3366FF"/>
                </a:solidFill>
              </a:rPr>
              <a:t> </a:t>
            </a:r>
            <a:r>
              <a:rPr lang="en-US" altLang="en-US" dirty="0">
                <a:solidFill>
                  <a:srgbClr val="000000"/>
                </a:solidFill>
              </a:rPr>
              <a:t>containing error information</a:t>
            </a:r>
          </a:p>
          <a:p>
            <a:r>
              <a:rPr lang="en-US" altLang="en-US" dirty="0">
                <a:solidFill>
                  <a:srgbClr val="000000"/>
                </a:solidFill>
              </a:rPr>
              <a:t>Failure of an application can generate </a:t>
            </a:r>
            <a:r>
              <a:rPr lang="en-US" altLang="en-US" b="1" dirty="0">
                <a:solidFill>
                  <a:srgbClr val="006699"/>
                </a:solidFill>
                <a:latin typeface="+mj-lt"/>
              </a:rPr>
              <a:t>core</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capturing memory of the process</a:t>
            </a:r>
          </a:p>
          <a:p>
            <a:r>
              <a:rPr lang="en-US" altLang="en-US" dirty="0">
                <a:solidFill>
                  <a:srgbClr val="000000"/>
                </a:solidFill>
              </a:rPr>
              <a:t>Operating system failure can generate </a:t>
            </a:r>
            <a:r>
              <a:rPr lang="en-US" altLang="en-US" b="1" dirty="0">
                <a:solidFill>
                  <a:srgbClr val="006699"/>
                </a:solidFill>
                <a:latin typeface="+mj-lt"/>
              </a:rPr>
              <a:t>crash</a:t>
            </a:r>
            <a:r>
              <a:rPr lang="en-US" altLang="en-US" b="1" dirty="0">
                <a:solidFill>
                  <a:srgbClr val="3366FF"/>
                </a:solidFill>
              </a:rPr>
              <a:t> </a:t>
            </a:r>
            <a:r>
              <a:rPr lang="en-US" altLang="en-US" b="1" dirty="0">
                <a:solidFill>
                  <a:srgbClr val="006699"/>
                </a:solidFill>
                <a:latin typeface="+mj-lt"/>
              </a:rPr>
              <a:t>dump</a:t>
            </a:r>
            <a:r>
              <a:rPr lang="en-US" altLang="en-US" dirty="0">
                <a:solidFill>
                  <a:srgbClr val="3366FF"/>
                </a:solidFill>
              </a:rPr>
              <a:t> </a:t>
            </a:r>
            <a:r>
              <a:rPr lang="en-US" altLang="en-US" dirty="0">
                <a:solidFill>
                  <a:srgbClr val="000000"/>
                </a:solidFill>
              </a:rPr>
              <a:t>file containing kernel memory</a:t>
            </a:r>
          </a:p>
          <a:p>
            <a:r>
              <a:rPr lang="en-US" altLang="en-US" dirty="0">
                <a:solidFill>
                  <a:srgbClr val="000000"/>
                </a:solidFill>
              </a:rPr>
              <a:t>Beyond crashes, performance tuning can optimize system performance</a:t>
            </a:r>
          </a:p>
          <a:p>
            <a:pPr lvl="1"/>
            <a:r>
              <a:rPr lang="en-US" altLang="en-US" dirty="0">
                <a:solidFill>
                  <a:srgbClr val="000000"/>
                </a:solidFill>
              </a:rPr>
              <a:t>Sometimes using </a:t>
            </a:r>
            <a:r>
              <a:rPr lang="en-US" altLang="en-US" b="1" i="1" dirty="0">
                <a:solidFill>
                  <a:srgbClr val="000000"/>
                </a:solidFill>
              </a:rPr>
              <a:t>trace listings</a:t>
            </a:r>
            <a:r>
              <a:rPr lang="en-US" altLang="en-US" dirty="0">
                <a:solidFill>
                  <a:srgbClr val="000000"/>
                </a:solidFill>
              </a:rPr>
              <a:t> of activities, recorded for analysis</a:t>
            </a:r>
          </a:p>
          <a:p>
            <a:pPr lvl="1"/>
            <a:r>
              <a:rPr lang="en-US" altLang="en-US" b="1" dirty="0">
                <a:solidFill>
                  <a:srgbClr val="006699"/>
                </a:solidFill>
                <a:latin typeface="+mj-lt"/>
              </a:rPr>
              <a:t>Profiling</a:t>
            </a:r>
            <a:r>
              <a:rPr lang="en-US" altLang="en-US" dirty="0">
                <a:solidFill>
                  <a:srgbClr val="000000"/>
                </a:solidFill>
              </a:rPr>
              <a:t> is periodic sampling of instruction pointer to look for statistical trends</a:t>
            </a:r>
          </a:p>
          <a:p>
            <a:pPr marL="0" indent="0">
              <a:buNone/>
            </a:pPr>
            <a:r>
              <a:rPr lang="en-US" altLang="en-US" dirty="0">
                <a:solidFill>
                  <a:srgbClr val="000000"/>
                </a:solidFill>
              </a:rPr>
              <a:t>Kernighan</a:t>
            </a:r>
            <a:r>
              <a:rPr lang="ja-JP" altLang="en-US" dirty="0">
                <a:solidFill>
                  <a:srgbClr val="000000"/>
                </a:solidFill>
              </a:rPr>
              <a:t>’</a:t>
            </a:r>
            <a:r>
              <a:rPr lang="en-US" altLang="ja-JP" dirty="0">
                <a:solidFill>
                  <a:srgbClr val="000000"/>
                </a:solidFill>
              </a:rPr>
              <a:t>s Law: </a:t>
            </a:r>
            <a:r>
              <a:rPr lang="ja-JP" altLang="en-US" dirty="0"/>
              <a:t>“</a:t>
            </a:r>
            <a:r>
              <a:rPr lang="en-US" altLang="ja-JP" dirty="0"/>
              <a:t>Debugging is twice as hard as writing the code in the first place. Therefore, if you write the code as cleverly as possible, you are, by definition, not smart enough to debug it.</a:t>
            </a:r>
            <a:r>
              <a:rPr lang="ja-JP" altLang="en-US" dirty="0"/>
              <a:t>”</a:t>
            </a:r>
            <a:endParaRPr lang="en-US" altLang="en-US" dirty="0">
              <a:solidFill>
                <a:srgbClr val="000000"/>
              </a:solidFill>
            </a:endParaRPr>
          </a:p>
          <a:p>
            <a:pPr>
              <a:buFont typeface="Monotype Sorts" pitchFamily="-84" charset="2"/>
              <a:buNone/>
            </a:pPr>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BDC80E5-B72D-4043-9076-486889434A4D}"/>
              </a:ext>
            </a:extLst>
          </p:cNvPr>
          <p:cNvSpPr>
            <a:spLocks noGrp="1" noChangeArrowheads="1"/>
          </p:cNvSpPr>
          <p:nvPr>
            <p:ph type="title"/>
          </p:nvPr>
        </p:nvSpPr>
        <p:spPr>
          <a:xfrm>
            <a:off x="1090613" y="220663"/>
            <a:ext cx="7400925" cy="576262"/>
          </a:xfrm>
        </p:spPr>
        <p:txBody>
          <a:bodyPr/>
          <a:lstStyle/>
          <a:p>
            <a:pPr eaLnBrk="1" hangingPunct="1"/>
            <a:r>
              <a:rPr lang="en-US" altLang="en-US"/>
              <a:t>Performance Tuning</a:t>
            </a:r>
          </a:p>
        </p:txBody>
      </p:sp>
      <p:sp>
        <p:nvSpPr>
          <p:cNvPr id="109571" name="Content Placeholder 2">
            <a:extLst>
              <a:ext uri="{FF2B5EF4-FFF2-40B4-BE49-F238E27FC236}">
                <a16:creationId xmlns:a16="http://schemas.microsoft.com/office/drawing/2014/main" id="{5960A5C5-E69B-4534-A6AA-022222737FDF}"/>
              </a:ext>
            </a:extLst>
          </p:cNvPr>
          <p:cNvSpPr>
            <a:spLocks noGrp="1" noChangeArrowheads="1"/>
          </p:cNvSpPr>
          <p:nvPr>
            <p:ph idx="1"/>
          </p:nvPr>
        </p:nvSpPr>
        <p:spPr>
          <a:xfrm>
            <a:off x="806450" y="1233488"/>
            <a:ext cx="7685088" cy="4910137"/>
          </a:xfrm>
        </p:spPr>
        <p:txBody>
          <a:bodyPr/>
          <a:lstStyle/>
          <a:p>
            <a:r>
              <a:rPr lang="en-US" altLang="en-US"/>
              <a:t>Improve performance by removing bottlenecks</a:t>
            </a:r>
          </a:p>
          <a:p>
            <a:r>
              <a:rPr lang="en-US" altLang="en-US"/>
              <a:t>OS must provide means of computing and displaying measures of system behavior</a:t>
            </a:r>
            <a:endParaRPr lang="en-US" altLang="en-US">
              <a:solidFill>
                <a:srgbClr val="000000"/>
              </a:solidFill>
            </a:endParaRPr>
          </a:p>
          <a:p>
            <a:r>
              <a:rPr lang="en-US" altLang="en-US">
                <a:solidFill>
                  <a:srgbClr val="000000"/>
                </a:solidFill>
              </a:rPr>
              <a:t>For example, “top” program or Windows Task Manager</a:t>
            </a:r>
            <a:endParaRPr lang="en-US" altLang="en-US"/>
          </a:p>
        </p:txBody>
      </p:sp>
      <p:pic>
        <p:nvPicPr>
          <p:cNvPr id="109572" name="Picture 2">
            <a:extLst>
              <a:ext uri="{FF2B5EF4-FFF2-40B4-BE49-F238E27FC236}">
                <a16:creationId xmlns:a16="http://schemas.microsoft.com/office/drawing/2014/main" id="{4DA4B68A-E5CA-40EB-BEDC-C4CD4DBC1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2720975"/>
            <a:ext cx="63896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highlight>
                  <a:srgbClr val="FFFF00"/>
                </a:highlight>
              </a:rPr>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t>2. OS Structures</a:t>
            </a:r>
          </a:p>
          <a:p>
            <a:pPr marL="400050" lvl="1" indent="0">
              <a:buNone/>
            </a:pPr>
            <a:r>
              <a:rPr lang="en-US" altLang="en-US" dirty="0"/>
              <a:t>• Simple</a:t>
            </a:r>
          </a:p>
          <a:p>
            <a:pPr marL="400050" lvl="1" indent="0">
              <a:buNone/>
            </a:pPr>
            <a:r>
              <a:rPr lang="en-US" altLang="en-US" dirty="0"/>
              <a:t>• Monolithic</a:t>
            </a:r>
          </a:p>
          <a:p>
            <a:pPr marL="400050" lvl="1" indent="0">
              <a:buNone/>
            </a:pPr>
            <a:r>
              <a:rPr lang="en-US" altLang="en-US" dirty="0"/>
              <a:t>• Layered</a:t>
            </a:r>
          </a:p>
          <a:p>
            <a:pPr marL="400050" lvl="1" indent="0">
              <a:buNone/>
            </a:pPr>
            <a:r>
              <a:rPr lang="en-US" altLang="en-US" dirty="0"/>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t>3. Computer Booting (+ Debugging, Tuning, Tracing)</a:t>
            </a:r>
          </a:p>
          <a:p>
            <a:pPr marL="0" indent="0">
              <a:buNone/>
            </a:pPr>
            <a:endParaRPr lang="en-US" altLang="en-US" b="1" dirty="0"/>
          </a:p>
          <a:p>
            <a:pPr marL="0" indent="0">
              <a:buNone/>
            </a:pPr>
            <a:endParaRPr lang="en-US" altLang="en-US" dirty="0"/>
          </a:p>
        </p:txBody>
      </p:sp>
    </p:spTree>
    <p:extLst>
      <p:ext uri="{BB962C8B-B14F-4D97-AF65-F5344CB8AC3E}">
        <p14:creationId xmlns:p14="http://schemas.microsoft.com/office/powerpoint/2010/main" val="3683757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5AB062-C148-4A7D-BB07-8D5065AEF458}"/>
              </a:ext>
            </a:extLst>
          </p:cNvPr>
          <p:cNvSpPr>
            <a:spLocks noGrp="1" noChangeArrowheads="1"/>
          </p:cNvSpPr>
          <p:nvPr>
            <p:ph type="title"/>
          </p:nvPr>
        </p:nvSpPr>
        <p:spPr>
          <a:xfrm>
            <a:off x="800100" y="220663"/>
            <a:ext cx="7720013" cy="576262"/>
          </a:xfrm>
        </p:spPr>
        <p:txBody>
          <a:bodyPr/>
          <a:lstStyle/>
          <a:p>
            <a:pPr eaLnBrk="1" hangingPunct="1"/>
            <a:r>
              <a:rPr lang="en-US" altLang="en-US"/>
              <a:t>Tracing</a:t>
            </a:r>
          </a:p>
        </p:txBody>
      </p:sp>
      <p:sp>
        <p:nvSpPr>
          <p:cNvPr id="111619" name="Content Placeholder 2">
            <a:extLst>
              <a:ext uri="{FF2B5EF4-FFF2-40B4-BE49-F238E27FC236}">
                <a16:creationId xmlns:a16="http://schemas.microsoft.com/office/drawing/2014/main" id="{AEB41930-1685-412F-A8A7-319AF8289000}"/>
              </a:ext>
            </a:extLst>
          </p:cNvPr>
          <p:cNvSpPr txBox="1">
            <a:spLocks/>
          </p:cNvSpPr>
          <p:nvPr/>
        </p:nvSpPr>
        <p:spPr bwMode="auto">
          <a:xfrm>
            <a:off x="806451" y="1095605"/>
            <a:ext cx="6341836" cy="4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200150" indent="-28575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dirty="0">
                <a:solidFill>
                  <a:srgbClr val="000000"/>
                </a:solidFill>
              </a:rPr>
              <a:t>Collects data for a specific event, such as steps involved in a system call invocation</a:t>
            </a:r>
          </a:p>
          <a:p>
            <a:r>
              <a:rPr lang="en-US" altLang="en-US" dirty="0">
                <a:solidFill>
                  <a:srgbClr val="000000"/>
                </a:solidFill>
              </a:rPr>
              <a:t>Tools include</a:t>
            </a:r>
          </a:p>
          <a:p>
            <a:pPr lvl="1"/>
            <a:r>
              <a:rPr lang="en-US" altLang="en-US" dirty="0" err="1">
                <a:solidFill>
                  <a:srgbClr val="000000"/>
                </a:solidFill>
              </a:rPr>
              <a:t>strace</a:t>
            </a:r>
            <a:r>
              <a:rPr lang="en-US" altLang="en-US" dirty="0">
                <a:solidFill>
                  <a:srgbClr val="000000"/>
                </a:solidFill>
              </a:rPr>
              <a:t> – trace system calls invoked by a process</a:t>
            </a:r>
          </a:p>
          <a:p>
            <a:pPr lvl="1"/>
            <a:r>
              <a:rPr lang="en-US" altLang="en-US" dirty="0" err="1">
                <a:solidFill>
                  <a:srgbClr val="000000"/>
                </a:solidFill>
              </a:rPr>
              <a:t>gdb</a:t>
            </a:r>
            <a:r>
              <a:rPr lang="en-US" altLang="en-US" dirty="0">
                <a:solidFill>
                  <a:srgbClr val="000000"/>
                </a:solidFill>
              </a:rPr>
              <a:t> – source-level debugger</a:t>
            </a:r>
          </a:p>
          <a:p>
            <a:pPr lvl="1"/>
            <a:r>
              <a:rPr lang="en-US" altLang="en-US" dirty="0">
                <a:solidFill>
                  <a:srgbClr val="000000"/>
                </a:solidFill>
              </a:rPr>
              <a:t>perf – collection of Linux performance tools</a:t>
            </a:r>
          </a:p>
          <a:p>
            <a:pPr lvl="1"/>
            <a:r>
              <a:rPr lang="en-US" altLang="en-US" dirty="0" err="1">
                <a:solidFill>
                  <a:srgbClr val="000000"/>
                </a:solidFill>
              </a:rPr>
              <a:t>tcpdump</a:t>
            </a:r>
            <a:r>
              <a:rPr lang="en-US" altLang="en-US" dirty="0">
                <a:solidFill>
                  <a:srgbClr val="000000"/>
                </a:solidFill>
              </a:rPr>
              <a:t> – collects network packets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F382614-8441-442A-8EB2-AD9636A59B18}"/>
              </a:ext>
            </a:extLst>
          </p:cNvPr>
          <p:cNvSpPr>
            <a:spLocks noGrp="1" noChangeArrowheads="1"/>
          </p:cNvSpPr>
          <p:nvPr>
            <p:ph type="title"/>
          </p:nvPr>
        </p:nvSpPr>
        <p:spPr>
          <a:xfrm>
            <a:off x="800100" y="220663"/>
            <a:ext cx="7772400" cy="576262"/>
          </a:xfrm>
        </p:spPr>
        <p:txBody>
          <a:bodyPr/>
          <a:lstStyle/>
          <a:p>
            <a:pPr eaLnBrk="1" hangingPunct="1"/>
            <a:r>
              <a:rPr lang="en-US" altLang="en-US"/>
              <a:t>BCC</a:t>
            </a:r>
          </a:p>
        </p:txBody>
      </p:sp>
      <p:sp>
        <p:nvSpPr>
          <p:cNvPr id="113667" name="Content Placeholder 2">
            <a:extLst>
              <a:ext uri="{FF2B5EF4-FFF2-40B4-BE49-F238E27FC236}">
                <a16:creationId xmlns:a16="http://schemas.microsoft.com/office/drawing/2014/main" id="{4EA39B5D-A2AE-4C8D-8F8F-C51BEE190F60}"/>
              </a:ext>
            </a:extLst>
          </p:cNvPr>
          <p:cNvSpPr txBox="1">
            <a:spLocks/>
          </p:cNvSpPr>
          <p:nvPr/>
        </p:nvSpPr>
        <p:spPr bwMode="auto">
          <a:xfrm>
            <a:off x="806450" y="1233488"/>
            <a:ext cx="77660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a:solidFill>
                  <a:srgbClr val="000000"/>
                </a:solidFill>
              </a:rPr>
              <a:t>Debugging interactions between user-level and kernel code nearly impossible without toolset that understands both and an instrument their actions</a:t>
            </a:r>
          </a:p>
          <a:p>
            <a:r>
              <a:rPr lang="en-US" altLang="en-US">
                <a:solidFill>
                  <a:srgbClr val="000000"/>
                </a:solidFill>
              </a:rPr>
              <a:t>BCC (BPF Compiler Collection) is a rich toolkit providing tracing features for Linux</a:t>
            </a:r>
          </a:p>
          <a:p>
            <a:pPr lvl="1"/>
            <a:r>
              <a:rPr lang="en-US" altLang="en-US">
                <a:solidFill>
                  <a:srgbClr val="000000"/>
                </a:solidFill>
              </a:rPr>
              <a:t>See also the original DTrace</a:t>
            </a:r>
          </a:p>
          <a:p>
            <a:r>
              <a:rPr lang="en-US" altLang="en-US">
                <a:solidFill>
                  <a:srgbClr val="000000"/>
                </a:solidFill>
              </a:rPr>
              <a:t>For example, disksnoop.py traces disk I/O activity</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r>
              <a:rPr lang="en-US" altLang="en-US">
                <a:solidFill>
                  <a:srgbClr val="000000"/>
                </a:solidFill>
              </a:rPr>
              <a:t>Many other tools (next slide)</a:t>
            </a:r>
          </a:p>
        </p:txBody>
      </p:sp>
      <p:pic>
        <p:nvPicPr>
          <p:cNvPr id="113668" name="Picture 2">
            <a:extLst>
              <a:ext uri="{FF2B5EF4-FFF2-40B4-BE49-F238E27FC236}">
                <a16:creationId xmlns:a16="http://schemas.microsoft.com/office/drawing/2014/main" id="{B1120918-AE53-48E2-B5A4-20DE38986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549650"/>
            <a:ext cx="495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3232E78-1799-45A9-9B95-C16D5B631AF1}"/>
              </a:ext>
            </a:extLst>
          </p:cNvPr>
          <p:cNvSpPr>
            <a:spLocks noGrp="1" noChangeArrowheads="1"/>
          </p:cNvSpPr>
          <p:nvPr>
            <p:ph type="title"/>
          </p:nvPr>
        </p:nvSpPr>
        <p:spPr>
          <a:xfrm>
            <a:off x="800100" y="220663"/>
            <a:ext cx="7691438" cy="576262"/>
          </a:xfrm>
        </p:spPr>
        <p:txBody>
          <a:bodyPr/>
          <a:lstStyle/>
          <a:p>
            <a:pPr eaLnBrk="1" hangingPunct="1"/>
            <a:r>
              <a:rPr lang="en-US" altLang="en-US"/>
              <a:t>Linux bcc/BPF Tracing Tools</a:t>
            </a:r>
          </a:p>
        </p:txBody>
      </p:sp>
      <p:pic>
        <p:nvPicPr>
          <p:cNvPr id="115715" name="Picture 3">
            <a:extLst>
              <a:ext uri="{FF2B5EF4-FFF2-40B4-BE49-F238E27FC236}">
                <a16:creationId xmlns:a16="http://schemas.microsoft.com/office/drawing/2014/main" id="{4785D27E-8BE3-4317-8EE3-9C44AB56C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914400"/>
            <a:ext cx="75311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2D09-6C3B-40DD-A386-DBE40CBED57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BF59F97-F15F-4F90-BF24-DDC790D7F90A}"/>
              </a:ext>
            </a:extLst>
          </p:cNvPr>
          <p:cNvSpPr>
            <a:spLocks noGrp="1"/>
          </p:cNvSpPr>
          <p:nvPr>
            <p:ph idx="1"/>
          </p:nvPr>
        </p:nvSpPr>
        <p:spPr/>
        <p:txBody>
          <a:bodyPr/>
          <a:lstStyle/>
          <a:p>
            <a:pPr marL="0" indent="0">
              <a:buNone/>
            </a:pPr>
            <a:r>
              <a:rPr lang="en-US" dirty="0"/>
              <a:t>1) this textbook</a:t>
            </a:r>
          </a:p>
          <a:p>
            <a:pPr marL="0" indent="0">
              <a:buNone/>
            </a:pPr>
            <a:r>
              <a:rPr lang="en-US" dirty="0"/>
              <a:t>2) </a:t>
            </a:r>
            <a:r>
              <a:rPr lang="en-US" dirty="0">
                <a:hlinkClick r:id="rId2"/>
              </a:rPr>
              <a:t>http://faculty.salina.k-state.edu/tim/ossg/Introduction/struct.html</a:t>
            </a:r>
            <a:endParaRPr lang="en-US" dirty="0"/>
          </a:p>
          <a:p>
            <a:pPr marL="0" indent="0">
              <a:buNone/>
            </a:pPr>
            <a:r>
              <a:rPr lang="en-US" dirty="0"/>
              <a:t>3) </a:t>
            </a:r>
            <a:r>
              <a:rPr lang="en-US" dirty="0">
                <a:hlinkClick r:id="rId3"/>
              </a:rPr>
              <a:t>https://www.learncomputerscienceonline.com/operating-system/</a:t>
            </a:r>
            <a:endParaRPr lang="en-US" dirty="0"/>
          </a:p>
        </p:txBody>
      </p:sp>
    </p:spTree>
    <p:extLst>
      <p:ext uri="{BB962C8B-B14F-4D97-AF65-F5344CB8AC3E}">
        <p14:creationId xmlns:p14="http://schemas.microsoft.com/office/powerpoint/2010/main" val="1924458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a:extLst>
              <a:ext uri="{FF2B5EF4-FFF2-40B4-BE49-F238E27FC236}">
                <a16:creationId xmlns:a16="http://schemas.microsoft.com/office/drawing/2014/main" id="{D00B8CF2-4503-4D02-BCAF-03B386FC6B16}"/>
              </a:ext>
            </a:extLst>
          </p:cNvPr>
          <p:cNvSpPr>
            <a:spLocks noGrp="1" noChangeArrowheads="1"/>
          </p:cNvSpPr>
          <p:nvPr>
            <p:ph type="title"/>
          </p:nvPr>
        </p:nvSpPr>
        <p:spPr>
          <a:xfrm>
            <a:off x="1079500" y="155141"/>
            <a:ext cx="7712075" cy="576262"/>
          </a:xfrm>
        </p:spPr>
        <p:txBody>
          <a:bodyPr/>
          <a:lstStyle/>
          <a:p>
            <a:pPr eaLnBrk="1" hangingPunct="1"/>
            <a:r>
              <a:rPr lang="en-US" altLang="en-US" sz="2800" dirty="0"/>
              <a:t>Design and Implementation</a:t>
            </a:r>
          </a:p>
        </p:txBody>
      </p:sp>
      <p:sp>
        <p:nvSpPr>
          <p:cNvPr id="70659" name="Rectangle 1027">
            <a:extLst>
              <a:ext uri="{FF2B5EF4-FFF2-40B4-BE49-F238E27FC236}">
                <a16:creationId xmlns:a16="http://schemas.microsoft.com/office/drawing/2014/main" id="{ED7882A4-6BC0-4135-94AC-5AE6FAF5E5A6}"/>
              </a:ext>
            </a:extLst>
          </p:cNvPr>
          <p:cNvSpPr>
            <a:spLocks noGrp="1" noChangeArrowheads="1"/>
          </p:cNvSpPr>
          <p:nvPr>
            <p:ph idx="1"/>
          </p:nvPr>
        </p:nvSpPr>
        <p:spPr>
          <a:xfrm>
            <a:off x="838200" y="1220788"/>
            <a:ext cx="7375525" cy="5006975"/>
          </a:xfrm>
        </p:spPr>
        <p:txBody>
          <a:bodyPr/>
          <a:lstStyle/>
          <a:p>
            <a:r>
              <a:rPr lang="en-US" altLang="en-US" dirty="0"/>
              <a:t>Design and Implementation of OS is not </a:t>
            </a:r>
            <a:r>
              <a:rPr lang="ja-JP" altLang="en-US" dirty="0"/>
              <a:t>“</a:t>
            </a:r>
            <a:r>
              <a:rPr lang="en-US" altLang="ja-JP" dirty="0"/>
              <a:t>solvable”, but some approaches have proven successful</a:t>
            </a:r>
            <a:endParaRPr lang="en-US" altLang="en-US" sz="800" dirty="0"/>
          </a:p>
          <a:p>
            <a:r>
              <a:rPr lang="en-US" altLang="en-US" dirty="0"/>
              <a:t>Internal structure of different Operating Systems  can vary widely</a:t>
            </a:r>
            <a:endParaRPr lang="en-US" altLang="en-US" sz="800" dirty="0"/>
          </a:p>
          <a:p>
            <a:r>
              <a:rPr lang="en-US" altLang="en-US" dirty="0"/>
              <a:t>Start the design by defining goals and specifications </a:t>
            </a:r>
            <a:endParaRPr lang="en-US" altLang="en-US" sz="800" dirty="0"/>
          </a:p>
          <a:p>
            <a:r>
              <a:rPr lang="en-US" altLang="en-US" dirty="0"/>
              <a:t>Affected by choice of hardware, type of system</a:t>
            </a:r>
            <a:endParaRPr lang="en-US" altLang="en-US" sz="800" dirty="0"/>
          </a:p>
          <a:p>
            <a:r>
              <a:rPr lang="en-US" altLang="en-US" b="1" dirty="0">
                <a:solidFill>
                  <a:srgbClr val="006699"/>
                </a:solidFill>
                <a:latin typeface="+mj-lt"/>
              </a:rPr>
              <a:t>User</a:t>
            </a:r>
            <a:r>
              <a:rPr lang="en-US" altLang="en-US" b="1" dirty="0">
                <a:solidFill>
                  <a:srgbClr val="3366FF"/>
                </a:solidFill>
              </a:rPr>
              <a:t> </a:t>
            </a:r>
            <a:r>
              <a:rPr lang="en-US" altLang="en-US" dirty="0"/>
              <a:t>goals and </a:t>
            </a:r>
            <a:r>
              <a:rPr lang="en-US" altLang="en-US" b="1" dirty="0">
                <a:solidFill>
                  <a:srgbClr val="006699"/>
                </a:solidFill>
                <a:latin typeface="+mj-lt"/>
              </a:rPr>
              <a:t>System</a:t>
            </a:r>
            <a:r>
              <a:rPr lang="en-US" altLang="en-US" b="1" dirty="0">
                <a:solidFill>
                  <a:srgbClr val="3366FF"/>
                </a:solidFill>
              </a:rPr>
              <a:t> </a:t>
            </a:r>
            <a:r>
              <a:rPr lang="en-US" altLang="en-US" dirty="0"/>
              <a:t>goals</a:t>
            </a:r>
          </a:p>
          <a:p>
            <a:pPr lvl="1"/>
            <a:r>
              <a:rPr lang="en-US" altLang="en-US" dirty="0"/>
              <a:t>User goals – operating system should be convenient to use, easy to learn, reliable, safe, and fast</a:t>
            </a:r>
          </a:p>
          <a:p>
            <a:pPr lvl="1"/>
            <a:r>
              <a:rPr lang="en-US" altLang="en-US" dirty="0"/>
              <a:t>System goals – operating system should be easy to design, implement, and maintain, as well as flexible, reliable, error-free, and efficient</a:t>
            </a:r>
          </a:p>
          <a:p>
            <a:r>
              <a:rPr lang="en-US" altLang="en-US" dirty="0"/>
              <a:t>Specifying and designing an OS is highly creative task of </a:t>
            </a:r>
            <a:r>
              <a:rPr lang="en-US" altLang="en-US" b="1" dirty="0">
                <a:solidFill>
                  <a:srgbClr val="006699"/>
                </a:solidFill>
                <a:latin typeface="+mj-lt"/>
              </a:rPr>
              <a:t>software</a:t>
            </a:r>
            <a:r>
              <a:rPr lang="en-US" altLang="en-US" b="1" dirty="0">
                <a:solidFill>
                  <a:srgbClr val="3366FF"/>
                </a:solidFill>
              </a:rPr>
              <a:t> </a:t>
            </a:r>
            <a:r>
              <a:rPr lang="en-US" altLang="en-US" b="1" dirty="0">
                <a:solidFill>
                  <a:srgbClr val="006699"/>
                </a:solidFill>
                <a:latin typeface="+mj-lt"/>
              </a:rPr>
              <a:t>engineering</a:t>
            </a:r>
          </a:p>
          <a:p>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9A46DEA-C931-4E75-8A7D-1F653B2ABC18}"/>
              </a:ext>
            </a:extLst>
          </p:cNvPr>
          <p:cNvSpPr>
            <a:spLocks noGrp="1" noChangeArrowheads="1"/>
          </p:cNvSpPr>
          <p:nvPr>
            <p:ph type="title"/>
          </p:nvPr>
        </p:nvSpPr>
        <p:spPr>
          <a:xfrm>
            <a:off x="1051377" y="139214"/>
            <a:ext cx="8229600" cy="576263"/>
          </a:xfrm>
        </p:spPr>
        <p:txBody>
          <a:bodyPr/>
          <a:lstStyle/>
          <a:p>
            <a:pPr eaLnBrk="1" hangingPunct="1"/>
            <a:r>
              <a:rPr lang="en-US" altLang="en-US" dirty="0"/>
              <a:t>Policy and Mechanism</a:t>
            </a:r>
          </a:p>
        </p:txBody>
      </p:sp>
      <p:sp>
        <p:nvSpPr>
          <p:cNvPr id="72707" name="Rectangle 3">
            <a:extLst>
              <a:ext uri="{FF2B5EF4-FFF2-40B4-BE49-F238E27FC236}">
                <a16:creationId xmlns:a16="http://schemas.microsoft.com/office/drawing/2014/main" id="{0D1CF5C7-7F67-4FFA-B5D4-75EB6F865E5C}"/>
              </a:ext>
            </a:extLst>
          </p:cNvPr>
          <p:cNvSpPr>
            <a:spLocks noGrp="1" noChangeArrowheads="1"/>
          </p:cNvSpPr>
          <p:nvPr>
            <p:ph type="body" idx="1"/>
          </p:nvPr>
        </p:nvSpPr>
        <p:spPr>
          <a:xfrm>
            <a:off x="839788" y="1141992"/>
            <a:ext cx="6455315" cy="4264022"/>
          </a:xfrm>
        </p:spPr>
        <p:txBody>
          <a:bodyPr/>
          <a:lstStyle/>
          <a:p>
            <a:r>
              <a:rPr lang="en-US" altLang="en-US" b="1" dirty="0">
                <a:solidFill>
                  <a:srgbClr val="006699"/>
                </a:solidFill>
                <a:latin typeface="+mj-lt"/>
              </a:rPr>
              <a:t>Policy</a:t>
            </a:r>
            <a:r>
              <a:rPr lang="en-US" altLang="en-US" b="1" dirty="0"/>
              <a:t>:   What </a:t>
            </a:r>
            <a:r>
              <a:rPr lang="en-US" altLang="en-US" dirty="0"/>
              <a:t>needs to be done?</a:t>
            </a:r>
            <a:r>
              <a:rPr lang="en-US" altLang="en-US" b="1" dirty="0"/>
              <a:t> </a:t>
            </a:r>
          </a:p>
          <a:p>
            <a:pPr lvl="1"/>
            <a:r>
              <a:rPr lang="en-US" altLang="en-US" dirty="0"/>
              <a:t>Example: Interrupt after every 100 seconds</a:t>
            </a:r>
          </a:p>
          <a:p>
            <a:r>
              <a:rPr lang="en-US" altLang="en-US" b="1" dirty="0">
                <a:solidFill>
                  <a:srgbClr val="006699"/>
                </a:solidFill>
                <a:latin typeface="+mj-lt"/>
              </a:rPr>
              <a:t>Mechanism</a:t>
            </a:r>
            <a:r>
              <a:rPr lang="en-US" altLang="en-US" b="1" dirty="0"/>
              <a:t>:  How</a:t>
            </a:r>
            <a:r>
              <a:rPr lang="en-US" altLang="en-US" dirty="0"/>
              <a:t> to do something?</a:t>
            </a:r>
          </a:p>
          <a:p>
            <a:pPr lvl="1"/>
            <a:r>
              <a:rPr lang="en-US" altLang="en-US" dirty="0"/>
              <a:t>Example: timer</a:t>
            </a:r>
          </a:p>
          <a:p>
            <a:r>
              <a:rPr lang="en-US" altLang="en-US" dirty="0"/>
              <a:t>Important principle: separate policy from mechanism</a:t>
            </a:r>
          </a:p>
          <a:p>
            <a:r>
              <a:rPr lang="en-US" altLang="en-US" dirty="0"/>
              <a:t>The separation of policy from mechanism is a very important principle, it allows maximum flexibility if policy decisions are to be changed later.</a:t>
            </a:r>
          </a:p>
          <a:p>
            <a:pPr lvl="1"/>
            <a:r>
              <a:rPr lang="en-US" altLang="en-US" dirty="0"/>
              <a:t>Example: change 100 to 200</a:t>
            </a:r>
          </a:p>
          <a:p>
            <a:pPr>
              <a:buFont typeface="Monotype Sorts" pitchFamily="-84" charset="2"/>
              <a:buNone/>
            </a:pPr>
            <a:endParaRPr lang="en-US" altLang="en-US" dirty="0"/>
          </a:p>
          <a:p>
            <a:pPr>
              <a:buFont typeface="Monotype Sorts" pitchFamily="-84" charset="2"/>
              <a:buNone/>
            </a:pPr>
            <a:endParaRPr lang="en-US" altLang="en-US" dirty="0"/>
          </a:p>
        </p:txBody>
      </p:sp>
      <p:sp>
        <p:nvSpPr>
          <p:cNvPr id="2" name="TextBox 1">
            <a:extLst>
              <a:ext uri="{FF2B5EF4-FFF2-40B4-BE49-F238E27FC236}">
                <a16:creationId xmlns:a16="http://schemas.microsoft.com/office/drawing/2014/main" id="{A1F47732-27A0-4801-A806-0DAE2FA303E0}"/>
              </a:ext>
            </a:extLst>
          </p:cNvPr>
          <p:cNvSpPr txBox="1"/>
          <p:nvPr/>
        </p:nvSpPr>
        <p:spPr>
          <a:xfrm>
            <a:off x="731757" y="4355201"/>
            <a:ext cx="3335688" cy="2585323"/>
          </a:xfrm>
          <a:prstGeom prst="rect">
            <a:avLst/>
          </a:prstGeom>
          <a:noFill/>
          <a:ln>
            <a:solidFill>
              <a:schemeClr val="accent1"/>
            </a:solidFill>
          </a:ln>
        </p:spPr>
        <p:txBody>
          <a:bodyPr wrap="square" rtlCol="0">
            <a:spAutoFit/>
          </a:bodyPr>
          <a:lstStyle/>
          <a:p>
            <a:r>
              <a:rPr lang="en-US" dirty="0"/>
              <a:t>POLICY:</a:t>
            </a:r>
          </a:p>
          <a:p>
            <a:r>
              <a:rPr lang="en-US" dirty="0"/>
              <a:t>1.Find space for file B</a:t>
            </a:r>
          </a:p>
          <a:p>
            <a:r>
              <a:rPr lang="en-US" dirty="0"/>
              <a:t>2.Find file A</a:t>
            </a:r>
          </a:p>
          <a:p>
            <a:r>
              <a:rPr lang="en-US" dirty="0"/>
              <a:t>3.Copy contents of A to B</a:t>
            </a:r>
          </a:p>
          <a:p>
            <a:endParaRPr lang="en-US" dirty="0"/>
          </a:p>
          <a:p>
            <a:r>
              <a:rPr lang="en-US" b="1" dirty="0"/>
              <a:t>Method Y();</a:t>
            </a:r>
          </a:p>
          <a:p>
            <a:r>
              <a:rPr lang="en-US" b="1" dirty="0"/>
              <a:t>Method X();</a:t>
            </a:r>
          </a:p>
          <a:p>
            <a:r>
              <a:rPr lang="en-US" b="1" dirty="0"/>
              <a:t>Method Z();</a:t>
            </a:r>
          </a:p>
          <a:p>
            <a:endParaRPr lang="en-US" dirty="0"/>
          </a:p>
        </p:txBody>
      </p:sp>
      <p:sp>
        <p:nvSpPr>
          <p:cNvPr id="5" name="TextBox 4">
            <a:extLst>
              <a:ext uri="{FF2B5EF4-FFF2-40B4-BE49-F238E27FC236}">
                <a16:creationId xmlns:a16="http://schemas.microsoft.com/office/drawing/2014/main" id="{89D31683-EEB9-4EB5-8F9F-831BDA59A5AB}"/>
              </a:ext>
            </a:extLst>
          </p:cNvPr>
          <p:cNvSpPr txBox="1"/>
          <p:nvPr/>
        </p:nvSpPr>
        <p:spPr>
          <a:xfrm>
            <a:off x="4441849" y="4355201"/>
            <a:ext cx="4545346" cy="1477328"/>
          </a:xfrm>
          <a:prstGeom prst="rect">
            <a:avLst/>
          </a:prstGeom>
          <a:noFill/>
          <a:ln>
            <a:solidFill>
              <a:schemeClr val="accent1"/>
            </a:solidFill>
          </a:ln>
        </p:spPr>
        <p:txBody>
          <a:bodyPr wrap="square" rtlCol="0">
            <a:spAutoFit/>
          </a:bodyPr>
          <a:lstStyle/>
          <a:p>
            <a:r>
              <a:rPr lang="en-US" dirty="0"/>
              <a:t>MECHANISMS:</a:t>
            </a:r>
          </a:p>
          <a:p>
            <a:r>
              <a:rPr lang="en-US" dirty="0"/>
              <a:t>1.Method X (Find file A)</a:t>
            </a:r>
          </a:p>
          <a:p>
            <a:r>
              <a:rPr lang="en-US" dirty="0"/>
              <a:t>2.Method Y(Find space for file B)</a:t>
            </a:r>
          </a:p>
          <a:p>
            <a:r>
              <a:rPr lang="en-US" dirty="0"/>
              <a:t>3.Method Z(Copy contents of A to B)</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9B47C81-CC5F-41DF-A7CB-841B5D4FAD93}"/>
              </a:ext>
            </a:extLst>
          </p:cNvPr>
          <p:cNvSpPr>
            <a:spLocks noGrp="1" noChangeArrowheads="1"/>
          </p:cNvSpPr>
          <p:nvPr>
            <p:ph type="title"/>
          </p:nvPr>
        </p:nvSpPr>
        <p:spPr>
          <a:xfrm>
            <a:off x="495300" y="217488"/>
            <a:ext cx="8072438" cy="576262"/>
          </a:xfrm>
        </p:spPr>
        <p:txBody>
          <a:bodyPr/>
          <a:lstStyle/>
          <a:p>
            <a:pPr eaLnBrk="1" hangingPunct="1"/>
            <a:r>
              <a:rPr lang="en-US" altLang="en-US"/>
              <a:t>Implementation</a:t>
            </a:r>
          </a:p>
        </p:txBody>
      </p:sp>
      <p:sp>
        <p:nvSpPr>
          <p:cNvPr id="74755" name="Rectangle 3">
            <a:extLst>
              <a:ext uri="{FF2B5EF4-FFF2-40B4-BE49-F238E27FC236}">
                <a16:creationId xmlns:a16="http://schemas.microsoft.com/office/drawing/2014/main" id="{E46642F7-9177-432C-8182-DEEABD676CA3}"/>
              </a:ext>
            </a:extLst>
          </p:cNvPr>
          <p:cNvSpPr>
            <a:spLocks noGrp="1" noChangeArrowheads="1"/>
          </p:cNvSpPr>
          <p:nvPr>
            <p:ph type="body" idx="1"/>
          </p:nvPr>
        </p:nvSpPr>
        <p:spPr>
          <a:xfrm>
            <a:off x="825500" y="1092200"/>
            <a:ext cx="7713663" cy="4530725"/>
          </a:xfrm>
        </p:spPr>
        <p:txBody>
          <a:bodyPr/>
          <a:lstStyle/>
          <a:p>
            <a:r>
              <a:rPr lang="en-US" altLang="en-US" dirty="0"/>
              <a:t>Much variation</a:t>
            </a:r>
          </a:p>
          <a:p>
            <a:pPr lvl="1"/>
            <a:r>
              <a:rPr lang="en-US" altLang="en-US" dirty="0"/>
              <a:t>Early OSes in assembly language</a:t>
            </a:r>
          </a:p>
          <a:p>
            <a:pPr lvl="1"/>
            <a:r>
              <a:rPr lang="en-US" altLang="en-US" dirty="0"/>
              <a:t>Then system programming languages like Algol, PL/1</a:t>
            </a:r>
          </a:p>
          <a:p>
            <a:pPr lvl="1"/>
            <a:r>
              <a:rPr lang="en-US" altLang="en-US" dirty="0"/>
              <a:t>Now C, C++</a:t>
            </a:r>
          </a:p>
          <a:p>
            <a:r>
              <a:rPr lang="en-US" altLang="en-US" dirty="0"/>
              <a:t>Actually usually a mix of languages</a:t>
            </a:r>
          </a:p>
          <a:p>
            <a:pPr lvl="1"/>
            <a:r>
              <a:rPr lang="en-US" altLang="en-US" dirty="0"/>
              <a:t>Lowest levels in assembly</a:t>
            </a:r>
          </a:p>
          <a:p>
            <a:pPr lvl="1"/>
            <a:r>
              <a:rPr lang="en-US" altLang="en-US" dirty="0"/>
              <a:t>Main body in C</a:t>
            </a:r>
          </a:p>
          <a:p>
            <a:pPr lvl="1"/>
            <a:r>
              <a:rPr lang="en-US" altLang="en-US" dirty="0"/>
              <a:t>Systems programs in C, C++, scripting languages like PERL, Python, shell scripts</a:t>
            </a:r>
          </a:p>
          <a:p>
            <a:r>
              <a:rPr lang="en-US" altLang="en-US" dirty="0"/>
              <a:t>More high-level language easier to</a:t>
            </a:r>
            <a:r>
              <a:rPr lang="en-US" altLang="en-US" b="1" dirty="0">
                <a:solidFill>
                  <a:srgbClr val="3366FF"/>
                </a:solidFill>
              </a:rPr>
              <a:t> </a:t>
            </a:r>
            <a:r>
              <a:rPr lang="en-US" altLang="en-US" b="1" dirty="0">
                <a:solidFill>
                  <a:srgbClr val="006699"/>
                </a:solidFill>
                <a:latin typeface="+mj-lt"/>
              </a:rPr>
              <a:t>port</a:t>
            </a:r>
            <a:r>
              <a:rPr lang="en-US" altLang="en-US" b="1" dirty="0">
                <a:solidFill>
                  <a:srgbClr val="3366FF"/>
                </a:solidFill>
              </a:rPr>
              <a:t> </a:t>
            </a:r>
            <a:r>
              <a:rPr lang="en-US" altLang="en-US" dirty="0"/>
              <a:t>to other hardware</a:t>
            </a:r>
          </a:p>
          <a:p>
            <a:pPr lvl="1"/>
            <a:r>
              <a:rPr lang="en-US" altLang="en-US" dirty="0"/>
              <a:t>But slower</a:t>
            </a:r>
          </a:p>
          <a:p>
            <a:r>
              <a:rPr lang="en-US" altLang="en-US" b="1" dirty="0">
                <a:solidFill>
                  <a:srgbClr val="006699"/>
                </a:solidFill>
                <a:latin typeface="+mj-lt"/>
              </a:rPr>
              <a:t>Emulation</a:t>
            </a:r>
            <a:r>
              <a:rPr lang="en-US" altLang="en-US" dirty="0"/>
              <a:t> can allow an OS to run on non-native hardware</a:t>
            </a:r>
          </a:p>
          <a:p>
            <a:pPr>
              <a:buFont typeface="Monotype Sorts" pitchFamily="-84" charset="2"/>
              <a:buNone/>
            </a:pPr>
            <a:endParaRPr lang="en-US" altLang="en-US" dirty="0"/>
          </a:p>
          <a:p>
            <a:pPr>
              <a:buFont typeface="Monotype Sorts" pitchFamily="-84" charset="2"/>
              <a:buNone/>
            </a:pP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141468"/>
            <a:ext cx="7618413" cy="4530725"/>
          </a:xfrm>
        </p:spPr>
        <p:txBody>
          <a:bodyPr/>
          <a:lstStyle/>
          <a:p>
            <a:pPr marL="0" indent="0">
              <a:buNone/>
            </a:pPr>
            <a:r>
              <a:rPr lang="en-US" altLang="en-US" b="1" dirty="0"/>
              <a:t>1. OS Design &amp; Implementation</a:t>
            </a:r>
          </a:p>
          <a:p>
            <a:pPr marL="400050" lvl="1" indent="0">
              <a:buNone/>
            </a:pPr>
            <a:r>
              <a:rPr lang="en-US" altLang="en-US" dirty="0"/>
              <a:t>• Design: user goal, system goal</a:t>
            </a:r>
          </a:p>
          <a:p>
            <a:pPr marL="400050" lvl="1" indent="0">
              <a:buNone/>
            </a:pPr>
            <a:r>
              <a:rPr lang="en-US" altLang="en-US" dirty="0"/>
              <a:t>• Mechanism &amp; Policy</a:t>
            </a:r>
          </a:p>
          <a:p>
            <a:pPr marL="400050" lvl="1" indent="0">
              <a:buNone/>
            </a:pPr>
            <a:r>
              <a:rPr lang="en-US" altLang="en-US" dirty="0"/>
              <a:t>• Implementation</a:t>
            </a:r>
          </a:p>
          <a:p>
            <a:pPr marL="0" indent="0">
              <a:buNone/>
            </a:pPr>
            <a:endParaRPr lang="en-US" altLang="en-US" dirty="0"/>
          </a:p>
          <a:p>
            <a:pPr marL="0" indent="0">
              <a:buNone/>
            </a:pPr>
            <a:r>
              <a:rPr lang="en-US" altLang="en-US" b="1" dirty="0">
                <a:highlight>
                  <a:srgbClr val="FFFF00"/>
                </a:highlight>
              </a:rPr>
              <a:t>2. OS Structures</a:t>
            </a:r>
          </a:p>
          <a:p>
            <a:pPr marL="400050" lvl="1" indent="0">
              <a:buNone/>
            </a:pPr>
            <a:r>
              <a:rPr lang="en-US" altLang="en-US" dirty="0">
                <a:highlight>
                  <a:srgbClr val="FFFF00"/>
                </a:highlight>
              </a:rPr>
              <a:t>• Simple</a:t>
            </a:r>
          </a:p>
          <a:p>
            <a:pPr marL="400050" lvl="1" indent="0">
              <a:buNone/>
            </a:pPr>
            <a:r>
              <a:rPr lang="en-US" altLang="en-US" dirty="0"/>
              <a:t>• Monolithic </a:t>
            </a:r>
          </a:p>
          <a:p>
            <a:pPr marL="400050" lvl="1" indent="0">
              <a:buNone/>
            </a:pPr>
            <a:r>
              <a:rPr lang="en-US" altLang="en-US" dirty="0"/>
              <a:t>• Layered</a:t>
            </a:r>
          </a:p>
          <a:p>
            <a:pPr marL="400050" lvl="1" indent="0">
              <a:buNone/>
            </a:pPr>
            <a:r>
              <a:rPr lang="en-US" altLang="en-US" dirty="0"/>
              <a:t>• Microkernels</a:t>
            </a:r>
          </a:p>
          <a:p>
            <a:pPr marL="400050" lvl="1" indent="0">
              <a:buNone/>
            </a:pPr>
            <a:r>
              <a:rPr lang="en-US" altLang="en-US" dirty="0"/>
              <a:t>• Modules</a:t>
            </a:r>
          </a:p>
          <a:p>
            <a:pPr marL="400050" lvl="1" indent="0">
              <a:buNone/>
            </a:pPr>
            <a:endParaRPr lang="en-US" altLang="en-US" dirty="0"/>
          </a:p>
          <a:p>
            <a:pPr marL="0" indent="0">
              <a:buNone/>
            </a:pPr>
            <a:r>
              <a:rPr lang="en-US" altLang="en-US" b="1" dirty="0"/>
              <a:t>3. Computer Booting (+ Debugging, Tuning, Tracing)</a:t>
            </a:r>
          </a:p>
          <a:p>
            <a:pPr marL="0" indent="0">
              <a:buNone/>
            </a:pPr>
            <a:endParaRPr lang="en-US" altLang="en-US" b="1" dirty="0"/>
          </a:p>
        </p:txBody>
      </p:sp>
    </p:spTree>
    <p:extLst>
      <p:ext uri="{BB962C8B-B14F-4D97-AF65-F5344CB8AC3E}">
        <p14:creationId xmlns:p14="http://schemas.microsoft.com/office/powerpoint/2010/main" val="67452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CD12CFE-09B0-48A4-9AEE-9A58E11BB892}"/>
              </a:ext>
            </a:extLst>
          </p:cNvPr>
          <p:cNvSpPr>
            <a:spLocks noGrp="1" noChangeArrowheads="1"/>
          </p:cNvSpPr>
          <p:nvPr>
            <p:ph type="title"/>
          </p:nvPr>
        </p:nvSpPr>
        <p:spPr>
          <a:xfrm>
            <a:off x="457200" y="220663"/>
            <a:ext cx="8229600" cy="576262"/>
          </a:xfrm>
        </p:spPr>
        <p:txBody>
          <a:bodyPr/>
          <a:lstStyle/>
          <a:p>
            <a:r>
              <a:rPr lang="en-US" altLang="en-US"/>
              <a:t>Operating System Structure</a:t>
            </a:r>
          </a:p>
        </p:txBody>
      </p:sp>
      <p:sp>
        <p:nvSpPr>
          <p:cNvPr id="76803" name="Content Placeholder 2">
            <a:extLst>
              <a:ext uri="{FF2B5EF4-FFF2-40B4-BE49-F238E27FC236}">
                <a16:creationId xmlns:a16="http://schemas.microsoft.com/office/drawing/2014/main" id="{7C77CAAD-91EB-4676-A633-22880A53EEF1}"/>
              </a:ext>
            </a:extLst>
          </p:cNvPr>
          <p:cNvSpPr>
            <a:spLocks noGrp="1" noChangeArrowheads="1"/>
          </p:cNvSpPr>
          <p:nvPr>
            <p:ph idx="1"/>
          </p:nvPr>
        </p:nvSpPr>
        <p:spPr>
          <a:xfrm>
            <a:off x="835025" y="1241425"/>
            <a:ext cx="6918325" cy="4530725"/>
          </a:xfrm>
        </p:spPr>
        <p:txBody>
          <a:bodyPr/>
          <a:lstStyle/>
          <a:p>
            <a:r>
              <a:rPr lang="en-US" altLang="en-US" dirty="0"/>
              <a:t>General-purpose OS is very large program</a:t>
            </a:r>
          </a:p>
          <a:p>
            <a:r>
              <a:rPr lang="en-US" altLang="en-US" dirty="0"/>
              <a:t>Various ways to structure ones</a:t>
            </a:r>
          </a:p>
          <a:p>
            <a:pPr lvl="1"/>
            <a:r>
              <a:rPr lang="en-US" altLang="en-US" dirty="0"/>
              <a:t>Simple structure – MS-DOS</a:t>
            </a:r>
          </a:p>
          <a:p>
            <a:pPr lvl="1"/>
            <a:r>
              <a:rPr lang="en-US" altLang="en-US" dirty="0"/>
              <a:t>Monolithic Structure </a:t>
            </a:r>
          </a:p>
          <a:p>
            <a:pPr lvl="1"/>
            <a:r>
              <a:rPr lang="en-US" altLang="en-US" dirty="0"/>
              <a:t>More complex – UNIX</a:t>
            </a:r>
          </a:p>
          <a:p>
            <a:pPr lvl="1"/>
            <a:r>
              <a:rPr lang="en-US" altLang="en-US" dirty="0"/>
              <a:t>Layered – an abstraction</a:t>
            </a:r>
          </a:p>
          <a:p>
            <a:pPr lvl="1"/>
            <a:r>
              <a:rPr lang="en-US" altLang="en-US" dirty="0"/>
              <a:t>Microkernel – Mach</a:t>
            </a:r>
          </a:p>
          <a:p>
            <a:endParaRPr lang="en-US" altLang="en-US" dirty="0"/>
          </a:p>
        </p:txBody>
      </p:sp>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9697</TotalTime>
  <Words>2264</Words>
  <Application>Microsoft Office PowerPoint</Application>
  <PresentationFormat>On-screen Show (4:3)</PresentationFormat>
  <Paragraphs>360</Paragraphs>
  <Slides>43</Slides>
  <Notes>37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Courier New</vt:lpstr>
      <vt:lpstr>Helvetica</vt:lpstr>
      <vt:lpstr>Monotype Sorts</vt:lpstr>
      <vt:lpstr>Times New Roman</vt:lpstr>
      <vt:lpstr>Verdana</vt:lpstr>
      <vt:lpstr>Webdings</vt:lpstr>
      <vt:lpstr>Wingdings</vt:lpstr>
      <vt:lpstr>os-8</vt:lpstr>
      <vt:lpstr>Lecture 04 : OS Structures, Design, &amp; Implementation</vt:lpstr>
      <vt:lpstr>Outline</vt:lpstr>
      <vt:lpstr>Outline</vt:lpstr>
      <vt:lpstr>Outline</vt:lpstr>
      <vt:lpstr>Design and Implementation</vt:lpstr>
      <vt:lpstr>Policy and Mechanism</vt:lpstr>
      <vt:lpstr>Implementation</vt:lpstr>
      <vt:lpstr>Outline</vt:lpstr>
      <vt:lpstr>Operating System Structure</vt:lpstr>
      <vt:lpstr>Simple Structure  -- MS-DOS</vt:lpstr>
      <vt:lpstr>Outline</vt:lpstr>
      <vt:lpstr>Monolithic Structure</vt:lpstr>
      <vt:lpstr>Monolithic Structure Kernel</vt:lpstr>
      <vt:lpstr>Monolithic Structure: Unix</vt:lpstr>
      <vt:lpstr>Monolithic Structure: Linux</vt:lpstr>
      <vt:lpstr>Outline</vt:lpstr>
      <vt:lpstr>Layered Approach</vt:lpstr>
      <vt:lpstr>Layered Approach</vt:lpstr>
      <vt:lpstr>Outline</vt:lpstr>
      <vt:lpstr>Microkernels</vt:lpstr>
      <vt:lpstr>Microkernel System Structure </vt:lpstr>
      <vt:lpstr>Microkernel System Structure </vt:lpstr>
      <vt:lpstr>Modules (Modular Structure)</vt:lpstr>
      <vt:lpstr>Hybrid Systems</vt:lpstr>
      <vt:lpstr>macOS and iOS Structure</vt:lpstr>
      <vt:lpstr>Darwin</vt:lpstr>
      <vt:lpstr>iOS</vt:lpstr>
      <vt:lpstr>Android</vt:lpstr>
      <vt:lpstr>Android Architecture</vt:lpstr>
      <vt:lpstr>Outline</vt:lpstr>
      <vt:lpstr>System Booting</vt:lpstr>
      <vt:lpstr>System Booting</vt:lpstr>
      <vt:lpstr>System Booting</vt:lpstr>
      <vt:lpstr>Building and Booting an Operating System</vt:lpstr>
      <vt:lpstr>Building and Booting Linux</vt:lpstr>
      <vt:lpstr>System Boot</vt:lpstr>
      <vt:lpstr>Outline</vt:lpstr>
      <vt:lpstr>Operating-System Debugging</vt:lpstr>
      <vt:lpstr>Performance Tuning</vt:lpstr>
      <vt:lpstr>Tracing</vt:lpstr>
      <vt:lpstr>BCC</vt:lpstr>
      <vt:lpstr>Linux bcc/BPF Tracing Tools</vt:lpstr>
      <vt:lpstr>References</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Salvador Contreras-Nava</cp:lastModifiedBy>
  <cp:revision>255</cp:revision>
  <cp:lastPrinted>2001-06-14T13:58:17Z</cp:lastPrinted>
  <dcterms:created xsi:type="dcterms:W3CDTF">2011-01-13T23:43:38Z</dcterms:created>
  <dcterms:modified xsi:type="dcterms:W3CDTF">2025-01-31T17:11:11Z</dcterms:modified>
</cp:coreProperties>
</file>