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0"/>
  </p:notesMasterIdLst>
  <p:handoutMasterIdLst>
    <p:handoutMasterId r:id="rId81"/>
  </p:handoutMasterIdLst>
  <p:sldIdLst>
    <p:sldId id="379" r:id="rId2"/>
    <p:sldId id="439" r:id="rId3"/>
    <p:sldId id="287" r:id="rId4"/>
    <p:sldId id="438" r:id="rId5"/>
    <p:sldId id="345" r:id="rId6"/>
    <p:sldId id="390" r:id="rId7"/>
    <p:sldId id="437" r:id="rId8"/>
    <p:sldId id="334" r:id="rId9"/>
    <p:sldId id="335" r:id="rId10"/>
    <p:sldId id="336" r:id="rId11"/>
    <p:sldId id="337" r:id="rId12"/>
    <p:sldId id="380" r:id="rId13"/>
    <p:sldId id="436" r:id="rId14"/>
    <p:sldId id="338" r:id="rId15"/>
    <p:sldId id="384" r:id="rId16"/>
    <p:sldId id="440" r:id="rId17"/>
    <p:sldId id="375" r:id="rId18"/>
    <p:sldId id="378" r:id="rId19"/>
    <p:sldId id="339" r:id="rId20"/>
    <p:sldId id="340" r:id="rId21"/>
    <p:sldId id="394" r:id="rId22"/>
    <p:sldId id="395" r:id="rId23"/>
    <p:sldId id="420" r:id="rId24"/>
    <p:sldId id="432" r:id="rId25"/>
    <p:sldId id="341" r:id="rId26"/>
    <p:sldId id="342" r:id="rId27"/>
    <p:sldId id="343" r:id="rId28"/>
    <p:sldId id="344" r:id="rId29"/>
    <p:sldId id="416" r:id="rId30"/>
    <p:sldId id="417" r:id="rId31"/>
    <p:sldId id="418" r:id="rId32"/>
    <p:sldId id="419" r:id="rId33"/>
    <p:sldId id="424" r:id="rId34"/>
    <p:sldId id="353" r:id="rId35"/>
    <p:sldId id="425" r:id="rId36"/>
    <p:sldId id="355" r:id="rId37"/>
    <p:sldId id="356" r:id="rId38"/>
    <p:sldId id="426" r:id="rId39"/>
    <p:sldId id="357" r:id="rId40"/>
    <p:sldId id="431" r:id="rId41"/>
    <p:sldId id="365" r:id="rId42"/>
    <p:sldId id="366" r:id="rId43"/>
    <p:sldId id="433" r:id="rId44"/>
    <p:sldId id="434" r:id="rId45"/>
    <p:sldId id="369" r:id="rId46"/>
    <p:sldId id="370" r:id="rId47"/>
    <p:sldId id="371" r:id="rId48"/>
    <p:sldId id="372" r:id="rId49"/>
    <p:sldId id="441" r:id="rId50"/>
    <p:sldId id="399" r:id="rId51"/>
    <p:sldId id="381" r:id="rId52"/>
    <p:sldId id="346" r:id="rId53"/>
    <p:sldId id="383" r:id="rId54"/>
    <p:sldId id="446" r:id="rId55"/>
    <p:sldId id="447" r:id="rId56"/>
    <p:sldId id="448" r:id="rId57"/>
    <p:sldId id="404" r:id="rId58"/>
    <p:sldId id="396" r:id="rId59"/>
    <p:sldId id="387" r:id="rId60"/>
    <p:sldId id="347" r:id="rId61"/>
    <p:sldId id="386" r:id="rId62"/>
    <p:sldId id="449" r:id="rId63"/>
    <p:sldId id="405" r:id="rId64"/>
    <p:sldId id="406" r:id="rId65"/>
    <p:sldId id="397" r:id="rId66"/>
    <p:sldId id="348" r:id="rId67"/>
    <p:sldId id="349" r:id="rId68"/>
    <p:sldId id="350" r:id="rId69"/>
    <p:sldId id="351" r:id="rId70"/>
    <p:sldId id="407" r:id="rId71"/>
    <p:sldId id="361" r:id="rId72"/>
    <p:sldId id="442" r:id="rId73"/>
    <p:sldId id="429" r:id="rId74"/>
    <p:sldId id="444" r:id="rId75"/>
    <p:sldId id="445" r:id="rId76"/>
    <p:sldId id="430" r:id="rId77"/>
    <p:sldId id="363" r:id="rId78"/>
    <p:sldId id="364" r:id="rId7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85" autoAdjust="0"/>
    <p:restoredTop sz="94667"/>
  </p:normalViewPr>
  <p:slideViewPr>
    <p:cSldViewPr snapToGrid="0">
      <p:cViewPr varScale="1">
        <p:scale>
          <a:sx n="62" d="100"/>
          <a:sy n="62" d="100"/>
        </p:scale>
        <p:origin x="936" y="5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206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38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5882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4428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3247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2947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90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9"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5.</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fr-FR" dirty="0"/>
              <a:t>Lecture 05 : </a:t>
            </a:r>
            <a:r>
              <a:rPr lang="fr-FR" dirty="0" err="1"/>
              <a:t>Virtualization</a:t>
            </a:r>
            <a:br>
              <a:rPr lang="fr-FR" dirty="0"/>
            </a:br>
            <a:endParaRPr lang="en-US" dirty="0"/>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E568BDA7-F579-4F27-A4A8-02B33AD7530B}"/>
              </a:ext>
            </a:extLst>
          </p:cNvPr>
          <p:cNvSpPr>
            <a:spLocks noGrp="1" noChangeArrowheads="1"/>
          </p:cNvSpPr>
          <p:nvPr>
            <p:ph type="title"/>
          </p:nvPr>
        </p:nvSpPr>
        <p:spPr>
          <a:xfrm>
            <a:off x="457200" y="240330"/>
            <a:ext cx="8229600" cy="576263"/>
          </a:xfrm>
        </p:spPr>
        <p:txBody>
          <a:bodyPr/>
          <a:lstStyle/>
          <a:p>
            <a:r>
              <a:rPr lang="en-US" altLang="en-US" dirty="0"/>
              <a:t>Implementation of VMMs</a:t>
            </a:r>
          </a:p>
        </p:txBody>
      </p:sp>
      <p:sp>
        <p:nvSpPr>
          <p:cNvPr id="13314" name="Content Placeholder 2">
            <a:extLst>
              <a:ext uri="{FF2B5EF4-FFF2-40B4-BE49-F238E27FC236}">
                <a16:creationId xmlns:a16="http://schemas.microsoft.com/office/drawing/2014/main" id="{AF435FFC-3B82-41EE-8CDD-26968071E844}"/>
              </a:ext>
            </a:extLst>
          </p:cNvPr>
          <p:cNvSpPr>
            <a:spLocks noGrp="1" noChangeArrowheads="1"/>
          </p:cNvSpPr>
          <p:nvPr>
            <p:ph idx="1"/>
          </p:nvPr>
        </p:nvSpPr>
        <p:spPr>
          <a:xfrm>
            <a:off x="891012" y="1153562"/>
            <a:ext cx="7665160" cy="4814888"/>
          </a:xfrm>
        </p:spPr>
        <p:txBody>
          <a:bodyPr/>
          <a:lstStyle/>
          <a:p>
            <a:r>
              <a:rPr lang="en-US" altLang="en-US" dirty="0"/>
              <a:t>Vary greatly, with options including:</a:t>
            </a:r>
          </a:p>
          <a:p>
            <a:pPr lvl="1"/>
            <a:r>
              <a:rPr lang="en-US" altLang="en-US" b="1" dirty="0">
                <a:solidFill>
                  <a:srgbClr val="006699"/>
                </a:solidFill>
                <a:latin typeface="+mj-lt"/>
              </a:rPr>
              <a:t>Type 0 hypervisors </a:t>
            </a:r>
            <a:r>
              <a:rPr lang="en-US" altLang="en-US" b="1" dirty="0"/>
              <a:t>- </a:t>
            </a:r>
            <a:r>
              <a:rPr lang="en-US" altLang="en-US" dirty="0"/>
              <a:t>Hardware-based solutions that provide support for virtual machine creation and management via firmware</a:t>
            </a:r>
          </a:p>
          <a:p>
            <a:pPr lvl="2"/>
            <a:r>
              <a:rPr lang="en-US" altLang="en-US" dirty="0"/>
              <a:t>IBM LPARs and Oracle LDOMs are examples</a:t>
            </a:r>
          </a:p>
          <a:p>
            <a:pPr lvl="1"/>
            <a:r>
              <a:rPr lang="en-US" altLang="en-US" b="1" dirty="0">
                <a:solidFill>
                  <a:srgbClr val="006699"/>
                </a:solidFill>
                <a:latin typeface="+mj-lt"/>
              </a:rPr>
              <a:t>Type 1 hypervisors </a:t>
            </a:r>
            <a:r>
              <a:rPr lang="en-US" altLang="en-US" b="1" dirty="0"/>
              <a:t>- </a:t>
            </a:r>
            <a:r>
              <a:rPr lang="en-US" altLang="en-US" dirty="0"/>
              <a:t>Operating-system-like software built to provide virtualization</a:t>
            </a:r>
          </a:p>
          <a:p>
            <a:pPr lvl="2"/>
            <a:r>
              <a:rPr lang="en-US" altLang="en-US" dirty="0"/>
              <a:t>Including VMware ESX, </a:t>
            </a:r>
            <a:r>
              <a:rPr lang="en-US" altLang="en-US" dirty="0" err="1"/>
              <a:t>Joyent</a:t>
            </a:r>
            <a:r>
              <a:rPr lang="en-US" altLang="en-US" dirty="0"/>
              <a:t> </a:t>
            </a:r>
            <a:r>
              <a:rPr lang="en-US" altLang="en-US" dirty="0" err="1"/>
              <a:t>SmartOS</a:t>
            </a:r>
            <a:r>
              <a:rPr lang="en-US" altLang="en-US" dirty="0"/>
              <a:t>, and Citrix </a:t>
            </a:r>
            <a:r>
              <a:rPr lang="en-US" altLang="en-US" dirty="0" err="1"/>
              <a:t>XenServer</a:t>
            </a:r>
            <a:r>
              <a:rPr lang="en-US" altLang="en-US" dirty="0"/>
              <a:t> </a:t>
            </a:r>
          </a:p>
          <a:p>
            <a:pPr lvl="1"/>
            <a:r>
              <a:rPr lang="en-US" altLang="en-US" b="1" dirty="0">
                <a:solidFill>
                  <a:srgbClr val="006699"/>
                </a:solidFill>
                <a:latin typeface="+mj-lt"/>
              </a:rPr>
              <a:t>Type 1 hypervisors </a:t>
            </a:r>
            <a:r>
              <a:rPr lang="en-US" altLang="en-US" b="1" dirty="0"/>
              <a:t>– </a:t>
            </a:r>
            <a:r>
              <a:rPr lang="en-US" altLang="en-US" dirty="0"/>
              <a:t>Also includes general-purpose operating systems that provide standard functions as well as VMM functions</a:t>
            </a:r>
          </a:p>
          <a:p>
            <a:pPr lvl="2"/>
            <a:r>
              <a:rPr lang="en-US" altLang="en-US" dirty="0"/>
              <a:t>Including Microsoft Windows Server with </a:t>
            </a:r>
            <a:r>
              <a:rPr lang="en-US" altLang="en-US" dirty="0" err="1"/>
              <a:t>HyperV</a:t>
            </a:r>
            <a:r>
              <a:rPr lang="en-US" altLang="en-US" dirty="0"/>
              <a:t> and RedHat Linux with KVM</a:t>
            </a:r>
          </a:p>
          <a:p>
            <a:pPr lvl="1"/>
            <a:r>
              <a:rPr lang="en-US" altLang="en-US" b="1" dirty="0">
                <a:solidFill>
                  <a:srgbClr val="006699"/>
                </a:solidFill>
                <a:latin typeface="+mj-lt"/>
              </a:rPr>
              <a:t>Type 2 hypervisors </a:t>
            </a:r>
            <a:r>
              <a:rPr lang="en-US" altLang="en-US" b="1" dirty="0"/>
              <a:t>- </a:t>
            </a:r>
            <a:r>
              <a:rPr lang="en-US" altLang="en-US" dirty="0"/>
              <a:t>Applications that run on standard operating systems but provide VMM features to guest operating systems</a:t>
            </a:r>
          </a:p>
          <a:p>
            <a:pPr lvl="2"/>
            <a:r>
              <a:rPr lang="en-US" altLang="en-US" b="1" dirty="0">
                <a:solidFill>
                  <a:srgbClr val="006699"/>
                </a:solidFill>
                <a:latin typeface="+mj-lt"/>
              </a:rPr>
              <a:t>Including</a:t>
            </a:r>
            <a:r>
              <a:rPr lang="en-US" altLang="en-US" dirty="0"/>
              <a:t> VMware Workstation and Fusion, Parallels Desktop, and Oracle VirtualBox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01E737AA-A378-4B84-B2D1-3CD83CAC476A}"/>
              </a:ext>
            </a:extLst>
          </p:cNvPr>
          <p:cNvSpPr>
            <a:spLocks noGrp="1" noChangeArrowheads="1"/>
          </p:cNvSpPr>
          <p:nvPr>
            <p:ph type="title"/>
          </p:nvPr>
        </p:nvSpPr>
        <p:spPr>
          <a:xfrm>
            <a:off x="1166323" y="235374"/>
            <a:ext cx="7446574" cy="576262"/>
          </a:xfrm>
        </p:spPr>
        <p:txBody>
          <a:bodyPr/>
          <a:lstStyle/>
          <a:p>
            <a:r>
              <a:rPr lang="en-US" altLang="en-US" dirty="0"/>
              <a:t>Implementation of VMMs (Cont.)</a:t>
            </a:r>
          </a:p>
        </p:txBody>
      </p:sp>
      <p:sp>
        <p:nvSpPr>
          <p:cNvPr id="14338" name="Content Placeholder 2">
            <a:extLst>
              <a:ext uri="{FF2B5EF4-FFF2-40B4-BE49-F238E27FC236}">
                <a16:creationId xmlns:a16="http://schemas.microsoft.com/office/drawing/2014/main" id="{0F81358B-BFF4-4B48-A3A1-070A20036927}"/>
              </a:ext>
            </a:extLst>
          </p:cNvPr>
          <p:cNvSpPr>
            <a:spLocks noGrp="1" noChangeArrowheads="1"/>
          </p:cNvSpPr>
          <p:nvPr>
            <p:ph idx="1"/>
          </p:nvPr>
        </p:nvSpPr>
        <p:spPr>
          <a:xfrm>
            <a:off x="890006" y="1148768"/>
            <a:ext cx="7704137" cy="4530725"/>
          </a:xfrm>
        </p:spPr>
        <p:txBody>
          <a:bodyPr/>
          <a:lstStyle/>
          <a:p>
            <a:r>
              <a:rPr lang="en-US" altLang="en-US" dirty="0"/>
              <a:t>Other variations include: </a:t>
            </a:r>
          </a:p>
          <a:p>
            <a:pPr lvl="1"/>
            <a:r>
              <a:rPr lang="en-US" altLang="en-US" b="1" dirty="0">
                <a:solidFill>
                  <a:srgbClr val="006699"/>
                </a:solidFill>
                <a:latin typeface="+mj-lt"/>
              </a:rPr>
              <a:t>Paravirtualization</a:t>
            </a:r>
            <a:r>
              <a:rPr lang="en-US" altLang="en-US" dirty="0"/>
              <a:t> - Technique in which the guest operating system is modified to work in cooperation with the VMM to optimize performance </a:t>
            </a:r>
          </a:p>
          <a:p>
            <a:pPr lvl="1"/>
            <a:r>
              <a:rPr lang="en-US" altLang="en-US" b="1" dirty="0">
                <a:solidFill>
                  <a:srgbClr val="006699"/>
                </a:solidFill>
                <a:latin typeface="+mj-lt"/>
              </a:rPr>
              <a:t>Programming-environment virtualization </a:t>
            </a:r>
            <a:r>
              <a:rPr lang="en-US" altLang="en-US" dirty="0"/>
              <a:t>- VMMs do not virtualize real hardware but instead create an optimized virtual system</a:t>
            </a:r>
          </a:p>
          <a:p>
            <a:pPr lvl="2"/>
            <a:r>
              <a:rPr lang="en-US" altLang="en-US" dirty="0"/>
              <a:t>Used by Oracle Java and </a:t>
            </a:r>
            <a:r>
              <a:rPr lang="en-US" altLang="en-US" dirty="0" err="1"/>
              <a:t>Microsoft.Net</a:t>
            </a:r>
            <a:endParaRPr lang="en-US" altLang="en-US" dirty="0"/>
          </a:p>
          <a:p>
            <a:pPr lvl="1"/>
            <a:r>
              <a:rPr lang="en-US" altLang="en-US" b="1" dirty="0">
                <a:solidFill>
                  <a:srgbClr val="006699"/>
                </a:solidFill>
                <a:latin typeface="+mj-lt"/>
              </a:rPr>
              <a:t>Emulators</a:t>
            </a:r>
            <a:r>
              <a:rPr lang="en-US" altLang="en-US" b="1" dirty="0"/>
              <a:t> – </a:t>
            </a:r>
            <a:r>
              <a:rPr lang="en-US" altLang="en-US" dirty="0"/>
              <a:t>Allow applications written for one hardware environment to run on a very different hardware environment, such as a different type of CPU</a:t>
            </a:r>
          </a:p>
          <a:p>
            <a:pPr lvl="1"/>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380D-540B-46B1-BF05-A2C7CE249A20}"/>
              </a:ext>
            </a:extLst>
          </p:cNvPr>
          <p:cNvSpPr>
            <a:spLocks noGrp="1"/>
          </p:cNvSpPr>
          <p:nvPr>
            <p:ph type="title"/>
          </p:nvPr>
        </p:nvSpPr>
        <p:spPr>
          <a:xfrm>
            <a:off x="1184989" y="233314"/>
            <a:ext cx="7416047" cy="576262"/>
          </a:xfrm>
        </p:spPr>
        <p:txBody>
          <a:bodyPr/>
          <a:lstStyle/>
          <a:p>
            <a:r>
              <a:rPr lang="en-US" dirty="0"/>
              <a:t>Implementation of VMMs (Cont.)</a:t>
            </a:r>
          </a:p>
        </p:txBody>
      </p:sp>
      <p:sp>
        <p:nvSpPr>
          <p:cNvPr id="3" name="Content Placeholder 2">
            <a:extLst>
              <a:ext uri="{FF2B5EF4-FFF2-40B4-BE49-F238E27FC236}">
                <a16:creationId xmlns:a16="http://schemas.microsoft.com/office/drawing/2014/main" id="{B346C37E-54EE-4F09-B850-27F9DA66D2BC}"/>
              </a:ext>
            </a:extLst>
          </p:cNvPr>
          <p:cNvSpPr>
            <a:spLocks noGrp="1"/>
          </p:cNvSpPr>
          <p:nvPr>
            <p:ph idx="1"/>
          </p:nvPr>
        </p:nvSpPr>
        <p:spPr>
          <a:xfrm>
            <a:off x="860280" y="1233488"/>
            <a:ext cx="7658569" cy="4530725"/>
          </a:xfrm>
        </p:spPr>
        <p:txBody>
          <a:bodyPr/>
          <a:lstStyle/>
          <a:p>
            <a:pPr lvl="1"/>
            <a:r>
              <a:rPr lang="en-US" altLang="en-US" b="1" dirty="0">
                <a:solidFill>
                  <a:srgbClr val="006699"/>
                </a:solidFill>
                <a:latin typeface="+mj-lt"/>
              </a:rPr>
              <a:t>Application containment </a:t>
            </a:r>
            <a:r>
              <a:rPr lang="en-US" altLang="en-US" dirty="0"/>
              <a:t>- Not virtualization at all but rather provides virtualization-like features by segregating applications from the operating system, making them more secure, manageable</a:t>
            </a:r>
          </a:p>
          <a:p>
            <a:pPr lvl="2"/>
            <a:r>
              <a:rPr lang="en-US" altLang="en-US" dirty="0"/>
              <a:t>Including Oracle Solaris Zones, BSD Jails, and IBM AIX WPARs </a:t>
            </a:r>
          </a:p>
          <a:p>
            <a:r>
              <a:rPr lang="en-US" altLang="en-US" dirty="0"/>
              <a:t>Much variation due to breadth, depth and importance of virtualization in modern computing</a:t>
            </a:r>
          </a:p>
          <a:p>
            <a:pPr marL="0" indent="0">
              <a:buNone/>
            </a:pPr>
            <a:endParaRPr lang="en-US" b="1" dirty="0">
              <a:solidFill>
                <a:srgbClr val="3366FF"/>
              </a:solidFill>
            </a:endParaRPr>
          </a:p>
        </p:txBody>
      </p:sp>
    </p:spTree>
    <p:extLst>
      <p:ext uri="{BB962C8B-B14F-4D97-AF65-F5344CB8AC3E}">
        <p14:creationId xmlns:p14="http://schemas.microsoft.com/office/powerpoint/2010/main" val="86162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t>1. Introduction to Virtualization</a:t>
            </a:r>
          </a:p>
          <a:p>
            <a:pPr marL="400050" lvl="1" indent="0">
              <a:buNone/>
            </a:pPr>
            <a:r>
              <a:rPr lang="en-US" altLang="en-US" dirty="0"/>
              <a:t>• Definition</a:t>
            </a:r>
          </a:p>
          <a:p>
            <a:pPr marL="400050" lvl="1" indent="0">
              <a:buNone/>
            </a:pPr>
            <a:r>
              <a:rPr lang="en-US" altLang="en-US" dirty="0"/>
              <a:t>• Principles &amp; Models</a:t>
            </a:r>
          </a:p>
          <a:p>
            <a:pPr marL="400050" lvl="1" indent="0">
              <a:buNone/>
            </a:pPr>
            <a:r>
              <a:rPr lang="en-US" altLang="en-US" dirty="0">
                <a:highlight>
                  <a:srgbClr val="FFFF00"/>
                </a:highlight>
              </a:rPr>
              <a:t>• History</a:t>
            </a:r>
          </a:p>
          <a:p>
            <a:pPr marL="400050" lvl="1" indent="0">
              <a:buNone/>
            </a:pPr>
            <a:r>
              <a:rPr lang="en-US" altLang="en-US" dirty="0"/>
              <a:t>• Features, Advantages, Disadvantages</a:t>
            </a:r>
          </a:p>
          <a:p>
            <a:pPr marL="400050" lvl="1" indent="0">
              <a:buNone/>
            </a:pPr>
            <a:endParaRPr lang="en-US" altLang="en-US" dirty="0"/>
          </a:p>
          <a:p>
            <a:pPr marL="0" indent="0">
              <a:buNone/>
            </a:pPr>
            <a:r>
              <a:rPr lang="en-US" altLang="en-US" b="1" dirty="0"/>
              <a:t>2. Types of Virtualization</a:t>
            </a:r>
          </a:p>
          <a:p>
            <a:pPr marL="400050" lvl="1" indent="0">
              <a:buNone/>
            </a:pPr>
            <a:r>
              <a:rPr lang="en-US" altLang="en-US" dirty="0"/>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393260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7B95232-9C2C-4BC1-92BC-C6244AC5E8E7}"/>
              </a:ext>
            </a:extLst>
          </p:cNvPr>
          <p:cNvSpPr>
            <a:spLocks noGrp="1" noChangeArrowheads="1"/>
          </p:cNvSpPr>
          <p:nvPr>
            <p:ph type="title"/>
          </p:nvPr>
        </p:nvSpPr>
        <p:spPr>
          <a:xfrm>
            <a:off x="373221" y="244705"/>
            <a:ext cx="8061652" cy="576262"/>
          </a:xfrm>
        </p:spPr>
        <p:txBody>
          <a:bodyPr/>
          <a:lstStyle/>
          <a:p>
            <a:r>
              <a:rPr lang="en-US" altLang="en-US" dirty="0"/>
              <a:t>History</a:t>
            </a:r>
          </a:p>
        </p:txBody>
      </p:sp>
      <p:sp>
        <p:nvSpPr>
          <p:cNvPr id="15362" name="Content Placeholder 2">
            <a:extLst>
              <a:ext uri="{FF2B5EF4-FFF2-40B4-BE49-F238E27FC236}">
                <a16:creationId xmlns:a16="http://schemas.microsoft.com/office/drawing/2014/main" id="{7AAEF34F-FDCD-4DC9-AEC0-5699CBEFD010}"/>
              </a:ext>
            </a:extLst>
          </p:cNvPr>
          <p:cNvSpPr>
            <a:spLocks noGrp="1" noChangeArrowheads="1"/>
          </p:cNvSpPr>
          <p:nvPr>
            <p:ph idx="1"/>
          </p:nvPr>
        </p:nvSpPr>
        <p:spPr>
          <a:xfrm>
            <a:off x="872349" y="1194841"/>
            <a:ext cx="7739808" cy="4530725"/>
          </a:xfrm>
        </p:spPr>
        <p:txBody>
          <a:bodyPr/>
          <a:lstStyle/>
          <a:p>
            <a:r>
              <a:rPr lang="en-US" altLang="en-US" dirty="0"/>
              <a:t>First appeared in IBM mainframes in 1972</a:t>
            </a:r>
          </a:p>
          <a:p>
            <a:r>
              <a:rPr lang="en-US" altLang="en-US" dirty="0"/>
              <a:t>Allowed multiple users to share a batch-oriented system</a:t>
            </a:r>
          </a:p>
          <a:p>
            <a:r>
              <a:rPr lang="en-US" altLang="en-US" dirty="0"/>
              <a:t>Formal definition of virtualization helped move it beyond IBM</a:t>
            </a:r>
          </a:p>
          <a:p>
            <a:pPr lvl="1">
              <a:buFont typeface="Arial" panose="020B0604020202020204" pitchFamily="34" charset="0"/>
              <a:buAutoNum type="arabicPeriod"/>
            </a:pPr>
            <a:r>
              <a:rPr lang="en-US" altLang="en-US" dirty="0"/>
              <a:t>A </a:t>
            </a:r>
            <a:r>
              <a:rPr lang="en-US" altLang="en-US" sz="1600" dirty="0"/>
              <a:t>VMM </a:t>
            </a:r>
            <a:r>
              <a:rPr lang="en-US" altLang="en-US" dirty="0"/>
              <a:t>provides an environment for programs that is essentially identical to the original machine</a:t>
            </a:r>
          </a:p>
          <a:p>
            <a:pPr lvl="1">
              <a:buFont typeface="Arial" panose="020B0604020202020204" pitchFamily="34" charset="0"/>
              <a:buAutoNum type="arabicPeriod"/>
            </a:pPr>
            <a:r>
              <a:rPr lang="en-US" altLang="en-US" dirty="0"/>
              <a:t>Programs running within that environment show only minor performance decreases</a:t>
            </a:r>
          </a:p>
          <a:p>
            <a:pPr lvl="1">
              <a:buFont typeface="Arial" panose="020B0604020202020204" pitchFamily="34" charset="0"/>
              <a:buAutoNum type="arabicPeriod"/>
            </a:pPr>
            <a:r>
              <a:rPr lang="en-US" altLang="en-US" dirty="0"/>
              <a:t>The </a:t>
            </a:r>
            <a:r>
              <a:rPr lang="en-US" altLang="en-US" sz="1600" dirty="0"/>
              <a:t>VMM </a:t>
            </a:r>
            <a:r>
              <a:rPr lang="en-US" altLang="en-US" dirty="0"/>
              <a:t>is in complete control of system resources</a:t>
            </a:r>
          </a:p>
          <a:p>
            <a:r>
              <a:rPr lang="en-US" altLang="en-US" dirty="0"/>
              <a:t>In late 1990s Intel CPUs fast enough for researchers to try virtualizing on general purpose PCs</a:t>
            </a:r>
          </a:p>
          <a:p>
            <a:pPr lvl="1"/>
            <a:r>
              <a:rPr lang="en-US" altLang="en-US" b="1" dirty="0">
                <a:solidFill>
                  <a:srgbClr val="006699"/>
                </a:solidFill>
                <a:latin typeface="+mj-lt"/>
              </a:rPr>
              <a:t>Xen</a:t>
            </a:r>
            <a:r>
              <a:rPr lang="en-US" altLang="en-US" dirty="0"/>
              <a:t> and </a:t>
            </a:r>
            <a:r>
              <a:rPr lang="en-US" altLang="en-US" b="1" dirty="0">
                <a:solidFill>
                  <a:srgbClr val="006699"/>
                </a:solidFill>
                <a:latin typeface="+mj-lt"/>
              </a:rPr>
              <a:t>VMware</a:t>
            </a:r>
            <a:r>
              <a:rPr lang="en-US" altLang="en-US" dirty="0"/>
              <a:t> created technologies, still used today</a:t>
            </a:r>
          </a:p>
          <a:p>
            <a:pPr lvl="1"/>
            <a:r>
              <a:rPr lang="en-US" altLang="en-US" dirty="0"/>
              <a:t>Virtualization has expanded to many OSes, CPUs, VMMs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B1974C6-4712-4423-829B-B031ADA96F45}"/>
              </a:ext>
            </a:extLst>
          </p:cNvPr>
          <p:cNvSpPr>
            <a:spLocks noGrp="1"/>
          </p:cNvSpPr>
          <p:nvPr>
            <p:ph type="title"/>
          </p:nvPr>
        </p:nvSpPr>
        <p:spPr>
          <a:xfrm rot="16200000">
            <a:off x="-2552700" y="3146425"/>
            <a:ext cx="6324600" cy="609600"/>
          </a:xfrm>
        </p:spPr>
        <p:txBody>
          <a:bodyPr/>
          <a:lstStyle/>
          <a:p>
            <a:r>
              <a:rPr lang="en-US" altLang="en-US"/>
              <a:t>History of Virtualization</a:t>
            </a:r>
          </a:p>
        </p:txBody>
      </p:sp>
      <p:pic>
        <p:nvPicPr>
          <p:cNvPr id="17411" name="Picture 2" descr="http://cloudtweaks.com/wp-content/uploads/2012/11/The-History-Of-Virtualization-1.jpg">
            <a:extLst>
              <a:ext uri="{FF2B5EF4-FFF2-40B4-BE49-F238E27FC236}">
                <a16:creationId xmlns:a16="http://schemas.microsoft.com/office/drawing/2014/main" id="{9DDDC4AD-9B4C-4D9D-8764-3E3A409CA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76962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1">
            <a:extLst>
              <a:ext uri="{FF2B5EF4-FFF2-40B4-BE49-F238E27FC236}">
                <a16:creationId xmlns:a16="http://schemas.microsoft.com/office/drawing/2014/main" id="{EA31C82E-B74C-4219-BB18-83E30EDA76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86A738AB-BC32-41AB-A67F-AE5618C01F66}" type="slidenum">
              <a:rPr lang="en-US" altLang="en-US">
                <a:solidFill>
                  <a:srgbClr val="0099CC"/>
                </a:solidFill>
              </a:rPr>
              <a:pPr eaLnBrk="1" hangingPunct="1"/>
              <a:t>15</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t>1. Introduction to Virtualization</a:t>
            </a:r>
          </a:p>
          <a:p>
            <a:pPr marL="400050" lvl="1" indent="0">
              <a:buNone/>
            </a:pPr>
            <a:r>
              <a:rPr lang="en-US" altLang="en-US" dirty="0"/>
              <a:t>• Definition</a:t>
            </a:r>
          </a:p>
          <a:p>
            <a:pPr marL="400050" lvl="1" indent="0">
              <a:buNone/>
            </a:pPr>
            <a:r>
              <a:rPr lang="en-US" altLang="en-US" dirty="0"/>
              <a:t>• Principles &amp; Models</a:t>
            </a:r>
          </a:p>
          <a:p>
            <a:pPr marL="400050" lvl="1" indent="0">
              <a:buNone/>
            </a:pPr>
            <a:r>
              <a:rPr lang="en-US" altLang="en-US" dirty="0"/>
              <a:t>• History</a:t>
            </a:r>
          </a:p>
          <a:p>
            <a:pPr marL="400050" lvl="1" indent="0">
              <a:buNone/>
            </a:pPr>
            <a:r>
              <a:rPr lang="en-US" altLang="en-US" dirty="0">
                <a:highlight>
                  <a:srgbClr val="FFFF00"/>
                </a:highlight>
              </a:rPr>
              <a:t>• Features, Advantages, Disadvantages</a:t>
            </a:r>
          </a:p>
          <a:p>
            <a:pPr marL="400050" lvl="1" indent="0">
              <a:buNone/>
            </a:pPr>
            <a:endParaRPr lang="en-US" altLang="en-US" dirty="0"/>
          </a:p>
          <a:p>
            <a:pPr marL="0" indent="0">
              <a:buNone/>
            </a:pPr>
            <a:r>
              <a:rPr lang="en-US" altLang="en-US" b="1" dirty="0"/>
              <a:t>2. Types of Virtualization</a:t>
            </a:r>
          </a:p>
          <a:p>
            <a:pPr marL="400050" lvl="1" indent="0">
              <a:buNone/>
            </a:pPr>
            <a:r>
              <a:rPr lang="en-US" altLang="en-US" dirty="0"/>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375165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2549A09-B890-4F7F-B4D8-D4E26A89BB79}"/>
              </a:ext>
            </a:extLst>
          </p:cNvPr>
          <p:cNvSpPr>
            <a:spLocks noGrp="1"/>
          </p:cNvSpPr>
          <p:nvPr>
            <p:ph type="title"/>
          </p:nvPr>
        </p:nvSpPr>
        <p:spPr>
          <a:xfrm>
            <a:off x="1066800" y="205761"/>
            <a:ext cx="8077200" cy="576263"/>
          </a:xfrm>
        </p:spPr>
        <p:txBody>
          <a:bodyPr/>
          <a:lstStyle/>
          <a:p>
            <a:r>
              <a:rPr lang="en-US" altLang="en-US" sz="2800" dirty="0"/>
              <a:t>Advantages/Motivations for Virtualization</a:t>
            </a:r>
          </a:p>
        </p:txBody>
      </p:sp>
      <p:sp>
        <p:nvSpPr>
          <p:cNvPr id="56323" name="Content Placeholder 2">
            <a:extLst>
              <a:ext uri="{FF2B5EF4-FFF2-40B4-BE49-F238E27FC236}">
                <a16:creationId xmlns:a16="http://schemas.microsoft.com/office/drawing/2014/main" id="{C4F84118-E211-4193-BEDA-AABAA5C6D6AB}"/>
              </a:ext>
            </a:extLst>
          </p:cNvPr>
          <p:cNvSpPr>
            <a:spLocks noGrp="1"/>
          </p:cNvSpPr>
          <p:nvPr>
            <p:ph idx="1"/>
          </p:nvPr>
        </p:nvSpPr>
        <p:spPr/>
        <p:txBody>
          <a:bodyPr/>
          <a:lstStyle/>
          <a:p>
            <a:r>
              <a:rPr lang="en-US" altLang="en-US" dirty="0"/>
              <a:t>Increased device utilization (particularly CPU utilization)</a:t>
            </a:r>
          </a:p>
          <a:p>
            <a:r>
              <a:rPr lang="en-US" altLang="en-US" dirty="0"/>
              <a:t>Decreased device footprint</a:t>
            </a:r>
          </a:p>
          <a:p>
            <a:r>
              <a:rPr lang="en-US" altLang="en-US" dirty="0"/>
              <a:t>Decreased power consumption</a:t>
            </a:r>
          </a:p>
          <a:p>
            <a:r>
              <a:rPr lang="en-US" altLang="en-US" dirty="0"/>
              <a:t>Simplified operating system and application administration</a:t>
            </a:r>
          </a:p>
          <a:p>
            <a:r>
              <a:rPr lang="en-US" altLang="en-US" dirty="0"/>
              <a:t>Ease of software provisioning and patch releases</a:t>
            </a:r>
          </a:p>
          <a:p>
            <a:r>
              <a:rPr lang="en-US" altLang="en-US" dirty="0"/>
              <a:t>Device and storage scalability</a:t>
            </a:r>
          </a:p>
          <a:p>
            <a:r>
              <a:rPr lang="en-US" altLang="en-US" dirty="0"/>
              <a:t>Increased user access to key resources</a:t>
            </a:r>
          </a:p>
          <a:p>
            <a:r>
              <a:rPr lang="en-US" altLang="en-US" dirty="0"/>
              <a:t>Increased flexibility in supporting multiple operating system environments</a:t>
            </a:r>
          </a:p>
          <a:p>
            <a:r>
              <a:rPr lang="en-US" altLang="en-US" dirty="0"/>
              <a:t>Improved use and management of software licenses</a:t>
            </a:r>
          </a:p>
          <a:p>
            <a:r>
              <a:rPr lang="en-US" altLang="en-US" dirty="0"/>
              <a:t>Improved utilization reporting, which leads to improved capacity planning</a:t>
            </a:r>
          </a:p>
          <a:p>
            <a:r>
              <a:rPr lang="en-US" altLang="en-US" dirty="0"/>
              <a:t>Improved disaster recovery and business continuity</a:t>
            </a:r>
          </a:p>
          <a:p>
            <a:endParaRPr lang="en-US" altLang="en-US" dirty="0"/>
          </a:p>
        </p:txBody>
      </p:sp>
      <p:sp>
        <p:nvSpPr>
          <p:cNvPr id="56324" name="Slide Number Placeholder 1">
            <a:extLst>
              <a:ext uri="{FF2B5EF4-FFF2-40B4-BE49-F238E27FC236}">
                <a16:creationId xmlns:a16="http://schemas.microsoft.com/office/drawing/2014/main" id="{946C2979-B0BC-4D16-B51B-46C245956C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78596210-2CC4-49F0-9AD1-F1A2D5912526}" type="slidenum">
              <a:rPr lang="en-US" altLang="en-US">
                <a:solidFill>
                  <a:srgbClr val="0099CC"/>
                </a:solidFill>
              </a:rPr>
              <a:pPr eaLnBrk="1" hangingPunct="1"/>
              <a:t>17</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C73C902-9682-4257-A409-F7EB73E065A1}"/>
              </a:ext>
            </a:extLst>
          </p:cNvPr>
          <p:cNvSpPr>
            <a:spLocks noGrp="1"/>
          </p:cNvSpPr>
          <p:nvPr>
            <p:ph type="title"/>
          </p:nvPr>
        </p:nvSpPr>
        <p:spPr>
          <a:xfrm>
            <a:off x="304800" y="381000"/>
            <a:ext cx="8534400" cy="1066800"/>
          </a:xfrm>
        </p:spPr>
        <p:txBody>
          <a:bodyPr/>
          <a:lstStyle/>
          <a:p>
            <a:r>
              <a:rPr lang="en-US" altLang="en-US"/>
              <a:t>Disadvantages of Virtualization</a:t>
            </a:r>
          </a:p>
        </p:txBody>
      </p:sp>
      <p:sp>
        <p:nvSpPr>
          <p:cNvPr id="59395" name="Content Placeholder 2">
            <a:extLst>
              <a:ext uri="{FF2B5EF4-FFF2-40B4-BE49-F238E27FC236}">
                <a16:creationId xmlns:a16="http://schemas.microsoft.com/office/drawing/2014/main" id="{B3CE1146-BA3D-433B-A678-AF2A1465912D}"/>
              </a:ext>
            </a:extLst>
          </p:cNvPr>
          <p:cNvSpPr>
            <a:spLocks noGrp="1"/>
          </p:cNvSpPr>
          <p:nvPr>
            <p:ph idx="1"/>
          </p:nvPr>
        </p:nvSpPr>
        <p:spPr>
          <a:xfrm>
            <a:off x="304800" y="1600200"/>
            <a:ext cx="8534400" cy="4343400"/>
          </a:xfrm>
        </p:spPr>
        <p:txBody>
          <a:bodyPr/>
          <a:lstStyle/>
          <a:p>
            <a:r>
              <a:rPr lang="en-US" altLang="en-US"/>
              <a:t>New staff or staff training may be required to understand the virtualization process.</a:t>
            </a:r>
          </a:p>
          <a:p>
            <a:r>
              <a:rPr lang="en-US" altLang="en-US"/>
              <a:t>Not all applications are well suited for virtualization.</a:t>
            </a:r>
          </a:p>
          <a:p>
            <a:r>
              <a:rPr lang="en-US" altLang="en-US"/>
              <a:t>The virtualization process adds slight overhead, which will make some applications run more slowly.</a:t>
            </a:r>
          </a:p>
        </p:txBody>
      </p:sp>
      <p:sp>
        <p:nvSpPr>
          <p:cNvPr id="59396" name="Slide Number Placeholder 1">
            <a:extLst>
              <a:ext uri="{FF2B5EF4-FFF2-40B4-BE49-F238E27FC236}">
                <a16:creationId xmlns:a16="http://schemas.microsoft.com/office/drawing/2014/main" id="{2A472D35-CD29-4E73-9D68-D89C782159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CEB021BD-2D75-4C58-9EDD-001D09257662}" type="slidenum">
              <a:rPr lang="en-US" altLang="en-US">
                <a:solidFill>
                  <a:srgbClr val="0099CC"/>
                </a:solidFill>
              </a:rPr>
              <a:pPr eaLnBrk="1" hangingPunct="1"/>
              <a:t>18</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D387756A-38C2-4AE8-89D5-DE4A434A69D9}"/>
              </a:ext>
            </a:extLst>
          </p:cNvPr>
          <p:cNvSpPr>
            <a:spLocks noGrp="1" noChangeArrowheads="1"/>
          </p:cNvSpPr>
          <p:nvPr>
            <p:ph type="title"/>
          </p:nvPr>
        </p:nvSpPr>
        <p:spPr>
          <a:xfrm>
            <a:off x="429207" y="240330"/>
            <a:ext cx="8229600" cy="576263"/>
          </a:xfrm>
        </p:spPr>
        <p:txBody>
          <a:bodyPr/>
          <a:lstStyle/>
          <a:p>
            <a:r>
              <a:rPr lang="en-US" altLang="en-US" dirty="0"/>
              <a:t>Benefits and Features of VM in OS</a:t>
            </a:r>
          </a:p>
        </p:txBody>
      </p:sp>
      <p:sp>
        <p:nvSpPr>
          <p:cNvPr id="16386" name="Content Placeholder 2">
            <a:extLst>
              <a:ext uri="{FF2B5EF4-FFF2-40B4-BE49-F238E27FC236}">
                <a16:creationId xmlns:a16="http://schemas.microsoft.com/office/drawing/2014/main" id="{B8B201D9-4F9C-4998-A342-BEBB7993CB6C}"/>
              </a:ext>
            </a:extLst>
          </p:cNvPr>
          <p:cNvSpPr>
            <a:spLocks noGrp="1" noChangeArrowheads="1"/>
          </p:cNvSpPr>
          <p:nvPr>
            <p:ph idx="1"/>
          </p:nvPr>
        </p:nvSpPr>
        <p:spPr>
          <a:xfrm>
            <a:off x="876300" y="1195423"/>
            <a:ext cx="7642549" cy="4530725"/>
          </a:xfrm>
        </p:spPr>
        <p:txBody>
          <a:bodyPr/>
          <a:lstStyle/>
          <a:p>
            <a:r>
              <a:rPr lang="en-US" altLang="en-US" dirty="0"/>
              <a:t>Host system protected from VMs, VMs protected from each other</a:t>
            </a:r>
          </a:p>
          <a:p>
            <a:pPr lvl="1"/>
            <a:r>
              <a:rPr lang="en-US" altLang="en-US" dirty="0"/>
              <a:t>i.e., A virus less likely to spread</a:t>
            </a:r>
          </a:p>
          <a:p>
            <a:pPr lvl="1"/>
            <a:r>
              <a:rPr lang="en-US" altLang="en-US" dirty="0"/>
              <a:t>Sharing is provided though via shared file system volume, network communication</a:t>
            </a:r>
          </a:p>
          <a:p>
            <a:r>
              <a:rPr lang="en-US" altLang="en-US" dirty="0"/>
              <a:t>Freeze, </a:t>
            </a:r>
            <a:r>
              <a:rPr lang="en-US" altLang="en-US" b="1" dirty="0">
                <a:solidFill>
                  <a:srgbClr val="006699"/>
                </a:solidFill>
                <a:latin typeface="+mj-lt"/>
              </a:rPr>
              <a:t>suspend</a:t>
            </a:r>
            <a:r>
              <a:rPr lang="en-US" altLang="en-US" dirty="0"/>
              <a:t>, running VM</a:t>
            </a:r>
          </a:p>
          <a:p>
            <a:pPr lvl="1"/>
            <a:r>
              <a:rPr lang="en-US" altLang="en-US" dirty="0"/>
              <a:t>Then can move or copy somewhere else and </a:t>
            </a:r>
            <a:r>
              <a:rPr lang="en-US" altLang="en-US" b="1" dirty="0">
                <a:solidFill>
                  <a:srgbClr val="006699"/>
                </a:solidFill>
                <a:latin typeface="+mj-lt"/>
              </a:rPr>
              <a:t>resume</a:t>
            </a:r>
          </a:p>
          <a:p>
            <a:pPr lvl="1"/>
            <a:r>
              <a:rPr lang="en-US" altLang="en-US" dirty="0"/>
              <a:t>Snapshot of a given state, able to restore back to that state</a:t>
            </a:r>
          </a:p>
          <a:p>
            <a:pPr lvl="2"/>
            <a:r>
              <a:rPr lang="en-US" altLang="en-US" dirty="0"/>
              <a:t>Some VMMs allow multiple snapshots per VM</a:t>
            </a:r>
          </a:p>
          <a:p>
            <a:pPr lvl="1"/>
            <a:r>
              <a:rPr lang="en-US" altLang="en-US" b="1" dirty="0">
                <a:solidFill>
                  <a:srgbClr val="006699"/>
                </a:solidFill>
                <a:latin typeface="+mj-lt"/>
              </a:rPr>
              <a:t>Clone</a:t>
            </a:r>
            <a:r>
              <a:rPr lang="en-US" altLang="en-US" dirty="0"/>
              <a:t> by creating copy and running both original and copy</a:t>
            </a:r>
          </a:p>
          <a:p>
            <a:r>
              <a:rPr lang="en-US" altLang="en-US" dirty="0"/>
              <a:t>Great for OS research, better system development efficiency</a:t>
            </a:r>
          </a:p>
          <a:p>
            <a:r>
              <a:rPr lang="en-US" altLang="en-US" dirty="0"/>
              <a:t>Run multiple, different OSes on a single machine</a:t>
            </a:r>
          </a:p>
          <a:p>
            <a:pPr lvl="1"/>
            <a:r>
              <a:rPr lang="en-US" altLang="en-US" b="1" dirty="0">
                <a:solidFill>
                  <a:srgbClr val="006699"/>
                </a:solidFill>
                <a:latin typeface="+mj-lt"/>
              </a:rPr>
              <a:t>Consolidation</a:t>
            </a:r>
            <a:r>
              <a:rPr lang="en-US" altLang="en-US" dirty="0"/>
              <a:t>, app dev,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t>1. Introduction to Virtualization</a:t>
            </a:r>
          </a:p>
          <a:p>
            <a:pPr marL="400050" lvl="1" indent="0">
              <a:buNone/>
            </a:pPr>
            <a:r>
              <a:rPr lang="en-US" altLang="en-US" dirty="0"/>
              <a:t>• Definition</a:t>
            </a:r>
          </a:p>
          <a:p>
            <a:pPr marL="400050" lvl="1" indent="0">
              <a:buNone/>
            </a:pPr>
            <a:r>
              <a:rPr lang="en-US" altLang="en-US" dirty="0"/>
              <a:t>• Principles &amp; Models</a:t>
            </a:r>
          </a:p>
          <a:p>
            <a:pPr marL="400050" lvl="1" indent="0">
              <a:buNone/>
            </a:pPr>
            <a:r>
              <a:rPr lang="en-US" altLang="en-US" dirty="0"/>
              <a:t>• History</a:t>
            </a:r>
          </a:p>
          <a:p>
            <a:pPr marL="400050" lvl="1" indent="0">
              <a:buNone/>
            </a:pPr>
            <a:r>
              <a:rPr lang="en-US" altLang="en-US" dirty="0"/>
              <a:t>• Features, Advantages, Disadvantages</a:t>
            </a:r>
          </a:p>
          <a:p>
            <a:pPr marL="400050" lvl="1" indent="0">
              <a:buNone/>
            </a:pPr>
            <a:endParaRPr lang="en-US" altLang="en-US" dirty="0"/>
          </a:p>
          <a:p>
            <a:pPr marL="0" indent="0">
              <a:buNone/>
            </a:pPr>
            <a:r>
              <a:rPr lang="en-US" altLang="en-US" b="1" dirty="0"/>
              <a:t>2. Types of Virtualization</a:t>
            </a:r>
          </a:p>
          <a:p>
            <a:pPr marL="400050" lvl="1" indent="0">
              <a:buNone/>
            </a:pPr>
            <a:r>
              <a:rPr lang="en-US" altLang="en-US" dirty="0"/>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204091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E3FF536F-C77F-4150-80E8-09C4E731F0C3}"/>
              </a:ext>
            </a:extLst>
          </p:cNvPr>
          <p:cNvSpPr>
            <a:spLocks noGrp="1" noChangeArrowheads="1"/>
          </p:cNvSpPr>
          <p:nvPr>
            <p:ph type="title"/>
          </p:nvPr>
        </p:nvSpPr>
        <p:spPr>
          <a:xfrm>
            <a:off x="928853" y="240330"/>
            <a:ext cx="7767276" cy="576263"/>
          </a:xfrm>
        </p:spPr>
        <p:txBody>
          <a:bodyPr/>
          <a:lstStyle/>
          <a:p>
            <a:r>
              <a:rPr lang="en-US" altLang="en-US" dirty="0"/>
              <a:t>Benefits and Features of VM in OS</a:t>
            </a:r>
          </a:p>
        </p:txBody>
      </p:sp>
      <p:sp>
        <p:nvSpPr>
          <p:cNvPr id="17410" name="Content Placeholder 2">
            <a:extLst>
              <a:ext uri="{FF2B5EF4-FFF2-40B4-BE49-F238E27FC236}">
                <a16:creationId xmlns:a16="http://schemas.microsoft.com/office/drawing/2014/main" id="{6EFF3255-F2E5-457E-AEB4-D6CDAD0B8EF0}"/>
              </a:ext>
            </a:extLst>
          </p:cNvPr>
          <p:cNvSpPr>
            <a:spLocks noGrp="1" noChangeArrowheads="1"/>
          </p:cNvSpPr>
          <p:nvPr>
            <p:ph idx="1"/>
          </p:nvPr>
        </p:nvSpPr>
        <p:spPr>
          <a:xfrm>
            <a:off x="877306" y="1196164"/>
            <a:ext cx="7594890" cy="4530725"/>
          </a:xfrm>
        </p:spPr>
        <p:txBody>
          <a:bodyPr/>
          <a:lstStyle/>
          <a:p>
            <a:r>
              <a:rPr lang="en-US" altLang="en-US" b="1" dirty="0">
                <a:solidFill>
                  <a:srgbClr val="006699"/>
                </a:solidFill>
                <a:latin typeface="+mj-lt"/>
              </a:rPr>
              <a:t>Templating</a:t>
            </a:r>
            <a:r>
              <a:rPr lang="en-US" altLang="en-US" dirty="0"/>
              <a:t> – create an OS + application VM, provide it to customers, use it to create multiple instances of that combination</a:t>
            </a:r>
          </a:p>
          <a:p>
            <a:r>
              <a:rPr lang="en-US" altLang="en-US" b="1" dirty="0">
                <a:solidFill>
                  <a:srgbClr val="006699"/>
                </a:solidFill>
                <a:latin typeface="+mj-lt"/>
              </a:rPr>
              <a:t>Live</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move a running VM from one host to another!</a:t>
            </a:r>
          </a:p>
          <a:p>
            <a:pPr lvl="1"/>
            <a:r>
              <a:rPr lang="en-US" altLang="en-US" dirty="0"/>
              <a:t>No interruption of user access</a:t>
            </a:r>
          </a:p>
          <a:p>
            <a:r>
              <a:rPr lang="en-US" altLang="en-US" dirty="0"/>
              <a:t>All those features taken together -&gt; </a:t>
            </a:r>
            <a:r>
              <a:rPr lang="en-US" altLang="en-US" b="1" dirty="0">
                <a:solidFill>
                  <a:srgbClr val="006699"/>
                </a:solidFill>
                <a:latin typeface="+mj-lt"/>
              </a:rPr>
              <a:t>cloud</a:t>
            </a:r>
            <a:r>
              <a:rPr lang="en-US" altLang="en-US" b="1" dirty="0">
                <a:solidFill>
                  <a:srgbClr val="3366FF"/>
                </a:solidFill>
              </a:rPr>
              <a:t> </a:t>
            </a:r>
            <a:r>
              <a:rPr lang="en-US" altLang="en-US" b="1" dirty="0">
                <a:solidFill>
                  <a:srgbClr val="006699"/>
                </a:solidFill>
                <a:latin typeface="+mj-lt"/>
              </a:rPr>
              <a:t>computing</a:t>
            </a:r>
          </a:p>
          <a:p>
            <a:pPr lvl="1"/>
            <a:r>
              <a:rPr lang="en-US" altLang="en-US" dirty="0"/>
              <a:t>Using APIs, programs tell cloud infrastructure (servers, networking, storage) to create new guests, VMs, virtual desktops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t>1. Introduction to Virtualization</a:t>
            </a:r>
          </a:p>
          <a:p>
            <a:pPr marL="400050" lvl="1" indent="0">
              <a:buNone/>
            </a:pPr>
            <a:r>
              <a:rPr lang="en-US" altLang="en-US" dirty="0"/>
              <a:t>• Definition</a:t>
            </a:r>
          </a:p>
          <a:p>
            <a:pPr marL="400050" lvl="1" indent="0">
              <a:buNone/>
            </a:pPr>
            <a:r>
              <a:rPr lang="en-US" altLang="en-US" dirty="0"/>
              <a:t>• Principles &amp; Models</a:t>
            </a:r>
          </a:p>
          <a:p>
            <a:pPr marL="400050" lvl="1" indent="0">
              <a:buNone/>
            </a:pPr>
            <a:r>
              <a:rPr lang="en-US" altLang="en-US" dirty="0"/>
              <a:t>• History</a:t>
            </a:r>
          </a:p>
          <a:p>
            <a:pPr marL="400050" lvl="1" indent="0">
              <a:buNone/>
            </a:pPr>
            <a:r>
              <a:rPr lang="en-US" altLang="en-US" dirty="0"/>
              <a:t>• Features, Advantages, Disadvantages</a:t>
            </a:r>
          </a:p>
          <a:p>
            <a:pPr marL="400050" lvl="1" indent="0">
              <a:buNone/>
            </a:pPr>
            <a:endParaRPr lang="en-US" altLang="en-US" dirty="0"/>
          </a:p>
          <a:p>
            <a:pPr marL="0" indent="0">
              <a:buNone/>
            </a:pPr>
            <a:r>
              <a:rPr lang="en-US" altLang="en-US" b="1" dirty="0">
                <a:highlight>
                  <a:srgbClr val="FFFF00"/>
                </a:highlight>
              </a:rPr>
              <a:t>2. Types of Virtualization</a:t>
            </a:r>
          </a:p>
          <a:p>
            <a:pPr marL="400050" lvl="1" indent="0">
              <a:buNone/>
            </a:pPr>
            <a:r>
              <a:rPr lang="en-US" altLang="en-US" dirty="0"/>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3652465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A32FC61-463A-4A9C-B06C-AE2E704FEECB}"/>
              </a:ext>
            </a:extLst>
          </p:cNvPr>
          <p:cNvSpPr>
            <a:spLocks noGrp="1"/>
          </p:cNvSpPr>
          <p:nvPr>
            <p:ph type="title"/>
          </p:nvPr>
        </p:nvSpPr>
        <p:spPr/>
        <p:txBody>
          <a:bodyPr/>
          <a:lstStyle/>
          <a:p>
            <a:r>
              <a:rPr lang="en-US" altLang="en-US"/>
              <a:t>Types of Virtualization</a:t>
            </a:r>
          </a:p>
        </p:txBody>
      </p:sp>
      <p:sp>
        <p:nvSpPr>
          <p:cNvPr id="18435" name="Content Placeholder 2">
            <a:extLst>
              <a:ext uri="{FF2B5EF4-FFF2-40B4-BE49-F238E27FC236}">
                <a16:creationId xmlns:a16="http://schemas.microsoft.com/office/drawing/2014/main" id="{12C1E5E0-138F-4E25-944F-DF645181EBA8}"/>
              </a:ext>
            </a:extLst>
          </p:cNvPr>
          <p:cNvSpPr>
            <a:spLocks noGrp="1"/>
          </p:cNvSpPr>
          <p:nvPr>
            <p:ph idx="1"/>
          </p:nvPr>
        </p:nvSpPr>
        <p:spPr>
          <a:xfrm>
            <a:off x="1229033" y="1052052"/>
            <a:ext cx="6248400" cy="4495800"/>
          </a:xfrm>
        </p:spPr>
        <p:txBody>
          <a:bodyPr/>
          <a:lstStyle/>
          <a:p>
            <a:pPr marL="0" indent="0">
              <a:buNone/>
            </a:pPr>
            <a:r>
              <a:rPr lang="en-US" altLang="en-US" sz="2000" dirty="0"/>
              <a:t>Virtualization can be done at different levels:</a:t>
            </a:r>
          </a:p>
          <a:p>
            <a:r>
              <a:rPr lang="en-US" altLang="en-US" sz="2000" dirty="0"/>
              <a:t>OS kernels: Virtual Machines</a:t>
            </a:r>
          </a:p>
          <a:p>
            <a:r>
              <a:rPr lang="en-US" altLang="en-US" sz="2000" dirty="0"/>
              <a:t>OS components:</a:t>
            </a:r>
          </a:p>
          <a:p>
            <a:pPr lvl="2"/>
            <a:r>
              <a:rPr lang="en-US" altLang="en-US" sz="2000" dirty="0"/>
              <a:t>Memory Virtualization</a:t>
            </a:r>
          </a:p>
          <a:p>
            <a:pPr lvl="2"/>
            <a:r>
              <a:rPr lang="en-US" altLang="en-US" sz="2000" dirty="0"/>
              <a:t>Network Virtualization</a:t>
            </a:r>
          </a:p>
          <a:p>
            <a:pPr lvl="2"/>
            <a:r>
              <a:rPr lang="en-US" altLang="en-US" sz="2000" dirty="0"/>
              <a:t>Storage Virtualization</a:t>
            </a:r>
          </a:p>
          <a:p>
            <a:r>
              <a:rPr lang="en-US" altLang="en-US" sz="2000" dirty="0"/>
              <a:t>Whole computers:</a:t>
            </a:r>
          </a:p>
          <a:p>
            <a:pPr lvl="2"/>
            <a:r>
              <a:rPr lang="en-US" altLang="en-US" sz="2000" dirty="0"/>
              <a:t>Server Virtualization</a:t>
            </a:r>
          </a:p>
          <a:p>
            <a:pPr lvl="2"/>
            <a:r>
              <a:rPr lang="en-US" altLang="en-US" sz="2000" dirty="0"/>
              <a:t>Desktop Virtualization</a:t>
            </a:r>
          </a:p>
          <a:p>
            <a:r>
              <a:rPr lang="en-US" altLang="en-US" sz="2000" dirty="0"/>
              <a:t>P</a:t>
            </a:r>
            <a:r>
              <a:rPr lang="en-US" sz="2000" dirty="0">
                <a:ea typeface="ＭＳ Ｐゴシック" charset="0"/>
              </a:rPr>
              <a:t>rogramming-environment virtualization</a:t>
            </a:r>
            <a:r>
              <a:rPr lang="en-US" altLang="en-US" sz="2000" dirty="0"/>
              <a:t>: </a:t>
            </a:r>
          </a:p>
          <a:p>
            <a:pPr lvl="2"/>
            <a:r>
              <a:rPr lang="en-US" altLang="en-US" sz="2000" dirty="0"/>
              <a:t>Java Virtual Machine (JVM)</a:t>
            </a:r>
          </a:p>
          <a:p>
            <a:pPr lvl="2"/>
            <a:r>
              <a:rPr lang="en-US" altLang="en-US" sz="2000" dirty="0"/>
              <a:t>Emulators</a:t>
            </a:r>
          </a:p>
          <a:p>
            <a:pPr lvl="2"/>
            <a:r>
              <a:rPr lang="en-US" altLang="en-US" sz="2000" dirty="0"/>
              <a:t>App Containers</a:t>
            </a:r>
          </a:p>
          <a:p>
            <a:endParaRPr lang="en-US" altLang="en-US" sz="2800" dirty="0"/>
          </a:p>
        </p:txBody>
      </p:sp>
      <p:sp>
        <p:nvSpPr>
          <p:cNvPr id="18436" name="Slide Number Placeholder 1">
            <a:extLst>
              <a:ext uri="{FF2B5EF4-FFF2-40B4-BE49-F238E27FC236}">
                <a16:creationId xmlns:a16="http://schemas.microsoft.com/office/drawing/2014/main" id="{2D47BC52-C9EF-4CC6-B0F4-223F30AC9C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7B799272-0088-4286-9A27-5D7F2734D719}" type="slidenum">
              <a:rPr lang="en-US" altLang="en-US">
                <a:solidFill>
                  <a:srgbClr val="0099CC"/>
                </a:solidFill>
              </a:rPr>
              <a:pPr eaLnBrk="1" hangingPunct="1"/>
              <a:t>22</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t>1. Introduction to Virtualization</a:t>
            </a:r>
          </a:p>
          <a:p>
            <a:pPr marL="400050" lvl="1" indent="0">
              <a:buNone/>
            </a:pPr>
            <a:r>
              <a:rPr lang="en-US" altLang="en-US" dirty="0"/>
              <a:t>• Definition</a:t>
            </a:r>
          </a:p>
          <a:p>
            <a:pPr marL="400050" lvl="1" indent="0">
              <a:buNone/>
            </a:pPr>
            <a:r>
              <a:rPr lang="en-US" altLang="en-US" dirty="0"/>
              <a:t>• Principles &amp; Models</a:t>
            </a:r>
          </a:p>
          <a:p>
            <a:pPr marL="400050" lvl="1" indent="0">
              <a:buNone/>
            </a:pPr>
            <a:r>
              <a:rPr lang="en-US" altLang="en-US" dirty="0"/>
              <a:t>• History</a:t>
            </a:r>
          </a:p>
          <a:p>
            <a:pPr marL="400050" lvl="1" indent="0">
              <a:buNone/>
            </a:pPr>
            <a:r>
              <a:rPr lang="en-US" altLang="en-US" dirty="0"/>
              <a:t>• Benefits</a:t>
            </a:r>
          </a:p>
          <a:p>
            <a:pPr marL="400050" lvl="1" indent="0">
              <a:buNone/>
            </a:pPr>
            <a:endParaRPr lang="en-US" altLang="en-US" dirty="0"/>
          </a:p>
          <a:p>
            <a:pPr marL="0" indent="0">
              <a:buNone/>
            </a:pPr>
            <a:r>
              <a:rPr lang="en-US" altLang="en-US" b="1" dirty="0"/>
              <a:t>2. Types of Virtualization</a:t>
            </a:r>
          </a:p>
          <a:p>
            <a:pPr marL="400050" lvl="1" indent="0">
              <a:buNone/>
            </a:pPr>
            <a:r>
              <a:rPr lang="en-US" altLang="en-US" dirty="0">
                <a:highlight>
                  <a:srgbClr val="FFFF00"/>
                </a:highlight>
              </a:rPr>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363464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C2077732-D952-42CD-BEA3-2E1B2C804792}"/>
              </a:ext>
            </a:extLst>
          </p:cNvPr>
          <p:cNvSpPr>
            <a:spLocks noGrp="1" noChangeArrowheads="1"/>
          </p:cNvSpPr>
          <p:nvPr>
            <p:ph type="title"/>
          </p:nvPr>
        </p:nvSpPr>
        <p:spPr>
          <a:xfrm>
            <a:off x="709127" y="230417"/>
            <a:ext cx="7875033" cy="576263"/>
          </a:xfrm>
        </p:spPr>
        <p:txBody>
          <a:bodyPr/>
          <a:lstStyle/>
          <a:p>
            <a:r>
              <a:rPr lang="en-US" altLang="en-US" dirty="0"/>
              <a:t>OS Virtual Machines</a:t>
            </a:r>
          </a:p>
        </p:txBody>
      </p:sp>
      <p:pic>
        <p:nvPicPr>
          <p:cNvPr id="12290" name="Content Placeholder 3" descr="16_01.pdf">
            <a:extLst>
              <a:ext uri="{FF2B5EF4-FFF2-40B4-BE49-F238E27FC236}">
                <a16:creationId xmlns:a16="http://schemas.microsoft.com/office/drawing/2014/main" id="{03B43611-7A1F-4DE3-AC8C-9C215B63F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419" b="9419"/>
          <a:stretch>
            <a:fillRect/>
          </a:stretch>
        </p:blipFill>
        <p:spPr>
          <a:xfrm>
            <a:off x="1474788" y="1512888"/>
            <a:ext cx="6467475" cy="3559175"/>
          </a:xfrm>
        </p:spPr>
      </p:pic>
      <p:sp>
        <p:nvSpPr>
          <p:cNvPr id="12291" name="TextBox 4">
            <a:extLst>
              <a:ext uri="{FF2B5EF4-FFF2-40B4-BE49-F238E27FC236}">
                <a16:creationId xmlns:a16="http://schemas.microsoft.com/office/drawing/2014/main" id="{143F43E3-3476-4125-B69C-985F6672B46F}"/>
              </a:ext>
            </a:extLst>
          </p:cNvPr>
          <p:cNvSpPr txBox="1">
            <a:spLocks noChangeArrowheads="1"/>
          </p:cNvSpPr>
          <p:nvPr/>
        </p:nvSpPr>
        <p:spPr bwMode="auto">
          <a:xfrm>
            <a:off x="989013" y="5200650"/>
            <a:ext cx="3011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    Non-virtual machine</a:t>
            </a:r>
          </a:p>
        </p:txBody>
      </p:sp>
      <p:sp>
        <p:nvSpPr>
          <p:cNvPr id="12292" name="TextBox 5">
            <a:extLst>
              <a:ext uri="{FF2B5EF4-FFF2-40B4-BE49-F238E27FC236}">
                <a16:creationId xmlns:a16="http://schemas.microsoft.com/office/drawing/2014/main" id="{C3AFBD6F-344D-4B72-A57E-1CCABB19E5D8}"/>
              </a:ext>
            </a:extLst>
          </p:cNvPr>
          <p:cNvSpPr txBox="1">
            <a:spLocks noChangeArrowheads="1"/>
          </p:cNvSpPr>
          <p:nvPr/>
        </p:nvSpPr>
        <p:spPr bwMode="auto">
          <a:xfrm>
            <a:off x="5456238" y="5186363"/>
            <a:ext cx="281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     Virtual machine</a:t>
            </a:r>
          </a:p>
        </p:txBody>
      </p:sp>
    </p:spTree>
    <p:extLst>
      <p:ext uri="{BB962C8B-B14F-4D97-AF65-F5344CB8AC3E}">
        <p14:creationId xmlns:p14="http://schemas.microsoft.com/office/powerpoint/2010/main" val="153481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CFE8B13-9F3F-45A3-A052-F930E4555A55}"/>
              </a:ext>
            </a:extLst>
          </p:cNvPr>
          <p:cNvSpPr>
            <a:spLocks noGrp="1" noChangeArrowheads="1"/>
          </p:cNvSpPr>
          <p:nvPr>
            <p:ph type="title"/>
          </p:nvPr>
        </p:nvSpPr>
        <p:spPr>
          <a:xfrm>
            <a:off x="494522" y="249079"/>
            <a:ext cx="8098968" cy="576263"/>
          </a:xfrm>
        </p:spPr>
        <p:txBody>
          <a:bodyPr/>
          <a:lstStyle/>
          <a:p>
            <a:r>
              <a:rPr lang="en-US" altLang="en-US" dirty="0"/>
              <a:t>Building Blocks</a:t>
            </a:r>
          </a:p>
        </p:txBody>
      </p:sp>
      <p:sp>
        <p:nvSpPr>
          <p:cNvPr id="40962" name="Content Placeholder 2">
            <a:extLst>
              <a:ext uri="{FF2B5EF4-FFF2-40B4-BE49-F238E27FC236}">
                <a16:creationId xmlns:a16="http://schemas.microsoft.com/office/drawing/2014/main" id="{65276A7D-1087-BC42-BD37-B42EBD696084}"/>
              </a:ext>
            </a:extLst>
          </p:cNvPr>
          <p:cNvSpPr>
            <a:spLocks noGrp="1"/>
          </p:cNvSpPr>
          <p:nvPr>
            <p:ph idx="1"/>
          </p:nvPr>
        </p:nvSpPr>
        <p:spPr>
          <a:xfrm>
            <a:off x="871344" y="1196005"/>
            <a:ext cx="7591522" cy="4530725"/>
          </a:xfrm>
        </p:spPr>
        <p:txBody>
          <a:bodyPr/>
          <a:lstStyle/>
          <a:p>
            <a:pPr>
              <a:defRPr/>
            </a:pPr>
            <a:r>
              <a:rPr lang="en-US" dirty="0">
                <a:ea typeface="ＭＳ Ｐゴシック" charset="0"/>
              </a:rPr>
              <a:t>Generally difficult to provide an </a:t>
            </a:r>
            <a:r>
              <a:rPr lang="en-US" b="1" i="1" dirty="0">
                <a:ea typeface="ＭＳ Ｐゴシック" charset="0"/>
              </a:rPr>
              <a:t>exact</a:t>
            </a:r>
            <a:r>
              <a:rPr lang="en-US" dirty="0">
                <a:ea typeface="ＭＳ Ｐゴシック" charset="0"/>
              </a:rPr>
              <a:t> duplicate of underlying machine</a:t>
            </a:r>
          </a:p>
          <a:p>
            <a:pPr lvl="1">
              <a:defRPr/>
            </a:pPr>
            <a:r>
              <a:rPr lang="en-US" dirty="0">
                <a:ea typeface="ＭＳ Ｐゴシック" charset="0"/>
              </a:rPr>
              <a:t>Especially if only dual-mode operation available on CPU</a:t>
            </a:r>
          </a:p>
          <a:p>
            <a:pPr lvl="1">
              <a:defRPr/>
            </a:pPr>
            <a:r>
              <a:rPr lang="en-US" dirty="0">
                <a:ea typeface="ＭＳ Ｐゴシック" charset="0"/>
              </a:rPr>
              <a:t>But getting easier over time as CPU features and support for VMM improves</a:t>
            </a:r>
          </a:p>
          <a:p>
            <a:pPr lvl="1">
              <a:defRPr/>
            </a:pPr>
            <a:r>
              <a:rPr lang="en-US" dirty="0">
                <a:ea typeface="ＭＳ Ｐゴシック" charset="0"/>
              </a:rPr>
              <a:t>Most VMMs implement </a:t>
            </a:r>
            <a:r>
              <a:rPr lang="en-US" b="1" dirty="0">
                <a:solidFill>
                  <a:srgbClr val="006699"/>
                </a:solidFill>
                <a:latin typeface="+mj-lt"/>
              </a:rPr>
              <a:t>virtual</a:t>
            </a:r>
            <a:r>
              <a:rPr lang="en-US" b="1" dirty="0">
                <a:solidFill>
                  <a:srgbClr val="3366FF"/>
                </a:solidFill>
                <a:ea typeface="ＭＳ Ｐゴシック" charset="0"/>
                <a:cs typeface="ＭＳ Ｐゴシック" charset="0"/>
              </a:rPr>
              <a:t> </a:t>
            </a:r>
            <a:r>
              <a:rPr lang="en-US" b="1" dirty="0">
                <a:solidFill>
                  <a:srgbClr val="006699"/>
                </a:solidFill>
                <a:latin typeface="+mj-lt"/>
              </a:rPr>
              <a:t>CPU</a:t>
            </a:r>
            <a:r>
              <a:rPr lang="en-US" b="1" dirty="0">
                <a:solidFill>
                  <a:srgbClr val="3366FF"/>
                </a:solidFill>
                <a:ea typeface="ＭＳ Ｐゴシック" charset="0"/>
                <a:cs typeface="ＭＳ Ｐゴシック" charset="0"/>
              </a:rPr>
              <a:t> </a:t>
            </a:r>
            <a:r>
              <a:rPr lang="en-US" dirty="0">
                <a:ea typeface="ＭＳ Ｐゴシック" charset="0"/>
              </a:rPr>
              <a:t>(</a:t>
            </a:r>
            <a:r>
              <a:rPr lang="en-US" b="1" dirty="0">
                <a:solidFill>
                  <a:srgbClr val="006699"/>
                </a:solidFill>
                <a:latin typeface="+mj-lt"/>
              </a:rPr>
              <a:t>VCPU</a:t>
            </a:r>
            <a:r>
              <a:rPr lang="en-US" dirty="0">
                <a:ea typeface="ＭＳ Ｐゴシック" charset="0"/>
              </a:rPr>
              <a:t>) to represent state of CPU per guest as guest believes it to be</a:t>
            </a:r>
          </a:p>
          <a:p>
            <a:pPr lvl="2">
              <a:buFont typeface="Webdings" charset="0"/>
              <a:buChar char="4"/>
              <a:defRPr/>
            </a:pPr>
            <a:r>
              <a:rPr lang="en-US" dirty="0">
                <a:ea typeface="ＭＳ Ｐゴシック" charset="0"/>
              </a:rPr>
              <a:t>When guest context switched onto CPU by VMM, information from VCPU loaded and stored</a:t>
            </a:r>
          </a:p>
          <a:p>
            <a:pPr lvl="1">
              <a:defRPr/>
            </a:pPr>
            <a:r>
              <a:rPr lang="en-US" dirty="0">
                <a:ea typeface="ＭＳ Ｐゴシック" charset="0"/>
              </a:rPr>
              <a:t>Several techniques, as described in next slides</a:t>
            </a:r>
          </a:p>
          <a:p>
            <a:pPr marL="0" indent="0">
              <a:buFont typeface="Monotype Sorts" charset="0"/>
              <a:buNone/>
              <a:defRPr/>
            </a:pPr>
            <a:endParaRPr lang="en-US" dirty="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0866A96-C7CE-4D7F-B163-FF0708A0F969}"/>
              </a:ext>
            </a:extLst>
          </p:cNvPr>
          <p:cNvSpPr>
            <a:spLocks noGrp="1" noChangeArrowheads="1"/>
          </p:cNvSpPr>
          <p:nvPr>
            <p:ph type="title"/>
          </p:nvPr>
        </p:nvSpPr>
        <p:spPr>
          <a:xfrm>
            <a:off x="896254" y="234792"/>
            <a:ext cx="7904163" cy="576262"/>
          </a:xfrm>
        </p:spPr>
        <p:txBody>
          <a:bodyPr/>
          <a:lstStyle/>
          <a:p>
            <a:r>
              <a:rPr lang="en-US" altLang="en-US" dirty="0"/>
              <a:t>Building Block – Trap and Emulate</a:t>
            </a:r>
          </a:p>
        </p:txBody>
      </p:sp>
      <p:sp>
        <p:nvSpPr>
          <p:cNvPr id="19458" name="Content Placeholder 2">
            <a:extLst>
              <a:ext uri="{FF2B5EF4-FFF2-40B4-BE49-F238E27FC236}">
                <a16:creationId xmlns:a16="http://schemas.microsoft.com/office/drawing/2014/main" id="{14B5267F-2B65-47D2-AE4B-7DD45F3BA04C}"/>
              </a:ext>
            </a:extLst>
          </p:cNvPr>
          <p:cNvSpPr>
            <a:spLocks noGrp="1" noChangeArrowheads="1"/>
          </p:cNvSpPr>
          <p:nvPr>
            <p:ph idx="1"/>
          </p:nvPr>
        </p:nvSpPr>
        <p:spPr>
          <a:xfrm>
            <a:off x="872349" y="1196587"/>
            <a:ext cx="7646502" cy="4530725"/>
          </a:xfrm>
        </p:spPr>
        <p:txBody>
          <a:bodyPr/>
          <a:lstStyle/>
          <a:p>
            <a:r>
              <a:rPr lang="en-US" altLang="en-US" dirty="0"/>
              <a:t>Dual mode CPU means guest executes in user mode</a:t>
            </a:r>
          </a:p>
          <a:p>
            <a:pPr lvl="1"/>
            <a:r>
              <a:rPr lang="en-US" altLang="en-US" dirty="0"/>
              <a:t>Kernel runs in kernel mode</a:t>
            </a:r>
          </a:p>
          <a:p>
            <a:pPr lvl="1"/>
            <a:r>
              <a:rPr lang="en-US" altLang="en-US" dirty="0"/>
              <a:t>Not safe to let guest kernel run in kernel mode too</a:t>
            </a:r>
          </a:p>
          <a:p>
            <a:pPr lvl="1"/>
            <a:r>
              <a:rPr lang="en-US" altLang="en-US" dirty="0"/>
              <a:t>So VM needs two modes – virtual user mode and virtual kernel mode</a:t>
            </a:r>
          </a:p>
          <a:p>
            <a:pPr lvl="2"/>
            <a:r>
              <a:rPr lang="en-US" altLang="en-US" dirty="0"/>
              <a:t>Both of which run in real user mode</a:t>
            </a:r>
          </a:p>
          <a:p>
            <a:pPr lvl="1"/>
            <a:r>
              <a:rPr lang="en-US" altLang="en-US" dirty="0"/>
              <a:t>Actions in guest that usually cause switch to kernel mode must cause switch to virtual kernel mode</a:t>
            </a:r>
          </a:p>
          <a:p>
            <a:pPr>
              <a:buFont typeface="Monotype Sorts" pitchFamily="-84" charset="2"/>
              <a:buNone/>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6CF47A4-5BFC-457D-8C7F-1B7BD83E5D40}"/>
              </a:ext>
            </a:extLst>
          </p:cNvPr>
          <p:cNvSpPr>
            <a:spLocks noGrp="1" noChangeArrowheads="1"/>
          </p:cNvSpPr>
          <p:nvPr>
            <p:ph type="title"/>
          </p:nvPr>
        </p:nvSpPr>
        <p:spPr>
          <a:xfrm>
            <a:off x="457200" y="244705"/>
            <a:ext cx="8229600" cy="576262"/>
          </a:xfrm>
        </p:spPr>
        <p:txBody>
          <a:bodyPr/>
          <a:lstStyle/>
          <a:p>
            <a:r>
              <a:rPr lang="en-US" altLang="en-US" dirty="0"/>
              <a:t>Trap-and-Emulate (Cont.)</a:t>
            </a:r>
          </a:p>
        </p:txBody>
      </p:sp>
      <p:sp>
        <p:nvSpPr>
          <p:cNvPr id="20482" name="Content Placeholder 2">
            <a:extLst>
              <a:ext uri="{FF2B5EF4-FFF2-40B4-BE49-F238E27FC236}">
                <a16:creationId xmlns:a16="http://schemas.microsoft.com/office/drawing/2014/main" id="{6F4E7690-BA51-4BE2-8500-29F9D0B639B8}"/>
              </a:ext>
            </a:extLst>
          </p:cNvPr>
          <p:cNvSpPr>
            <a:spLocks noGrp="1" noChangeArrowheads="1"/>
          </p:cNvSpPr>
          <p:nvPr>
            <p:ph idx="1"/>
          </p:nvPr>
        </p:nvSpPr>
        <p:spPr>
          <a:xfrm>
            <a:off x="867750" y="1106488"/>
            <a:ext cx="7557378" cy="5111750"/>
          </a:xfrm>
        </p:spPr>
        <p:txBody>
          <a:bodyPr/>
          <a:lstStyle/>
          <a:p>
            <a:r>
              <a:rPr lang="en-US" altLang="en-US" dirty="0"/>
              <a:t>How does switch from virtual user mode to virtual kernel mode occur?</a:t>
            </a:r>
          </a:p>
          <a:p>
            <a:pPr lvl="1"/>
            <a:r>
              <a:rPr lang="en-US" altLang="en-US" dirty="0"/>
              <a:t>Attempting a privileged instruction in user mode causes an error -&gt; trap</a:t>
            </a:r>
          </a:p>
          <a:p>
            <a:pPr lvl="1"/>
            <a:r>
              <a:rPr lang="en-US" altLang="en-US" dirty="0"/>
              <a:t>VMM gains control, analyzes error, executes operation as attempted by guest</a:t>
            </a:r>
          </a:p>
          <a:p>
            <a:pPr lvl="1"/>
            <a:r>
              <a:rPr lang="en-US" altLang="en-US" dirty="0"/>
              <a:t>Returns control to guest in user mode</a:t>
            </a:r>
          </a:p>
          <a:p>
            <a:pPr lvl="1"/>
            <a:r>
              <a:rPr lang="en-US" altLang="en-US" dirty="0"/>
              <a:t>Known as</a:t>
            </a:r>
            <a:r>
              <a:rPr lang="en-US" altLang="en-US" b="1" dirty="0">
                <a:solidFill>
                  <a:srgbClr val="3366FF"/>
                </a:solidFill>
              </a:rPr>
              <a:t> </a:t>
            </a:r>
            <a:r>
              <a:rPr lang="en-US" altLang="en-US" b="1" dirty="0">
                <a:solidFill>
                  <a:srgbClr val="006699"/>
                </a:solidFill>
                <a:latin typeface="+mj-lt"/>
              </a:rPr>
              <a:t>trap-and-emulate</a:t>
            </a:r>
          </a:p>
          <a:p>
            <a:pPr lvl="1"/>
            <a:r>
              <a:rPr lang="en-US" altLang="en-US" dirty="0"/>
              <a:t>Most virtualization products use this at least in part</a:t>
            </a:r>
          </a:p>
          <a:p>
            <a:r>
              <a:rPr lang="en-US" altLang="en-US" dirty="0"/>
              <a:t>User mode code in guest runs at same speed as if not a guest</a:t>
            </a:r>
          </a:p>
          <a:p>
            <a:r>
              <a:rPr lang="en-US" altLang="en-US" dirty="0"/>
              <a:t>But kernel mode privilege mode code runs slower due to trap-and-emulate</a:t>
            </a:r>
          </a:p>
          <a:p>
            <a:pPr lvl="1"/>
            <a:r>
              <a:rPr lang="en-US" altLang="en-US" dirty="0"/>
              <a:t>Especially a problem when multiple guests running, each needing trap-and-emulate</a:t>
            </a:r>
          </a:p>
          <a:p>
            <a:r>
              <a:rPr lang="en-US" altLang="en-US" dirty="0"/>
              <a:t>CPUs adding hardware support, mode CPU modes to improve virtualization performance</a:t>
            </a:r>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A8C05E0-FDFB-4631-A315-5909B7D2846E}"/>
              </a:ext>
            </a:extLst>
          </p:cNvPr>
          <p:cNvSpPr>
            <a:spLocks noGrp="1" noChangeArrowheads="1"/>
          </p:cNvSpPr>
          <p:nvPr>
            <p:ph type="title"/>
          </p:nvPr>
        </p:nvSpPr>
        <p:spPr>
          <a:xfrm>
            <a:off x="622487" y="293177"/>
            <a:ext cx="8047038" cy="576262"/>
          </a:xfrm>
        </p:spPr>
        <p:txBody>
          <a:bodyPr/>
          <a:lstStyle/>
          <a:p>
            <a:r>
              <a:rPr lang="en-US" altLang="en-US" sz="2800" dirty="0"/>
              <a:t>Trap-and-Emulate</a:t>
            </a:r>
            <a:br>
              <a:rPr lang="en-US" altLang="en-US" sz="2800" dirty="0"/>
            </a:br>
            <a:r>
              <a:rPr lang="en-US" altLang="en-US" sz="2800" dirty="0"/>
              <a:t>Virtualization Implementation</a:t>
            </a:r>
          </a:p>
        </p:txBody>
      </p:sp>
      <p:pic>
        <p:nvPicPr>
          <p:cNvPr id="21506" name="Content Placeholder 3" descr="16_02.pdf">
            <a:extLst>
              <a:ext uri="{FF2B5EF4-FFF2-40B4-BE49-F238E27FC236}">
                <a16:creationId xmlns:a16="http://schemas.microsoft.com/office/drawing/2014/main" id="{C9B348F7-CD1D-469D-8A18-0CDAF9C79D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62" r="-11562"/>
          <a:stretch>
            <a:fillRect/>
          </a:stretch>
        </p:blipFill>
        <p:spPr>
          <a:xfrm>
            <a:off x="1191630" y="1252538"/>
            <a:ext cx="7281862" cy="4008437"/>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C89CB9D8-0A2D-4BAE-956A-4E63F617A1C7}"/>
              </a:ext>
            </a:extLst>
          </p:cNvPr>
          <p:cNvSpPr>
            <a:spLocks noGrp="1" noChangeArrowheads="1"/>
          </p:cNvSpPr>
          <p:nvPr>
            <p:ph type="title"/>
          </p:nvPr>
        </p:nvSpPr>
        <p:spPr>
          <a:xfrm>
            <a:off x="1035759" y="239748"/>
            <a:ext cx="7675563" cy="576263"/>
          </a:xfrm>
        </p:spPr>
        <p:txBody>
          <a:bodyPr/>
          <a:lstStyle/>
          <a:p>
            <a:r>
              <a:rPr lang="en-US" altLang="en-US" dirty="0"/>
              <a:t>Building Block – Binary Translation</a:t>
            </a:r>
          </a:p>
        </p:txBody>
      </p:sp>
      <p:sp>
        <p:nvSpPr>
          <p:cNvPr id="22530" name="Content Placeholder 2">
            <a:extLst>
              <a:ext uri="{FF2B5EF4-FFF2-40B4-BE49-F238E27FC236}">
                <a16:creationId xmlns:a16="http://schemas.microsoft.com/office/drawing/2014/main" id="{950FBA83-7B8F-4C36-8B62-4B6213DAA50E}"/>
              </a:ext>
            </a:extLst>
          </p:cNvPr>
          <p:cNvSpPr>
            <a:spLocks noGrp="1" noChangeArrowheads="1"/>
          </p:cNvSpPr>
          <p:nvPr>
            <p:ph idx="1"/>
          </p:nvPr>
        </p:nvSpPr>
        <p:spPr>
          <a:xfrm>
            <a:off x="876882" y="1172969"/>
            <a:ext cx="7585982" cy="4530725"/>
          </a:xfrm>
        </p:spPr>
        <p:txBody>
          <a:bodyPr/>
          <a:lstStyle/>
          <a:p>
            <a:r>
              <a:rPr lang="en-US" altLang="en-US" dirty="0"/>
              <a:t>Some CPUs don’t have clean separation between privileged and nonprivileged instructions</a:t>
            </a:r>
          </a:p>
          <a:p>
            <a:pPr lvl="1"/>
            <a:r>
              <a:rPr lang="en-US" altLang="en-US" dirty="0"/>
              <a:t>Earlier Intel x86 CPUs are among them</a:t>
            </a:r>
          </a:p>
          <a:p>
            <a:pPr lvl="2"/>
            <a:r>
              <a:rPr lang="en-US" altLang="en-US" dirty="0"/>
              <a:t>Earliest Intel CPU designed for a calculator</a:t>
            </a:r>
          </a:p>
          <a:p>
            <a:pPr lvl="1"/>
            <a:r>
              <a:rPr lang="en-US" altLang="en-US" dirty="0"/>
              <a:t>Backward compatibility means difficult to improve</a:t>
            </a:r>
          </a:p>
          <a:p>
            <a:pPr lvl="1"/>
            <a:r>
              <a:rPr lang="en-US" altLang="en-US" dirty="0"/>
              <a:t>Consider Intel x86 </a:t>
            </a:r>
            <a:r>
              <a:rPr lang="en-US" altLang="en-US" b="1" dirty="0" err="1">
                <a:latin typeface="Courier New" panose="02070309020205020404" pitchFamily="49" charset="0"/>
                <a:cs typeface="Courier New" panose="02070309020205020404" pitchFamily="49" charset="0"/>
              </a:rPr>
              <a:t>popf</a:t>
            </a:r>
            <a:r>
              <a:rPr lang="en-US" altLang="en-US" dirty="0"/>
              <a:t> instruction</a:t>
            </a:r>
          </a:p>
          <a:p>
            <a:pPr lvl="2"/>
            <a:r>
              <a:rPr lang="en-US" altLang="en-US" dirty="0"/>
              <a:t>Loads CPU flags register from contents of the stack</a:t>
            </a:r>
          </a:p>
          <a:p>
            <a:pPr lvl="2"/>
            <a:r>
              <a:rPr lang="en-US" altLang="en-US" dirty="0"/>
              <a:t>If CPU in privileged mode -&gt; all flags replaced</a:t>
            </a:r>
          </a:p>
          <a:p>
            <a:pPr lvl="2"/>
            <a:r>
              <a:rPr lang="en-US" altLang="en-US" dirty="0"/>
              <a:t>If CPU in user mode -&gt; on some flags replaced</a:t>
            </a:r>
          </a:p>
          <a:p>
            <a:pPr lvl="3"/>
            <a:r>
              <a:rPr lang="en-US" altLang="en-US" dirty="0"/>
              <a:t>No trap is generated</a:t>
            </a:r>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750375" y="1043880"/>
            <a:ext cx="7862682" cy="4534265"/>
          </a:xfrm>
        </p:spPr>
        <p:txBody>
          <a:bodyPr/>
          <a:lstStyle/>
          <a:p>
            <a:r>
              <a:rPr lang="en-US" b="1" dirty="0"/>
              <a:t>MAIN KEYWORDS: </a:t>
            </a:r>
            <a:r>
              <a:rPr lang="en-US" dirty="0"/>
              <a:t>Virtualization, Virtual Machine, </a:t>
            </a:r>
            <a:r>
              <a:rPr lang="en-US" dirty="0" err="1"/>
              <a:t>Vmware</a:t>
            </a:r>
            <a:r>
              <a:rPr lang="en-US" dirty="0"/>
              <a:t>, Java VM </a:t>
            </a:r>
          </a:p>
          <a:p>
            <a:endParaRPr lang="en-US" dirty="0"/>
          </a:p>
          <a:p>
            <a:r>
              <a:rPr lang="en-US" b="1" dirty="0"/>
              <a:t>HOMEWORK: </a:t>
            </a:r>
          </a:p>
          <a:p>
            <a:pPr marL="0" indent="0">
              <a:buNone/>
            </a:pPr>
            <a:r>
              <a:rPr lang="en-US" dirty="0"/>
              <a:t>1) Reading : Chapter 18 especially the summary. </a:t>
            </a:r>
          </a:p>
          <a:p>
            <a:pPr marL="0" indent="0">
              <a:buNone/>
            </a:pPr>
            <a:r>
              <a:rPr lang="en-US" dirty="0"/>
              <a:t>2) Make sure to understand and be able to explain every keyword from the list here and the ones which are printed bold in the text book. </a:t>
            </a:r>
          </a:p>
          <a:p>
            <a:pPr marL="0" indent="0">
              <a:buNone/>
            </a:pPr>
            <a:r>
              <a:rPr lang="en-US" dirty="0"/>
              <a:t>3) Important Questions: </a:t>
            </a:r>
          </a:p>
          <a:p>
            <a:pPr marL="0" indent="0">
              <a:buNone/>
            </a:pPr>
            <a:r>
              <a:rPr lang="en-US" dirty="0"/>
              <a:t>• Draw diagrams to compare virtual machine systems and non-virtual machine systems (2.15) </a:t>
            </a:r>
          </a:p>
          <a:p>
            <a:pPr marL="0" indent="0">
              <a:buNone/>
            </a:pPr>
            <a:r>
              <a:rPr lang="en-US" dirty="0"/>
              <a:t>• What is the advantages and disadvantages of using Virtual machine concept in OS ? </a:t>
            </a:r>
          </a:p>
          <a:p>
            <a:pPr marL="0" indent="0">
              <a:buNone/>
            </a:pPr>
            <a:r>
              <a:rPr lang="en-US" dirty="0"/>
              <a:t>• Draw the VMware architecture (2.16) </a:t>
            </a:r>
          </a:p>
          <a:p>
            <a:pPr marL="0" indent="0">
              <a:buNone/>
            </a:pPr>
            <a:r>
              <a:rPr lang="en-US" dirty="0"/>
              <a:t>• Draw a diagram to show the Java VM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866AC7F-5C25-4BF3-8DF3-8453731F361A}"/>
              </a:ext>
            </a:extLst>
          </p:cNvPr>
          <p:cNvSpPr>
            <a:spLocks noGrp="1" noChangeArrowheads="1"/>
          </p:cNvSpPr>
          <p:nvPr>
            <p:ph type="title"/>
          </p:nvPr>
        </p:nvSpPr>
        <p:spPr>
          <a:xfrm>
            <a:off x="690465" y="225461"/>
            <a:ext cx="7987004" cy="576262"/>
          </a:xfrm>
        </p:spPr>
        <p:txBody>
          <a:bodyPr/>
          <a:lstStyle/>
          <a:p>
            <a:r>
              <a:rPr lang="en-US" altLang="en-US" dirty="0"/>
              <a:t>Binary Translation (Cont.)</a:t>
            </a:r>
          </a:p>
        </p:txBody>
      </p:sp>
      <p:sp>
        <p:nvSpPr>
          <p:cNvPr id="40962" name="Content Placeholder 2">
            <a:extLst>
              <a:ext uri="{FF2B5EF4-FFF2-40B4-BE49-F238E27FC236}">
                <a16:creationId xmlns:a16="http://schemas.microsoft.com/office/drawing/2014/main" id="{5D6502A8-D1AD-C043-A73C-FB5268294E12}"/>
              </a:ext>
            </a:extLst>
          </p:cNvPr>
          <p:cNvSpPr>
            <a:spLocks noGrp="1"/>
          </p:cNvSpPr>
          <p:nvPr>
            <p:ph idx="1"/>
          </p:nvPr>
        </p:nvSpPr>
        <p:spPr>
          <a:xfrm>
            <a:off x="881099" y="1177502"/>
            <a:ext cx="7591098" cy="4530725"/>
          </a:xfrm>
        </p:spPr>
        <p:txBody>
          <a:bodyPr/>
          <a:lstStyle/>
          <a:p>
            <a:pPr>
              <a:defRPr/>
            </a:pPr>
            <a:r>
              <a:rPr lang="en-US" dirty="0">
                <a:ea typeface="ＭＳ Ｐゴシック" charset="0"/>
              </a:rPr>
              <a:t>Other similar problem instructions we will call </a:t>
            </a:r>
            <a:r>
              <a:rPr lang="en-US" b="1" i="1" dirty="0">
                <a:ea typeface="ＭＳ Ｐゴシック" charset="0"/>
              </a:rPr>
              <a:t>special instructions</a:t>
            </a:r>
            <a:endParaRPr lang="en-US" b="1" dirty="0">
              <a:ea typeface="ＭＳ Ｐゴシック" charset="0"/>
            </a:endParaRPr>
          </a:p>
          <a:p>
            <a:pPr lvl="1">
              <a:defRPr/>
            </a:pPr>
            <a:r>
              <a:rPr lang="en-US" dirty="0">
                <a:ea typeface="ＭＳ Ｐゴシック" charset="0"/>
              </a:rPr>
              <a:t>Caused trap-and-emulate method considered impossible until 1998</a:t>
            </a:r>
          </a:p>
          <a:p>
            <a:pPr>
              <a:defRPr/>
            </a:pPr>
            <a:r>
              <a:rPr lang="en-US" dirty="0">
                <a:ea typeface="ＭＳ Ｐゴシック" charset="0"/>
              </a:rPr>
              <a:t>Binary translation solves the problem</a:t>
            </a:r>
          </a:p>
          <a:p>
            <a:pPr marL="800100" lvl="1" indent="-342900">
              <a:buFont typeface="+mj-lt"/>
              <a:buAutoNum type="arabicPeriod"/>
              <a:defRPr/>
            </a:pPr>
            <a:r>
              <a:rPr lang="en-US" dirty="0">
                <a:ea typeface="ＭＳ Ｐゴシック" charset="0"/>
              </a:rPr>
              <a:t>Basics are simple, but implementation very complex</a:t>
            </a:r>
          </a:p>
          <a:p>
            <a:pPr marL="800100" lvl="1" indent="-342900">
              <a:buFont typeface="+mj-lt"/>
              <a:buAutoNum type="arabicPeriod"/>
              <a:defRPr/>
            </a:pPr>
            <a:r>
              <a:rPr lang="en-US" dirty="0">
                <a:ea typeface="ＭＳ Ｐゴシック" charset="0"/>
              </a:rPr>
              <a:t>If guest VCPU is in user mode, guest can run instructions natively</a:t>
            </a:r>
          </a:p>
          <a:p>
            <a:pPr marL="800100" lvl="1" indent="-342900">
              <a:buFont typeface="+mj-lt"/>
              <a:buAutoNum type="arabicPeriod"/>
              <a:defRPr/>
            </a:pPr>
            <a:r>
              <a:rPr lang="en-US" dirty="0">
                <a:ea typeface="ＭＳ Ｐゴシック" charset="0"/>
              </a:rPr>
              <a:t>If guest VCPU in kernel mode (guest believes it is in kernel mode)</a:t>
            </a:r>
          </a:p>
          <a:p>
            <a:pPr marL="1143000" lvl="2" indent="-342900">
              <a:buFont typeface="+mj-lt"/>
              <a:buAutoNum type="alphaLcParenR"/>
              <a:defRPr/>
            </a:pPr>
            <a:r>
              <a:rPr lang="en-US" dirty="0">
                <a:ea typeface="ＭＳ Ｐゴシック" charset="0"/>
              </a:rPr>
              <a:t>VMM examines every instruction guest is about to execute by reading a few instructions ahead of program counter</a:t>
            </a:r>
          </a:p>
          <a:p>
            <a:pPr marL="1143000" lvl="2" indent="-342900">
              <a:buFont typeface="+mj-lt"/>
              <a:buAutoNum type="alphaLcParenR"/>
              <a:defRPr/>
            </a:pPr>
            <a:r>
              <a:rPr lang="en-US" dirty="0">
                <a:ea typeface="ＭＳ Ｐゴシック" charset="0"/>
              </a:rPr>
              <a:t>Non-special-instructions run natively</a:t>
            </a:r>
          </a:p>
          <a:p>
            <a:pPr marL="1143000" lvl="2" indent="-342900">
              <a:buFont typeface="+mj-lt"/>
              <a:buAutoNum type="alphaLcParenR"/>
              <a:defRPr/>
            </a:pPr>
            <a:r>
              <a:rPr lang="en-US" dirty="0">
                <a:ea typeface="ＭＳ Ｐゴシック" charset="0"/>
              </a:rPr>
              <a:t>Special instructions translated into new set of instructions that perform equivalent task (for example changing the flags in the VCPU)</a:t>
            </a: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E0BEC8CC-134A-4720-A898-F5F59896DD9D}"/>
              </a:ext>
            </a:extLst>
          </p:cNvPr>
          <p:cNvSpPr>
            <a:spLocks noGrp="1" noChangeArrowheads="1"/>
          </p:cNvSpPr>
          <p:nvPr>
            <p:ph type="title"/>
          </p:nvPr>
        </p:nvSpPr>
        <p:spPr>
          <a:xfrm>
            <a:off x="569172" y="230999"/>
            <a:ext cx="8229600" cy="576263"/>
          </a:xfrm>
        </p:spPr>
        <p:txBody>
          <a:bodyPr/>
          <a:lstStyle/>
          <a:p>
            <a:r>
              <a:rPr lang="en-US" altLang="en-US" dirty="0"/>
              <a:t>Binary Translation (Cont.)</a:t>
            </a:r>
          </a:p>
        </p:txBody>
      </p:sp>
      <p:sp>
        <p:nvSpPr>
          <p:cNvPr id="40962" name="Content Placeholder 2">
            <a:extLst>
              <a:ext uri="{FF2B5EF4-FFF2-40B4-BE49-F238E27FC236}">
                <a16:creationId xmlns:a16="http://schemas.microsoft.com/office/drawing/2014/main" id="{3EFEB4B3-BDE4-FD4C-96E4-3D38D42DD480}"/>
              </a:ext>
            </a:extLst>
          </p:cNvPr>
          <p:cNvSpPr>
            <a:spLocks noGrp="1"/>
          </p:cNvSpPr>
          <p:nvPr>
            <p:ph idx="1"/>
          </p:nvPr>
        </p:nvSpPr>
        <p:spPr>
          <a:xfrm>
            <a:off x="881098" y="1177343"/>
            <a:ext cx="7628420" cy="4530725"/>
          </a:xfrm>
        </p:spPr>
        <p:txBody>
          <a:bodyPr/>
          <a:lstStyle/>
          <a:p>
            <a:pPr>
              <a:defRPr/>
            </a:pPr>
            <a:r>
              <a:rPr lang="en-US" dirty="0">
                <a:ea typeface="ＭＳ Ｐゴシック" charset="0"/>
              </a:rPr>
              <a:t>Implemented by translation of code within VMM</a:t>
            </a:r>
          </a:p>
          <a:p>
            <a:pPr>
              <a:defRPr/>
            </a:pPr>
            <a:r>
              <a:rPr lang="en-US" dirty="0">
                <a:ea typeface="ＭＳ Ｐゴシック" charset="0"/>
              </a:rPr>
              <a:t>Code reads native instructions dynamically from guest, on demand, generates native binary code that executes in place of original code</a:t>
            </a:r>
          </a:p>
          <a:p>
            <a:pPr>
              <a:defRPr/>
            </a:pPr>
            <a:r>
              <a:rPr lang="en-US" dirty="0">
                <a:ea typeface="ＭＳ Ｐゴシック" charset="0"/>
              </a:rPr>
              <a:t>Performance of this method would be poor without optimizations</a:t>
            </a:r>
          </a:p>
          <a:p>
            <a:pPr lvl="1">
              <a:defRPr/>
            </a:pPr>
            <a:r>
              <a:rPr lang="en-US" dirty="0">
                <a:ea typeface="ＭＳ Ｐゴシック" charset="0"/>
              </a:rPr>
              <a:t>Products like VMware use caching</a:t>
            </a:r>
          </a:p>
          <a:p>
            <a:pPr lvl="2">
              <a:buFont typeface="Webdings" charset="0"/>
              <a:buChar char="4"/>
              <a:defRPr/>
            </a:pPr>
            <a:r>
              <a:rPr lang="en-US" dirty="0">
                <a:ea typeface="ＭＳ Ｐゴシック" charset="0"/>
              </a:rPr>
              <a:t>Translate once, and when guest executes code containing special instruction cached translation used instead of translating again</a:t>
            </a:r>
          </a:p>
          <a:p>
            <a:pPr lvl="2">
              <a:buFont typeface="Webdings" charset="0"/>
              <a:buChar char="4"/>
              <a:defRPr/>
            </a:pPr>
            <a:r>
              <a:rPr lang="en-US" dirty="0">
                <a:ea typeface="ＭＳ Ｐゴシック" charset="0"/>
              </a:rPr>
              <a:t>Testing showed booting Windows XP as guest caused 950,000 translations, at 3 microseconds each, or 3 second (5 %) slowdown over native</a:t>
            </a:r>
          </a:p>
          <a:p>
            <a:pPr lvl="1">
              <a:buFont typeface="Monotype Sorts" charset="0"/>
              <a:buChar char="l"/>
              <a:defRPr/>
            </a:pPr>
            <a:endParaRPr lang="en-US" dirty="0">
              <a:ea typeface="ＭＳ Ｐゴシック" charset="0"/>
            </a:endParaRP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2EA452D-6AAE-43AD-B0F2-F2B88DD746D7}"/>
              </a:ext>
            </a:extLst>
          </p:cNvPr>
          <p:cNvSpPr>
            <a:spLocks noGrp="1" noChangeArrowheads="1"/>
          </p:cNvSpPr>
          <p:nvPr>
            <p:ph type="title"/>
          </p:nvPr>
        </p:nvSpPr>
        <p:spPr>
          <a:xfrm>
            <a:off x="676470" y="311249"/>
            <a:ext cx="8229600" cy="576262"/>
          </a:xfrm>
        </p:spPr>
        <p:txBody>
          <a:bodyPr/>
          <a:lstStyle/>
          <a:p>
            <a:r>
              <a:rPr lang="en-US" altLang="en-US" sz="2800" dirty="0"/>
              <a:t>Binary Translation</a:t>
            </a:r>
            <a:br>
              <a:rPr lang="en-US" altLang="en-US" sz="2800" dirty="0"/>
            </a:br>
            <a:r>
              <a:rPr lang="en-US" altLang="en-US" sz="2800" dirty="0"/>
              <a:t>Virtualization Implementation</a:t>
            </a:r>
          </a:p>
        </p:txBody>
      </p:sp>
      <p:pic>
        <p:nvPicPr>
          <p:cNvPr id="25602" name="Content Placeholder 3" descr="16_03.pdf">
            <a:extLst>
              <a:ext uri="{FF2B5EF4-FFF2-40B4-BE49-F238E27FC236}">
                <a16:creationId xmlns:a16="http://schemas.microsoft.com/office/drawing/2014/main" id="{3030CDB7-AAF2-482C-91CC-747670BF1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771" r="-11771"/>
          <a:stretch>
            <a:fillRect/>
          </a:stretch>
        </p:blipFill>
        <p:spPr>
          <a:xfrm>
            <a:off x="1125538" y="1384300"/>
            <a:ext cx="7264400" cy="40005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59C1018-EF52-499A-A0CD-90BE742F0F64}"/>
              </a:ext>
            </a:extLst>
          </p:cNvPr>
          <p:cNvSpPr>
            <a:spLocks noGrp="1" noChangeArrowheads="1"/>
          </p:cNvSpPr>
          <p:nvPr>
            <p:ph type="title"/>
          </p:nvPr>
        </p:nvSpPr>
        <p:spPr>
          <a:xfrm>
            <a:off x="466531" y="293172"/>
            <a:ext cx="8687511" cy="576262"/>
          </a:xfrm>
        </p:spPr>
        <p:txBody>
          <a:bodyPr/>
          <a:lstStyle/>
          <a:p>
            <a:r>
              <a:rPr lang="en-US" altLang="en-US" sz="2800" dirty="0"/>
              <a:t>Types of Virtual Machines</a:t>
            </a:r>
            <a:br>
              <a:rPr lang="en-US" altLang="en-US" sz="2800" dirty="0"/>
            </a:br>
            <a:r>
              <a:rPr lang="en-US" altLang="en-US" sz="2800" dirty="0"/>
              <a:t>and Implementations</a:t>
            </a:r>
          </a:p>
        </p:txBody>
      </p:sp>
      <p:sp>
        <p:nvSpPr>
          <p:cNvPr id="40962" name="Content Placeholder 2">
            <a:extLst>
              <a:ext uri="{FF2B5EF4-FFF2-40B4-BE49-F238E27FC236}">
                <a16:creationId xmlns:a16="http://schemas.microsoft.com/office/drawing/2014/main" id="{C7994231-6E6F-9C44-8AD3-B00A602140A0}"/>
              </a:ext>
            </a:extLst>
          </p:cNvPr>
          <p:cNvSpPr>
            <a:spLocks noGrp="1"/>
          </p:cNvSpPr>
          <p:nvPr>
            <p:ph idx="1"/>
          </p:nvPr>
        </p:nvSpPr>
        <p:spPr>
          <a:xfrm>
            <a:off x="905299" y="1158099"/>
            <a:ext cx="7613552" cy="4530725"/>
          </a:xfrm>
        </p:spPr>
        <p:txBody>
          <a:bodyPr/>
          <a:lstStyle/>
          <a:p>
            <a:pPr>
              <a:defRPr/>
            </a:pPr>
            <a:r>
              <a:rPr lang="en-US" dirty="0">
                <a:ea typeface="ＭＳ Ｐゴシック" charset="0"/>
              </a:rPr>
              <a:t>Many variations as well as HW details</a:t>
            </a:r>
          </a:p>
          <a:p>
            <a:pPr lvl="1">
              <a:defRPr/>
            </a:pPr>
            <a:r>
              <a:rPr lang="en-US" dirty="0">
                <a:ea typeface="ＭＳ Ｐゴシック" charset="0"/>
              </a:rPr>
              <a:t>Assume VMMs take advantage of HW features</a:t>
            </a:r>
          </a:p>
          <a:p>
            <a:pPr lvl="2">
              <a:buFont typeface="Webdings" charset="0"/>
              <a:buChar char="4"/>
              <a:defRPr/>
            </a:pPr>
            <a:r>
              <a:rPr lang="en-US" dirty="0">
                <a:ea typeface="ＭＳ Ｐゴシック" charset="0"/>
              </a:rPr>
              <a:t>HW features can simplify implementation, improve performance</a:t>
            </a:r>
          </a:p>
          <a:p>
            <a:pPr>
              <a:defRPr/>
            </a:pPr>
            <a:r>
              <a:rPr lang="en-US" dirty="0">
                <a:ea typeface="ＭＳ Ｐゴシック" charset="0"/>
              </a:rPr>
              <a:t>Whatever the type, a VM has a lifecycle</a:t>
            </a:r>
          </a:p>
          <a:p>
            <a:pPr lvl="1">
              <a:defRPr/>
            </a:pPr>
            <a:r>
              <a:rPr lang="en-US" dirty="0">
                <a:ea typeface="ＭＳ Ｐゴシック" charset="0"/>
              </a:rPr>
              <a:t>Created by VMM</a:t>
            </a:r>
          </a:p>
          <a:p>
            <a:pPr lvl="1">
              <a:defRPr/>
            </a:pPr>
            <a:r>
              <a:rPr lang="en-US" dirty="0">
                <a:ea typeface="ＭＳ Ｐゴシック" charset="0"/>
              </a:rPr>
              <a:t>Resources assigned to it (number of cores, amount of memory, networking details, storage details)</a:t>
            </a:r>
          </a:p>
          <a:p>
            <a:pPr lvl="1">
              <a:defRPr/>
            </a:pPr>
            <a:r>
              <a:rPr lang="en-US" dirty="0">
                <a:ea typeface="ＭＳ Ｐゴシック" charset="0"/>
              </a:rPr>
              <a:t>In type 0 hypervisor, resources usually dedicated</a:t>
            </a:r>
          </a:p>
          <a:p>
            <a:pPr lvl="1">
              <a:defRPr/>
            </a:pPr>
            <a:r>
              <a:rPr lang="en-US" dirty="0">
                <a:ea typeface="ＭＳ Ｐゴシック" charset="0"/>
              </a:rPr>
              <a:t>Other types dedicate or share resources, or a mix</a:t>
            </a:r>
          </a:p>
          <a:p>
            <a:pPr lvl="1">
              <a:defRPr/>
            </a:pPr>
            <a:r>
              <a:rPr lang="en-US" dirty="0">
                <a:ea typeface="ＭＳ Ｐゴシック" charset="0"/>
              </a:rPr>
              <a:t>When no longer needed, VM can be deleted, freeing resources</a:t>
            </a:r>
          </a:p>
          <a:p>
            <a:pPr>
              <a:defRPr/>
            </a:pPr>
            <a:r>
              <a:rPr lang="en-US" dirty="0">
                <a:ea typeface="ＭＳ Ｐゴシック" charset="0"/>
              </a:rPr>
              <a:t>Steps simpler, faster than with a physical machine install</a:t>
            </a:r>
          </a:p>
          <a:p>
            <a:pPr lvl="1">
              <a:defRPr/>
            </a:pPr>
            <a:r>
              <a:rPr lang="en-US" dirty="0">
                <a:ea typeface="ＭＳ Ｐゴシック" charset="0"/>
              </a:rPr>
              <a:t>Can lead to </a:t>
            </a:r>
            <a:r>
              <a:rPr lang="en-US" b="1" dirty="0">
                <a:solidFill>
                  <a:srgbClr val="006699"/>
                </a:solidFill>
                <a:latin typeface="+mj-lt"/>
              </a:rPr>
              <a:t>virtual machine sprawl </a:t>
            </a:r>
            <a:r>
              <a:rPr lang="en-US" dirty="0">
                <a:ea typeface="ＭＳ Ｐゴシック" charset="0"/>
              </a:rPr>
              <a:t>with lots of VMs, history and state difficult to track</a:t>
            </a:r>
          </a:p>
          <a:p>
            <a:pPr lvl="1">
              <a:buFont typeface="Monotype Sorts" charset="0"/>
              <a:buChar char="l"/>
              <a:defRPr/>
            </a:pPr>
            <a:endParaRPr lang="en-US" dirty="0">
              <a:ea typeface="ＭＳ Ｐゴシック" charset="0"/>
            </a:endParaRP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9D5B95D-89B3-4587-B9BD-7BD2C564B8DE}"/>
              </a:ext>
            </a:extLst>
          </p:cNvPr>
          <p:cNvSpPr>
            <a:spLocks noGrp="1" noChangeArrowheads="1"/>
          </p:cNvSpPr>
          <p:nvPr>
            <p:ph type="title"/>
          </p:nvPr>
        </p:nvSpPr>
        <p:spPr>
          <a:xfrm>
            <a:off x="669961" y="240330"/>
            <a:ext cx="8229600" cy="576263"/>
          </a:xfrm>
        </p:spPr>
        <p:txBody>
          <a:bodyPr/>
          <a:lstStyle/>
          <a:p>
            <a:r>
              <a:rPr lang="en-US" altLang="en-US" dirty="0"/>
              <a:t>Types of VMs – Type 0 Hypervisor</a:t>
            </a:r>
          </a:p>
        </p:txBody>
      </p:sp>
      <p:sp>
        <p:nvSpPr>
          <p:cNvPr id="30722" name="Content Placeholder 2">
            <a:extLst>
              <a:ext uri="{FF2B5EF4-FFF2-40B4-BE49-F238E27FC236}">
                <a16:creationId xmlns:a16="http://schemas.microsoft.com/office/drawing/2014/main" id="{E173D606-AB8E-47DB-ADDD-A19AB81909AB}"/>
              </a:ext>
            </a:extLst>
          </p:cNvPr>
          <p:cNvSpPr>
            <a:spLocks noGrp="1" noChangeArrowheads="1"/>
          </p:cNvSpPr>
          <p:nvPr>
            <p:ph idx="1"/>
          </p:nvPr>
        </p:nvSpPr>
        <p:spPr>
          <a:xfrm>
            <a:off x="899759" y="1158099"/>
            <a:ext cx="7628421" cy="4530725"/>
          </a:xfrm>
        </p:spPr>
        <p:txBody>
          <a:bodyPr/>
          <a:lstStyle/>
          <a:p>
            <a:r>
              <a:rPr lang="en-US" altLang="en-US" dirty="0"/>
              <a:t>Old idea, under many names by HW manufacturers</a:t>
            </a:r>
          </a:p>
          <a:p>
            <a:pPr lvl="1"/>
            <a:r>
              <a:rPr lang="en-US" altLang="en-US" dirty="0"/>
              <a:t>“partitions”, “domains”</a:t>
            </a:r>
          </a:p>
          <a:p>
            <a:pPr lvl="1"/>
            <a:r>
              <a:rPr lang="en-US" altLang="en-US" dirty="0"/>
              <a:t>A HW feature implemented by firmware</a:t>
            </a:r>
          </a:p>
          <a:p>
            <a:pPr lvl="1"/>
            <a:r>
              <a:rPr lang="en-US" altLang="en-US" dirty="0"/>
              <a:t>OS need to nothing special, VMM is in firmware</a:t>
            </a:r>
          </a:p>
          <a:p>
            <a:pPr lvl="1"/>
            <a:r>
              <a:rPr lang="en-US" altLang="en-US" dirty="0"/>
              <a:t>Smaller feature set than other types</a:t>
            </a:r>
          </a:p>
          <a:p>
            <a:pPr lvl="1"/>
            <a:r>
              <a:rPr lang="en-US" altLang="en-US" dirty="0"/>
              <a:t>Each guest has dedicated HW</a:t>
            </a:r>
          </a:p>
          <a:p>
            <a:r>
              <a:rPr lang="en-US" altLang="en-US" dirty="0"/>
              <a:t>I/O a challenge as difficult to have enough devices, controllers to dedicate to each guest</a:t>
            </a:r>
          </a:p>
          <a:p>
            <a:r>
              <a:rPr lang="en-US" altLang="en-US" dirty="0"/>
              <a:t>Sometimes VMM implements a </a:t>
            </a:r>
            <a:r>
              <a:rPr lang="en-US" altLang="en-US" b="1" dirty="0">
                <a:solidFill>
                  <a:srgbClr val="006699"/>
                </a:solidFill>
                <a:latin typeface="+mj-lt"/>
              </a:rPr>
              <a:t>control partition </a:t>
            </a:r>
            <a:r>
              <a:rPr lang="en-US" altLang="en-US" dirty="0"/>
              <a:t>running daemons that other guests communicate with for shared I/O</a:t>
            </a:r>
          </a:p>
          <a:p>
            <a:r>
              <a:rPr lang="en-US" altLang="en-US" dirty="0"/>
              <a:t>Can provide virtualization-within-virtualization (guest itself can be a VMM with guests</a:t>
            </a:r>
          </a:p>
          <a:p>
            <a:pPr lvl="1"/>
            <a:r>
              <a:rPr lang="en-US" altLang="en-US" dirty="0"/>
              <a:t>Other types have difficulty doing this</a:t>
            </a:r>
          </a:p>
          <a:p>
            <a:pPr lvl="1"/>
            <a:endParaRPr lang="en-US" altLang="en-US" dirty="0"/>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529EA2E-933A-402E-A3A3-65C8A5CFFF86}"/>
              </a:ext>
            </a:extLst>
          </p:cNvPr>
          <p:cNvSpPr>
            <a:spLocks noGrp="1" noChangeArrowheads="1"/>
          </p:cNvSpPr>
          <p:nvPr>
            <p:ph type="title"/>
          </p:nvPr>
        </p:nvSpPr>
        <p:spPr>
          <a:xfrm>
            <a:off x="438538" y="245128"/>
            <a:ext cx="8229600" cy="576263"/>
          </a:xfrm>
        </p:spPr>
        <p:txBody>
          <a:bodyPr/>
          <a:lstStyle/>
          <a:p>
            <a:r>
              <a:rPr lang="en-US" altLang="en-US" dirty="0"/>
              <a:t>Type 0 Hypervisor</a:t>
            </a:r>
          </a:p>
        </p:txBody>
      </p:sp>
      <p:pic>
        <p:nvPicPr>
          <p:cNvPr id="31746" name="Content Placeholder 3" descr="16_05.pdf">
            <a:extLst>
              <a:ext uri="{FF2B5EF4-FFF2-40B4-BE49-F238E27FC236}">
                <a16:creationId xmlns:a16="http://schemas.microsoft.com/office/drawing/2014/main" id="{67C753AE-4739-4BF4-9A7F-C9A7E0C376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861" b="-10861"/>
          <a:stretch>
            <a:fillRect/>
          </a:stretch>
        </p:blipFill>
        <p:spPr>
          <a:xfrm>
            <a:off x="1929234" y="1372507"/>
            <a:ext cx="5916613" cy="32575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4A90073-7A76-47B4-9ACE-BBD5DA5E0039}"/>
              </a:ext>
            </a:extLst>
          </p:cNvPr>
          <p:cNvSpPr>
            <a:spLocks noGrp="1" noChangeArrowheads="1"/>
          </p:cNvSpPr>
          <p:nvPr>
            <p:ph type="title"/>
          </p:nvPr>
        </p:nvSpPr>
        <p:spPr>
          <a:xfrm>
            <a:off x="720407" y="248496"/>
            <a:ext cx="8229600" cy="576263"/>
          </a:xfrm>
        </p:spPr>
        <p:txBody>
          <a:bodyPr/>
          <a:lstStyle/>
          <a:p>
            <a:r>
              <a:rPr lang="en-US" altLang="en-US" dirty="0"/>
              <a:t>Types of VMs – Type 1 Hypervisor</a:t>
            </a:r>
          </a:p>
        </p:txBody>
      </p:sp>
      <p:sp>
        <p:nvSpPr>
          <p:cNvPr id="32770" name="Content Placeholder 2">
            <a:extLst>
              <a:ext uri="{FF2B5EF4-FFF2-40B4-BE49-F238E27FC236}">
                <a16:creationId xmlns:a16="http://schemas.microsoft.com/office/drawing/2014/main" id="{E0ADD0DC-D22E-4AA9-B3A2-DAB93907FF27}"/>
              </a:ext>
            </a:extLst>
          </p:cNvPr>
          <p:cNvSpPr>
            <a:spLocks noGrp="1" noChangeArrowheads="1"/>
          </p:cNvSpPr>
          <p:nvPr>
            <p:ph idx="1"/>
          </p:nvPr>
        </p:nvSpPr>
        <p:spPr>
          <a:xfrm>
            <a:off x="886637" y="1190889"/>
            <a:ext cx="7450137" cy="5026025"/>
          </a:xfrm>
        </p:spPr>
        <p:txBody>
          <a:bodyPr/>
          <a:lstStyle/>
          <a:p>
            <a:r>
              <a:rPr lang="en-US" altLang="en-US" dirty="0"/>
              <a:t>Commonly found in company datacenters</a:t>
            </a:r>
          </a:p>
          <a:p>
            <a:pPr lvl="1"/>
            <a:r>
              <a:rPr lang="en-US" altLang="en-US" dirty="0"/>
              <a:t>In a sense becoming “datacenter operating systems”</a:t>
            </a:r>
          </a:p>
          <a:p>
            <a:pPr lvl="2"/>
            <a:r>
              <a:rPr lang="en-US" altLang="en-US" dirty="0"/>
              <a:t>Datacenter managers control and manage OSes in new, sophisticated ways by controlling the Type 1 hypervisor</a:t>
            </a:r>
          </a:p>
          <a:p>
            <a:pPr lvl="2"/>
            <a:r>
              <a:rPr lang="en-US" altLang="en-US" dirty="0"/>
              <a:t>Consolidation of multiple OSes and apps onto less HW</a:t>
            </a:r>
          </a:p>
          <a:p>
            <a:pPr lvl="2"/>
            <a:r>
              <a:rPr lang="en-US" altLang="en-US" dirty="0"/>
              <a:t>Move guests between systems to balance performance</a:t>
            </a:r>
          </a:p>
          <a:p>
            <a:pPr lvl="2"/>
            <a:r>
              <a:rPr lang="en-US" altLang="en-US" dirty="0"/>
              <a:t>Snapshots and cloning</a:t>
            </a:r>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529A42D-EB5B-4B79-99C1-9A75EEC0328F}"/>
              </a:ext>
            </a:extLst>
          </p:cNvPr>
          <p:cNvSpPr>
            <a:spLocks noGrp="1" noChangeArrowheads="1"/>
          </p:cNvSpPr>
          <p:nvPr>
            <p:ph type="title"/>
          </p:nvPr>
        </p:nvSpPr>
        <p:spPr>
          <a:xfrm>
            <a:off x="737120" y="248495"/>
            <a:ext cx="8341567" cy="576263"/>
          </a:xfrm>
        </p:spPr>
        <p:txBody>
          <a:bodyPr/>
          <a:lstStyle/>
          <a:p>
            <a:r>
              <a:rPr lang="en-US" altLang="en-US" sz="3000" dirty="0"/>
              <a:t>Types of VMs – Type 1 Hypervisor (Cont.)</a:t>
            </a:r>
          </a:p>
        </p:txBody>
      </p:sp>
      <p:sp>
        <p:nvSpPr>
          <p:cNvPr id="40962" name="Content Placeholder 2">
            <a:extLst>
              <a:ext uri="{FF2B5EF4-FFF2-40B4-BE49-F238E27FC236}">
                <a16:creationId xmlns:a16="http://schemas.microsoft.com/office/drawing/2014/main" id="{0E82E74E-DF81-7643-BF0A-94CB1794CACC}"/>
              </a:ext>
            </a:extLst>
          </p:cNvPr>
          <p:cNvSpPr>
            <a:spLocks noGrp="1"/>
          </p:cNvSpPr>
          <p:nvPr>
            <p:ph idx="1"/>
          </p:nvPr>
        </p:nvSpPr>
        <p:spPr>
          <a:xfrm>
            <a:off x="886213" y="1199798"/>
            <a:ext cx="7725942" cy="4530725"/>
          </a:xfrm>
        </p:spPr>
        <p:txBody>
          <a:bodyPr/>
          <a:lstStyle/>
          <a:p>
            <a:r>
              <a:rPr lang="en-US" altLang="en-US" dirty="0"/>
              <a:t>Special purpose operating systems that run natively on HW</a:t>
            </a:r>
          </a:p>
          <a:p>
            <a:pPr lvl="1"/>
            <a:r>
              <a:rPr lang="en-US" altLang="en-US" dirty="0"/>
              <a:t>Rather than providing system call interface, create run and manage guest OSes</a:t>
            </a:r>
          </a:p>
          <a:p>
            <a:pPr lvl="1"/>
            <a:r>
              <a:rPr lang="en-US" altLang="en-US" dirty="0"/>
              <a:t>Can run on Type 0 hypervisors but not on other Type 1s</a:t>
            </a:r>
          </a:p>
          <a:p>
            <a:pPr lvl="1"/>
            <a:r>
              <a:rPr lang="en-US" altLang="en-US" dirty="0"/>
              <a:t>Run in kernel mode</a:t>
            </a:r>
          </a:p>
          <a:p>
            <a:pPr lvl="1"/>
            <a:r>
              <a:rPr lang="en-US" altLang="en-US" dirty="0"/>
              <a:t>Guests generally don’t know they are running in a VM</a:t>
            </a:r>
          </a:p>
          <a:p>
            <a:pPr lvl="1"/>
            <a:r>
              <a:rPr lang="en-US" altLang="en-US" dirty="0"/>
              <a:t>Implement device drivers for host HW because no other component can</a:t>
            </a:r>
          </a:p>
          <a:p>
            <a:pPr lvl="1"/>
            <a:r>
              <a:rPr lang="en-US" altLang="en-US" dirty="0"/>
              <a:t>Also provide other traditional OS services like CPU and memory management</a:t>
            </a:r>
          </a:p>
          <a:p>
            <a:pPr marL="0" indent="0">
              <a:buFont typeface="Monotype Sorts" charset="0"/>
              <a:buNone/>
              <a:defRPr/>
            </a:pPr>
            <a:endParaRPr lang="en-US" sz="1600" dirty="0">
              <a:latin typeface="Courier New"/>
              <a:ea typeface="ＭＳ Ｐゴシック" charset="0"/>
              <a:cs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52B57-44BD-401E-B8C2-D61870869208}"/>
              </a:ext>
            </a:extLst>
          </p:cNvPr>
          <p:cNvSpPr>
            <a:spLocks noGrp="1"/>
          </p:cNvSpPr>
          <p:nvPr>
            <p:ph idx="1"/>
          </p:nvPr>
        </p:nvSpPr>
        <p:spPr>
          <a:xfrm>
            <a:off x="888273" y="1196164"/>
            <a:ext cx="7621245" cy="4530725"/>
          </a:xfrm>
        </p:spPr>
        <p:txBody>
          <a:bodyPr/>
          <a:lstStyle/>
          <a:p>
            <a:pPr>
              <a:defRPr/>
            </a:pPr>
            <a:r>
              <a:rPr lang="en-US" dirty="0">
                <a:ea typeface="ＭＳ Ｐゴシック" charset="0"/>
              </a:rPr>
              <a:t>Another variation is a general purpose OS that also provides VMM functionality</a:t>
            </a:r>
          </a:p>
          <a:p>
            <a:pPr lvl="1">
              <a:defRPr/>
            </a:pPr>
            <a:r>
              <a:rPr lang="en-US" dirty="0">
                <a:ea typeface="ＭＳ Ｐゴシック" charset="0"/>
              </a:rPr>
              <a:t>RedHat Enterprise Linux with KVM, Windows with Hyper-V, Oracle Solaris</a:t>
            </a:r>
          </a:p>
          <a:p>
            <a:pPr lvl="1">
              <a:defRPr/>
            </a:pPr>
            <a:r>
              <a:rPr lang="en-US" dirty="0">
                <a:ea typeface="ＭＳ Ｐゴシック" charset="0"/>
              </a:rPr>
              <a:t>Perform normal duties as well as VMM duties</a:t>
            </a:r>
          </a:p>
          <a:p>
            <a:pPr lvl="1">
              <a:defRPr/>
            </a:pPr>
            <a:r>
              <a:rPr lang="en-US" dirty="0">
                <a:ea typeface="ＭＳ Ｐゴシック" charset="0"/>
              </a:rPr>
              <a:t>Typically less feature rich than dedicated Type 1 hypervisors</a:t>
            </a:r>
          </a:p>
          <a:p>
            <a:pPr>
              <a:defRPr/>
            </a:pPr>
            <a:r>
              <a:rPr lang="en-US" dirty="0">
                <a:ea typeface="ＭＳ Ｐゴシック" charset="0"/>
              </a:rPr>
              <a:t>In many ways, treat guests OSes as just another process</a:t>
            </a:r>
          </a:p>
          <a:p>
            <a:pPr lvl="1">
              <a:defRPr/>
            </a:pPr>
            <a:r>
              <a:rPr lang="en-US" dirty="0">
                <a:ea typeface="ＭＳ Ｐゴシック" charset="0"/>
              </a:rPr>
              <a:t>Albeit with special handling when guest tries to execute special instructions</a:t>
            </a:r>
          </a:p>
          <a:p>
            <a:pPr lvl="2">
              <a:buFont typeface="Webdings" charset="0"/>
              <a:buChar char="4"/>
              <a:defRPr/>
            </a:pPr>
            <a:endParaRPr lang="en-US" sz="1600" dirty="0">
              <a:ea typeface="ＭＳ Ｐゴシック" charset="0"/>
            </a:endParaRPr>
          </a:p>
          <a:p>
            <a:endParaRPr lang="en-US" dirty="0"/>
          </a:p>
        </p:txBody>
      </p:sp>
      <p:sp>
        <p:nvSpPr>
          <p:cNvPr id="4" name="Title 1">
            <a:extLst>
              <a:ext uri="{FF2B5EF4-FFF2-40B4-BE49-F238E27FC236}">
                <a16:creationId xmlns:a16="http://schemas.microsoft.com/office/drawing/2014/main" id="{CD9871F2-5F7F-4651-9801-A2FD6FE2C748}"/>
              </a:ext>
            </a:extLst>
          </p:cNvPr>
          <p:cNvSpPr>
            <a:spLocks noGrp="1" noChangeArrowheads="1"/>
          </p:cNvSpPr>
          <p:nvPr>
            <p:ph type="title"/>
          </p:nvPr>
        </p:nvSpPr>
        <p:spPr>
          <a:xfrm>
            <a:off x="1007533" y="242645"/>
            <a:ext cx="7798779" cy="576262"/>
          </a:xfrm>
        </p:spPr>
        <p:txBody>
          <a:bodyPr/>
          <a:lstStyle/>
          <a:p>
            <a:r>
              <a:rPr lang="en-US" altLang="en-US" sz="3000" dirty="0"/>
              <a:t>Types of VMs – Type 1 Hypervisor (Cont.)</a:t>
            </a:r>
          </a:p>
        </p:txBody>
      </p:sp>
    </p:spTree>
    <p:extLst>
      <p:ext uri="{BB962C8B-B14F-4D97-AF65-F5344CB8AC3E}">
        <p14:creationId xmlns:p14="http://schemas.microsoft.com/office/powerpoint/2010/main" val="2724310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8145240D-EEFA-45F6-A370-5C24F5D51C6C}"/>
              </a:ext>
            </a:extLst>
          </p:cNvPr>
          <p:cNvSpPr>
            <a:spLocks noGrp="1" noChangeArrowheads="1"/>
          </p:cNvSpPr>
          <p:nvPr>
            <p:ph type="title"/>
          </p:nvPr>
        </p:nvSpPr>
        <p:spPr>
          <a:xfrm>
            <a:off x="670439" y="245124"/>
            <a:ext cx="8229600" cy="576263"/>
          </a:xfrm>
        </p:spPr>
        <p:txBody>
          <a:bodyPr/>
          <a:lstStyle/>
          <a:p>
            <a:r>
              <a:rPr lang="en-US" altLang="en-US" dirty="0"/>
              <a:t>Types of VMs – Type 2 Hypervisor</a:t>
            </a:r>
          </a:p>
        </p:txBody>
      </p:sp>
      <p:sp>
        <p:nvSpPr>
          <p:cNvPr id="34818" name="Content Placeholder 2">
            <a:extLst>
              <a:ext uri="{FF2B5EF4-FFF2-40B4-BE49-F238E27FC236}">
                <a16:creationId xmlns:a16="http://schemas.microsoft.com/office/drawing/2014/main" id="{26B35261-DF5E-4906-BAD2-D9809CB2E92B}"/>
              </a:ext>
            </a:extLst>
          </p:cNvPr>
          <p:cNvSpPr>
            <a:spLocks noGrp="1" noChangeArrowheads="1"/>
          </p:cNvSpPr>
          <p:nvPr>
            <p:ph idx="1"/>
          </p:nvPr>
        </p:nvSpPr>
        <p:spPr>
          <a:xfrm>
            <a:off x="890006" y="1195423"/>
            <a:ext cx="7647504" cy="4530725"/>
          </a:xfrm>
        </p:spPr>
        <p:txBody>
          <a:bodyPr/>
          <a:lstStyle/>
          <a:p>
            <a:r>
              <a:rPr lang="en-US" altLang="en-US" dirty="0"/>
              <a:t>Less interesting from an OS perspective </a:t>
            </a:r>
          </a:p>
          <a:p>
            <a:pPr lvl="1"/>
            <a:r>
              <a:rPr lang="en-US" altLang="en-US" dirty="0"/>
              <a:t>Very little OS involvement in virtualization</a:t>
            </a:r>
          </a:p>
          <a:p>
            <a:pPr lvl="1"/>
            <a:r>
              <a:rPr lang="en-US" altLang="en-US" dirty="0"/>
              <a:t>VMM is simply another process, run and managed by host</a:t>
            </a:r>
          </a:p>
          <a:p>
            <a:pPr lvl="2"/>
            <a:r>
              <a:rPr lang="en-US" altLang="en-US" dirty="0"/>
              <a:t>Even the host doesn’t know they are a VMM running guests</a:t>
            </a:r>
          </a:p>
          <a:p>
            <a:pPr lvl="1"/>
            <a:r>
              <a:rPr lang="en-US" altLang="en-US" dirty="0"/>
              <a:t>Tend to have poorer overall performance because can’t take advantage of some HW features</a:t>
            </a:r>
          </a:p>
          <a:p>
            <a:pPr lvl="1"/>
            <a:r>
              <a:rPr lang="en-US" altLang="en-US" dirty="0"/>
              <a:t>But also a benefit because require no changes to host OS</a:t>
            </a:r>
          </a:p>
          <a:p>
            <a:pPr lvl="2"/>
            <a:r>
              <a:rPr lang="en-US" altLang="en-US" dirty="0"/>
              <a:t>Student could have Type 2 hypervisor on native host, run multiple guests, all on standard host OS such as Windows, Linux, MacOS</a:t>
            </a:r>
          </a:p>
          <a:p>
            <a:pPr lvl="1"/>
            <a:endParaRPr lang="en-US" altLang="en-US" dirty="0"/>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highlight>
                  <a:srgbClr val="FFFF00"/>
                </a:highlight>
              </a:rPr>
              <a:t>1. Introduction to Virtualization</a:t>
            </a:r>
          </a:p>
          <a:p>
            <a:pPr marL="400050" lvl="1" indent="0">
              <a:buNone/>
            </a:pPr>
            <a:r>
              <a:rPr lang="en-US" altLang="en-US" dirty="0">
                <a:highlight>
                  <a:srgbClr val="FFFF00"/>
                </a:highlight>
              </a:rPr>
              <a:t>• Definition</a:t>
            </a:r>
          </a:p>
          <a:p>
            <a:pPr marL="400050" lvl="1" indent="0">
              <a:buNone/>
            </a:pPr>
            <a:r>
              <a:rPr lang="en-US" altLang="en-US" dirty="0"/>
              <a:t>• Principles &amp; Models</a:t>
            </a:r>
          </a:p>
          <a:p>
            <a:pPr marL="400050" lvl="1" indent="0">
              <a:buNone/>
            </a:pPr>
            <a:r>
              <a:rPr lang="en-US" altLang="en-US" dirty="0"/>
              <a:t>• History</a:t>
            </a:r>
          </a:p>
          <a:p>
            <a:pPr marL="400050" lvl="1" indent="0">
              <a:buNone/>
            </a:pPr>
            <a:r>
              <a:rPr lang="en-US" altLang="en-US" dirty="0"/>
              <a:t>• Features, Advantages, Disadvantages</a:t>
            </a:r>
          </a:p>
          <a:p>
            <a:pPr marL="400050" lvl="1" indent="0">
              <a:buNone/>
            </a:pPr>
            <a:endParaRPr lang="en-US" altLang="en-US" dirty="0"/>
          </a:p>
          <a:p>
            <a:pPr marL="0" indent="0">
              <a:buNone/>
            </a:pPr>
            <a:r>
              <a:rPr lang="en-US" altLang="en-US" b="1" dirty="0"/>
              <a:t>2. Types of Virtualization</a:t>
            </a:r>
          </a:p>
          <a:p>
            <a:pPr marL="400050" lvl="1" indent="0">
              <a:buNone/>
            </a:pPr>
            <a:r>
              <a:rPr lang="en-US" altLang="en-US" dirty="0"/>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1241610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A32FC61-463A-4A9C-B06C-AE2E704FEECB}"/>
              </a:ext>
            </a:extLst>
          </p:cNvPr>
          <p:cNvSpPr>
            <a:spLocks noGrp="1"/>
          </p:cNvSpPr>
          <p:nvPr>
            <p:ph type="title"/>
          </p:nvPr>
        </p:nvSpPr>
        <p:spPr/>
        <p:txBody>
          <a:bodyPr/>
          <a:lstStyle/>
          <a:p>
            <a:r>
              <a:rPr lang="en-US" altLang="en-US" dirty="0"/>
              <a:t>2.2 Other Types of Virtualization</a:t>
            </a:r>
          </a:p>
        </p:txBody>
      </p:sp>
      <p:sp>
        <p:nvSpPr>
          <p:cNvPr id="18435" name="Content Placeholder 2">
            <a:extLst>
              <a:ext uri="{FF2B5EF4-FFF2-40B4-BE49-F238E27FC236}">
                <a16:creationId xmlns:a16="http://schemas.microsoft.com/office/drawing/2014/main" id="{12C1E5E0-138F-4E25-944F-DF645181EBA8}"/>
              </a:ext>
            </a:extLst>
          </p:cNvPr>
          <p:cNvSpPr>
            <a:spLocks noGrp="1"/>
          </p:cNvSpPr>
          <p:nvPr>
            <p:ph idx="1"/>
          </p:nvPr>
        </p:nvSpPr>
        <p:spPr>
          <a:xfrm>
            <a:off x="1258529" y="1081549"/>
            <a:ext cx="6248400" cy="4495800"/>
          </a:xfrm>
        </p:spPr>
        <p:txBody>
          <a:bodyPr/>
          <a:lstStyle/>
          <a:p>
            <a:pPr marL="0" indent="0">
              <a:buNone/>
            </a:pPr>
            <a:r>
              <a:rPr lang="en-US" altLang="en-US" sz="2000" dirty="0"/>
              <a:t>Virtualization can be done at different levels:</a:t>
            </a:r>
          </a:p>
          <a:p>
            <a:r>
              <a:rPr lang="en-US" altLang="en-US" sz="2000" dirty="0"/>
              <a:t>OS kernels: Virtual Machines</a:t>
            </a:r>
          </a:p>
          <a:p>
            <a:r>
              <a:rPr lang="en-US" altLang="en-US" sz="2000" dirty="0">
                <a:highlight>
                  <a:srgbClr val="FFFF00"/>
                </a:highlight>
              </a:rPr>
              <a:t>OS components:</a:t>
            </a:r>
          </a:p>
          <a:p>
            <a:pPr lvl="2"/>
            <a:r>
              <a:rPr lang="en-US" altLang="en-US" sz="2000" dirty="0"/>
              <a:t>Memory Virtualization</a:t>
            </a:r>
          </a:p>
          <a:p>
            <a:pPr lvl="2"/>
            <a:r>
              <a:rPr lang="en-US" altLang="en-US" sz="2000" dirty="0"/>
              <a:t>Network Virtualization</a:t>
            </a:r>
          </a:p>
          <a:p>
            <a:pPr lvl="2"/>
            <a:r>
              <a:rPr lang="en-US" altLang="en-US" sz="2000" dirty="0"/>
              <a:t>Storage Virtualization</a:t>
            </a:r>
          </a:p>
          <a:p>
            <a:r>
              <a:rPr lang="en-US" altLang="en-US" sz="2000" dirty="0"/>
              <a:t>Whole computers:</a:t>
            </a:r>
          </a:p>
          <a:p>
            <a:pPr lvl="2"/>
            <a:r>
              <a:rPr lang="en-US" altLang="en-US" sz="2000" dirty="0"/>
              <a:t>Server Virtualization</a:t>
            </a:r>
          </a:p>
          <a:p>
            <a:pPr lvl="2"/>
            <a:r>
              <a:rPr lang="en-US" altLang="en-US" sz="2000" dirty="0"/>
              <a:t>Desktop Virtualization</a:t>
            </a:r>
          </a:p>
          <a:p>
            <a:r>
              <a:rPr lang="en-US" altLang="en-US" sz="2000" dirty="0"/>
              <a:t>P</a:t>
            </a:r>
            <a:r>
              <a:rPr lang="en-US" sz="2000" dirty="0">
                <a:ea typeface="ＭＳ Ｐゴシック" charset="0"/>
              </a:rPr>
              <a:t>rogramming-environment virtualization</a:t>
            </a:r>
            <a:r>
              <a:rPr lang="en-US" altLang="en-US" sz="2000" dirty="0"/>
              <a:t>: </a:t>
            </a:r>
          </a:p>
          <a:p>
            <a:pPr lvl="2"/>
            <a:r>
              <a:rPr lang="en-US" altLang="en-US" sz="2000" dirty="0"/>
              <a:t>Java Virtual Machine (JVM)</a:t>
            </a:r>
          </a:p>
          <a:p>
            <a:pPr lvl="2"/>
            <a:r>
              <a:rPr lang="en-US" altLang="en-US" sz="2000" dirty="0"/>
              <a:t>Emulators</a:t>
            </a:r>
          </a:p>
          <a:p>
            <a:pPr lvl="2"/>
            <a:r>
              <a:rPr lang="en-US" altLang="en-US" sz="2000" dirty="0"/>
              <a:t>App Containers</a:t>
            </a:r>
          </a:p>
          <a:p>
            <a:endParaRPr lang="en-US" altLang="en-US" sz="2800" dirty="0"/>
          </a:p>
        </p:txBody>
      </p:sp>
      <p:sp>
        <p:nvSpPr>
          <p:cNvPr id="18436" name="Slide Number Placeholder 1">
            <a:extLst>
              <a:ext uri="{FF2B5EF4-FFF2-40B4-BE49-F238E27FC236}">
                <a16:creationId xmlns:a16="http://schemas.microsoft.com/office/drawing/2014/main" id="{2D47BC52-C9EF-4CC6-B0F4-223F30AC9C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7B799272-0088-4286-9A27-5D7F2734D719}" type="slidenum">
              <a:rPr lang="en-US" altLang="en-US">
                <a:solidFill>
                  <a:srgbClr val="0099CC"/>
                </a:solidFill>
              </a:rPr>
              <a:pPr eaLnBrk="1" hangingPunct="1"/>
              <a:t>40</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791781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4C76508-2006-4818-A27A-D6DEE586F367}"/>
              </a:ext>
            </a:extLst>
          </p:cNvPr>
          <p:cNvSpPr>
            <a:spLocks noGrp="1" noChangeArrowheads="1"/>
          </p:cNvSpPr>
          <p:nvPr>
            <p:ph type="title"/>
          </p:nvPr>
        </p:nvSpPr>
        <p:spPr>
          <a:xfrm>
            <a:off x="542116" y="306878"/>
            <a:ext cx="8229600" cy="576263"/>
          </a:xfrm>
        </p:spPr>
        <p:txBody>
          <a:bodyPr/>
          <a:lstStyle/>
          <a:p>
            <a:r>
              <a:rPr lang="en-US" altLang="en-US" sz="2800" dirty="0"/>
              <a:t>Virtualization and</a:t>
            </a:r>
            <a:br>
              <a:rPr lang="en-US" altLang="en-US" sz="2800" dirty="0"/>
            </a:br>
            <a:r>
              <a:rPr lang="en-US" altLang="en-US" sz="2800" dirty="0"/>
              <a:t>Operating-System Components</a:t>
            </a:r>
          </a:p>
        </p:txBody>
      </p:sp>
      <p:sp>
        <p:nvSpPr>
          <p:cNvPr id="40962" name="Content Placeholder 2">
            <a:extLst>
              <a:ext uri="{FF2B5EF4-FFF2-40B4-BE49-F238E27FC236}">
                <a16:creationId xmlns:a16="http://schemas.microsoft.com/office/drawing/2014/main" id="{7FA8E3AE-9796-DB4A-8D11-3B1343AD0667}"/>
              </a:ext>
            </a:extLst>
          </p:cNvPr>
          <p:cNvSpPr>
            <a:spLocks noGrp="1"/>
          </p:cNvSpPr>
          <p:nvPr>
            <p:ph idx="1"/>
          </p:nvPr>
        </p:nvSpPr>
        <p:spPr>
          <a:xfrm>
            <a:off x="858643" y="1199149"/>
            <a:ext cx="7688197" cy="4530725"/>
          </a:xfrm>
        </p:spPr>
        <p:txBody>
          <a:bodyPr/>
          <a:lstStyle/>
          <a:p>
            <a:pPr>
              <a:defRPr/>
            </a:pPr>
            <a:r>
              <a:rPr lang="en-US" dirty="0">
                <a:ea typeface="ＭＳ Ｐゴシック" charset="0"/>
              </a:rPr>
              <a:t>Now look at operating system aspects of virtualization</a:t>
            </a:r>
          </a:p>
          <a:p>
            <a:pPr lvl="1">
              <a:defRPr/>
            </a:pPr>
            <a:r>
              <a:rPr lang="en-US" dirty="0">
                <a:ea typeface="ＭＳ Ｐゴシック" charset="0"/>
              </a:rPr>
              <a:t>CPU scheduling, memory management, I/O, storage, and unique VM migration feature</a:t>
            </a:r>
          </a:p>
          <a:p>
            <a:pPr lvl="2">
              <a:buFont typeface="Webdings" charset="0"/>
              <a:buChar char="4"/>
              <a:defRPr/>
            </a:pPr>
            <a:r>
              <a:rPr lang="en-US" dirty="0">
                <a:ea typeface="ＭＳ Ｐゴシック" charset="0"/>
              </a:rPr>
              <a:t>How do VMMs schedule CPU use when guests believe they have dedicated CPUs?</a:t>
            </a:r>
          </a:p>
          <a:p>
            <a:pPr lvl="2">
              <a:buFont typeface="Webdings" charset="0"/>
              <a:buChar char="4"/>
              <a:defRPr/>
            </a:pPr>
            <a:r>
              <a:rPr lang="en-US" dirty="0">
                <a:ea typeface="ＭＳ Ｐゴシック" charset="0"/>
              </a:rPr>
              <a:t>How can memory management work when many guests require large amounts of memory?</a:t>
            </a:r>
          </a:p>
          <a:p>
            <a:pPr marL="857250" lvl="2" indent="0">
              <a:buFont typeface="Webdings" charset="0"/>
              <a:buNone/>
              <a:defRPr/>
            </a:pPr>
            <a:endParaRPr lang="en-US" dirty="0">
              <a:ea typeface="ＭＳ Ｐゴシック" charset="0"/>
            </a:endParaRPr>
          </a:p>
          <a:p>
            <a:pPr marL="457200" lvl="1" indent="0">
              <a:buFont typeface="Monotype Sorts" charset="0"/>
              <a:buNone/>
              <a:defRPr/>
            </a:pPr>
            <a:endParaRPr lang="en-US" dirty="0">
              <a:ea typeface="ＭＳ Ｐゴシック" charset="0"/>
            </a:endParaRP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9A79877-A6F5-4F98-9BA6-8F46F1CC2915}"/>
              </a:ext>
            </a:extLst>
          </p:cNvPr>
          <p:cNvSpPr>
            <a:spLocks noGrp="1" noChangeArrowheads="1"/>
          </p:cNvSpPr>
          <p:nvPr>
            <p:ph type="title"/>
          </p:nvPr>
        </p:nvSpPr>
        <p:spPr>
          <a:xfrm>
            <a:off x="760932" y="244120"/>
            <a:ext cx="8229600" cy="576262"/>
          </a:xfrm>
        </p:spPr>
        <p:txBody>
          <a:bodyPr/>
          <a:lstStyle/>
          <a:p>
            <a:r>
              <a:rPr lang="en-US" altLang="en-US" dirty="0"/>
              <a:t>OS Component – CPU Scheduling</a:t>
            </a:r>
          </a:p>
        </p:txBody>
      </p:sp>
      <p:sp>
        <p:nvSpPr>
          <p:cNvPr id="40962" name="Content Placeholder 2">
            <a:extLst>
              <a:ext uri="{FF2B5EF4-FFF2-40B4-BE49-F238E27FC236}">
                <a16:creationId xmlns:a16="http://schemas.microsoft.com/office/drawing/2014/main" id="{ABDD2950-5810-2E43-8F43-750FC8C93689}"/>
              </a:ext>
            </a:extLst>
          </p:cNvPr>
          <p:cNvSpPr>
            <a:spLocks noGrp="1"/>
          </p:cNvSpPr>
          <p:nvPr>
            <p:ph idx="1"/>
          </p:nvPr>
        </p:nvSpPr>
        <p:spPr>
          <a:xfrm>
            <a:off x="853687" y="1199635"/>
            <a:ext cx="7678738" cy="4745038"/>
          </a:xfrm>
        </p:spPr>
        <p:txBody>
          <a:bodyPr/>
          <a:lstStyle/>
          <a:p>
            <a:pPr>
              <a:defRPr/>
            </a:pPr>
            <a:r>
              <a:rPr lang="en-US" dirty="0">
                <a:ea typeface="ＭＳ Ｐゴシック" charset="0"/>
              </a:rPr>
              <a:t>Even single-CPU systems act like multiprocessor ones when virtualized</a:t>
            </a:r>
          </a:p>
          <a:p>
            <a:pPr lvl="1">
              <a:defRPr/>
            </a:pPr>
            <a:r>
              <a:rPr lang="en-US" dirty="0">
                <a:ea typeface="ＭＳ Ｐゴシック" charset="0"/>
              </a:rPr>
              <a:t>One or more virtual CPUs per guest</a:t>
            </a:r>
          </a:p>
          <a:p>
            <a:pPr>
              <a:defRPr/>
            </a:pPr>
            <a:r>
              <a:rPr lang="en-US" dirty="0">
                <a:ea typeface="ＭＳ Ｐゴシック" charset="0"/>
              </a:rPr>
              <a:t>Generally VMM has one or more physical CPUs and number of threads to run on them</a:t>
            </a:r>
          </a:p>
          <a:p>
            <a:pPr lvl="1">
              <a:defRPr/>
            </a:pPr>
            <a:r>
              <a:rPr lang="en-US" dirty="0">
                <a:ea typeface="ＭＳ Ｐゴシック" charset="0"/>
              </a:rPr>
              <a:t>Guests configured with certain number of VCPUs</a:t>
            </a:r>
          </a:p>
          <a:p>
            <a:pPr lvl="2">
              <a:buFont typeface="Webdings" charset="0"/>
              <a:buChar char="4"/>
              <a:defRPr/>
            </a:pPr>
            <a:r>
              <a:rPr lang="en-US" dirty="0">
                <a:ea typeface="ＭＳ Ｐゴシック" charset="0"/>
              </a:rPr>
              <a:t>Can be adjusted throughout life of VM</a:t>
            </a:r>
          </a:p>
          <a:p>
            <a:pPr lvl="1">
              <a:defRPr/>
            </a:pPr>
            <a:r>
              <a:rPr lang="en-US" dirty="0">
                <a:ea typeface="ＭＳ Ｐゴシック" charset="0"/>
              </a:rPr>
              <a:t>When enough CPUs for all guests -&gt; VMM can allocate dedicated CPUs, each guest much like native operating system managing its CPUs</a:t>
            </a:r>
          </a:p>
          <a:p>
            <a:pPr lvl="1">
              <a:defRPr/>
            </a:pPr>
            <a:r>
              <a:rPr lang="en-US" dirty="0">
                <a:ea typeface="ＭＳ Ｐゴシック" charset="0"/>
              </a:rPr>
              <a:t>Usually not enough CPUs -&gt; CPU </a:t>
            </a:r>
            <a:r>
              <a:rPr lang="en-US" b="1" dirty="0" err="1">
                <a:solidFill>
                  <a:srgbClr val="006699"/>
                </a:solidFill>
                <a:latin typeface="+mj-lt"/>
              </a:rPr>
              <a:t>overcommitment</a:t>
            </a:r>
            <a:endParaRPr lang="en-US" b="1" dirty="0">
              <a:solidFill>
                <a:srgbClr val="006699"/>
              </a:solidFill>
              <a:latin typeface="+mj-lt"/>
            </a:endParaRPr>
          </a:p>
          <a:p>
            <a:pPr lvl="2">
              <a:buFont typeface="Webdings" charset="0"/>
              <a:buChar char="4"/>
              <a:defRPr/>
            </a:pPr>
            <a:r>
              <a:rPr lang="en-US" dirty="0">
                <a:ea typeface="ＭＳ Ｐゴシック" charset="0"/>
              </a:rPr>
              <a:t>VMM can use standard scheduling algorithms to put threads on CPUs</a:t>
            </a:r>
          </a:p>
          <a:p>
            <a:pPr lvl="2">
              <a:buFont typeface="Webdings" charset="0"/>
              <a:buChar char="4"/>
              <a:defRPr/>
            </a:pPr>
            <a:r>
              <a:rPr lang="en-US" dirty="0">
                <a:ea typeface="ＭＳ Ｐゴシック" charset="0"/>
              </a:rPr>
              <a:t>Some add fairness aspect</a:t>
            </a: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C5A9FD4-61FF-4F24-A9FD-7380BF206784}"/>
              </a:ext>
            </a:extLst>
          </p:cNvPr>
          <p:cNvSpPr>
            <a:spLocks noGrp="1" noChangeArrowheads="1"/>
          </p:cNvSpPr>
          <p:nvPr>
            <p:ph type="title"/>
          </p:nvPr>
        </p:nvSpPr>
        <p:spPr>
          <a:xfrm>
            <a:off x="451462" y="291778"/>
            <a:ext cx="8235950" cy="576263"/>
          </a:xfrm>
        </p:spPr>
        <p:txBody>
          <a:bodyPr/>
          <a:lstStyle/>
          <a:p>
            <a:r>
              <a:rPr lang="en-US" altLang="en-US" sz="2800" dirty="0"/>
              <a:t>OS Component – </a:t>
            </a:r>
            <a:br>
              <a:rPr lang="en-US" altLang="en-US" sz="2800" dirty="0"/>
            </a:br>
            <a:r>
              <a:rPr lang="en-US" altLang="en-US" sz="2800" dirty="0"/>
              <a:t>CPU Scheduling (Cont.)</a:t>
            </a:r>
          </a:p>
        </p:txBody>
      </p:sp>
      <p:sp>
        <p:nvSpPr>
          <p:cNvPr id="45058" name="Content Placeholder 2">
            <a:extLst>
              <a:ext uri="{FF2B5EF4-FFF2-40B4-BE49-F238E27FC236}">
                <a16:creationId xmlns:a16="http://schemas.microsoft.com/office/drawing/2014/main" id="{886314F4-8D9B-466F-B4BF-CE980126A3D3}"/>
              </a:ext>
            </a:extLst>
          </p:cNvPr>
          <p:cNvSpPr>
            <a:spLocks noGrp="1" noChangeArrowheads="1"/>
          </p:cNvSpPr>
          <p:nvPr>
            <p:ph idx="1"/>
          </p:nvPr>
        </p:nvSpPr>
        <p:spPr>
          <a:xfrm>
            <a:off x="852682" y="1185510"/>
            <a:ext cx="7656836" cy="4530725"/>
          </a:xfrm>
        </p:spPr>
        <p:txBody>
          <a:bodyPr/>
          <a:lstStyle/>
          <a:p>
            <a:r>
              <a:rPr lang="en-US" altLang="en-US" dirty="0"/>
              <a:t>Cycle stealing by VMM and oversubscription of CPUs means guests don’t get CPU cycles they expect</a:t>
            </a:r>
          </a:p>
          <a:p>
            <a:pPr lvl="1"/>
            <a:r>
              <a:rPr lang="en-US" altLang="en-US" dirty="0"/>
              <a:t>Consider timesharing scheduler in a guest trying to schedule 100ms time slices -&gt; each may take 100ms, 1 second, or longer</a:t>
            </a:r>
          </a:p>
          <a:p>
            <a:pPr lvl="2"/>
            <a:r>
              <a:rPr lang="en-US" altLang="en-US" dirty="0"/>
              <a:t>Poor response times for users of guest</a:t>
            </a:r>
          </a:p>
          <a:p>
            <a:pPr lvl="2"/>
            <a:r>
              <a:rPr lang="en-US" altLang="en-US" dirty="0"/>
              <a:t>Time-of-day clocks incorrect</a:t>
            </a:r>
          </a:p>
          <a:p>
            <a:pPr lvl="1"/>
            <a:r>
              <a:rPr lang="en-US" altLang="en-US" dirty="0"/>
              <a:t>Some VMMs provide application to run in each guest to fix time-of-day and provide other integration features</a:t>
            </a:r>
          </a:p>
          <a:p>
            <a:pPr lvl="1"/>
            <a:endParaRPr lang="en-US" altLang="en-US" dirty="0"/>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3085DC2-9ED5-47A4-ACDA-D0C82B192BFB}"/>
              </a:ext>
            </a:extLst>
          </p:cNvPr>
          <p:cNvSpPr>
            <a:spLocks noGrp="1" noChangeArrowheads="1"/>
          </p:cNvSpPr>
          <p:nvPr>
            <p:ph type="title"/>
          </p:nvPr>
        </p:nvSpPr>
        <p:spPr>
          <a:xfrm>
            <a:off x="702484" y="248493"/>
            <a:ext cx="8229600" cy="576263"/>
          </a:xfrm>
        </p:spPr>
        <p:txBody>
          <a:bodyPr/>
          <a:lstStyle/>
          <a:p>
            <a:r>
              <a:rPr lang="en-US" altLang="en-US" sz="3000" dirty="0"/>
              <a:t>OS Component – Memory Management</a:t>
            </a:r>
          </a:p>
        </p:txBody>
      </p:sp>
      <p:sp>
        <p:nvSpPr>
          <p:cNvPr id="2" name="Content Placeholder 2">
            <a:extLst>
              <a:ext uri="{FF2B5EF4-FFF2-40B4-BE49-F238E27FC236}">
                <a16:creationId xmlns:a16="http://schemas.microsoft.com/office/drawing/2014/main" id="{57D6846B-373E-6747-A720-DB9BFDCC596D}"/>
              </a:ext>
            </a:extLst>
          </p:cNvPr>
          <p:cNvSpPr>
            <a:spLocks noGrp="1"/>
          </p:cNvSpPr>
          <p:nvPr>
            <p:ph idx="1"/>
          </p:nvPr>
        </p:nvSpPr>
        <p:spPr>
          <a:xfrm>
            <a:off x="849312" y="1185510"/>
            <a:ext cx="7706859" cy="4816475"/>
          </a:xfrm>
        </p:spPr>
        <p:txBody>
          <a:bodyPr/>
          <a:lstStyle/>
          <a:p>
            <a:pPr>
              <a:defRPr/>
            </a:pPr>
            <a:r>
              <a:rPr lang="en-US" dirty="0">
                <a:ea typeface="ＭＳ Ｐゴシック" charset="0"/>
              </a:rPr>
              <a:t>Also suffers from oversubscription -&gt; requires extra management efficiency from VMM</a:t>
            </a:r>
          </a:p>
          <a:p>
            <a:pPr>
              <a:defRPr/>
            </a:pPr>
            <a:r>
              <a:rPr lang="en-US" dirty="0">
                <a:ea typeface="ＭＳ Ｐゴシック" charset="0"/>
              </a:rPr>
              <a:t>For example, VMware ESX guests have a configured amount of physical memory, then ESX uses 3 methods of memory management</a:t>
            </a:r>
          </a:p>
          <a:p>
            <a:pPr marL="800100" lvl="1" indent="-342900">
              <a:buFont typeface="+mj-lt"/>
              <a:buAutoNum type="arabicPeriod"/>
              <a:defRPr/>
            </a:pPr>
            <a:r>
              <a:rPr lang="en-US" dirty="0">
                <a:ea typeface="ＭＳ Ｐゴシック" charset="0"/>
              </a:rPr>
              <a:t>Double-paging, in which the guest page table indicates a page is in a physical frame but the VMM moves some of those pages to backing store</a:t>
            </a:r>
          </a:p>
          <a:p>
            <a:pPr marL="800100" lvl="1" indent="-342900">
              <a:buFont typeface="+mj-lt"/>
              <a:buAutoNum type="arabicPeriod"/>
              <a:defRPr/>
            </a:pPr>
            <a:r>
              <a:rPr lang="en-US" dirty="0">
                <a:ea typeface="ＭＳ Ｐゴシック" charset="0"/>
              </a:rPr>
              <a:t>Install a </a:t>
            </a:r>
            <a:r>
              <a:rPr lang="en-US" b="1" dirty="0">
                <a:solidFill>
                  <a:srgbClr val="006699"/>
                </a:solidFill>
                <a:latin typeface="+mj-lt"/>
              </a:rPr>
              <a:t>pseudo-device driver </a:t>
            </a:r>
            <a:r>
              <a:rPr lang="en-US" dirty="0">
                <a:ea typeface="ＭＳ Ｐゴシック" charset="0"/>
              </a:rPr>
              <a:t>in each guest (it looks like a device driver to the guest kernel but really just adds kernel-mode code to the guest) </a:t>
            </a:r>
          </a:p>
          <a:p>
            <a:pPr marL="1143000" lvl="2" indent="-342900">
              <a:buFont typeface="Webdings" charset="0"/>
              <a:buChar char="4"/>
              <a:defRPr/>
            </a:pPr>
            <a:r>
              <a:rPr lang="en-US" b="1" dirty="0">
                <a:solidFill>
                  <a:srgbClr val="006699"/>
                </a:solidFill>
                <a:latin typeface="+mj-lt"/>
              </a:rPr>
              <a:t>Balloon</a:t>
            </a:r>
            <a:r>
              <a:rPr lang="en-US" dirty="0">
                <a:ea typeface="ＭＳ Ｐゴシック" charset="0"/>
              </a:rPr>
              <a:t> memory manager communicates with VMM and is told to allocate or de-allocate memory to decrease or increase physical memory use of guest, causing guest OS to free or have more memory available</a:t>
            </a:r>
          </a:p>
          <a:p>
            <a:pPr marL="800100" lvl="1" indent="-342900">
              <a:buFont typeface="+mj-lt"/>
              <a:buAutoNum type="arabicPeriod"/>
              <a:defRPr/>
            </a:pPr>
            <a:r>
              <a:rPr lang="en-US" dirty="0">
                <a:ea typeface="ＭＳ Ｐゴシック" charset="0"/>
              </a:rPr>
              <a:t>De-duplication by VMM determining if same page loaded more than once, memory mapping the same page into multiple guests</a:t>
            </a:r>
          </a:p>
          <a:p>
            <a:pPr marL="800100" lvl="1" indent="-342900">
              <a:buFont typeface="+mj-lt"/>
              <a:buAutoNum type="arabicPeriod"/>
              <a:defRPr/>
            </a:pPr>
            <a:endParaRPr lang="en-US" dirty="0">
              <a:ea typeface="ＭＳ Ｐゴシック" charset="0"/>
            </a:endParaRPr>
          </a:p>
          <a:p>
            <a:pPr marL="457200" lvl="1" indent="0">
              <a:buFont typeface="Monotype Sorts" charset="0"/>
              <a:buNone/>
              <a:defRPr/>
            </a:pPr>
            <a:endParaRPr lang="en-US" dirty="0">
              <a:ea typeface="ＭＳ Ｐゴシック" charset="0"/>
            </a:endParaRP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DD02480F-A647-4648-BC41-37D5D0CFC949}"/>
              </a:ext>
            </a:extLst>
          </p:cNvPr>
          <p:cNvSpPr>
            <a:spLocks noGrp="1" noChangeArrowheads="1"/>
          </p:cNvSpPr>
          <p:nvPr>
            <p:ph type="title"/>
          </p:nvPr>
        </p:nvSpPr>
        <p:spPr>
          <a:xfrm>
            <a:off x="671513" y="258410"/>
            <a:ext cx="8229600" cy="576263"/>
          </a:xfrm>
        </p:spPr>
        <p:txBody>
          <a:bodyPr/>
          <a:lstStyle/>
          <a:p>
            <a:r>
              <a:rPr lang="en-US" altLang="en-US" dirty="0"/>
              <a:t>OS Component – I/O</a:t>
            </a:r>
          </a:p>
        </p:txBody>
      </p:sp>
      <p:sp>
        <p:nvSpPr>
          <p:cNvPr id="40962" name="Content Placeholder 2">
            <a:extLst>
              <a:ext uri="{FF2B5EF4-FFF2-40B4-BE49-F238E27FC236}">
                <a16:creationId xmlns:a16="http://schemas.microsoft.com/office/drawing/2014/main" id="{ABA5D7B1-BEF4-C94C-918D-A1F6DCEBEF55}"/>
              </a:ext>
            </a:extLst>
          </p:cNvPr>
          <p:cNvSpPr>
            <a:spLocks noGrp="1"/>
          </p:cNvSpPr>
          <p:nvPr>
            <p:ph idx="1"/>
          </p:nvPr>
        </p:nvSpPr>
        <p:spPr>
          <a:xfrm>
            <a:off x="844355" y="1180389"/>
            <a:ext cx="7954411" cy="4857750"/>
          </a:xfrm>
        </p:spPr>
        <p:txBody>
          <a:bodyPr/>
          <a:lstStyle/>
          <a:p>
            <a:pPr>
              <a:defRPr/>
            </a:pPr>
            <a:r>
              <a:rPr lang="en-US" dirty="0">
                <a:ea typeface="ＭＳ Ｐゴシック" charset="0"/>
              </a:rPr>
              <a:t>Easier for VMMs to integrate with guests because I/O has lots of variation</a:t>
            </a:r>
          </a:p>
          <a:p>
            <a:pPr lvl="1">
              <a:defRPr/>
            </a:pPr>
            <a:r>
              <a:rPr lang="en-US" dirty="0">
                <a:ea typeface="ＭＳ Ｐゴシック" charset="0"/>
              </a:rPr>
              <a:t>Already somewhat segregated / flexible via device drivers</a:t>
            </a:r>
          </a:p>
          <a:p>
            <a:pPr lvl="1">
              <a:defRPr/>
            </a:pPr>
            <a:r>
              <a:rPr lang="en-US" dirty="0">
                <a:ea typeface="ＭＳ Ｐゴシック" charset="0"/>
              </a:rPr>
              <a:t>VMM can provide new devices and device drivers</a:t>
            </a:r>
          </a:p>
          <a:p>
            <a:pPr>
              <a:defRPr/>
            </a:pPr>
            <a:r>
              <a:rPr lang="en-US" dirty="0">
                <a:ea typeface="ＭＳ Ｐゴシック" charset="0"/>
              </a:rPr>
              <a:t>But overall I/O is complicated for VMMs</a:t>
            </a:r>
          </a:p>
          <a:p>
            <a:pPr lvl="1">
              <a:defRPr/>
            </a:pPr>
            <a:r>
              <a:rPr lang="en-US" dirty="0">
                <a:ea typeface="ＭＳ Ｐゴシック" charset="0"/>
              </a:rPr>
              <a:t>Many short paths for I/O in standard </a:t>
            </a:r>
            <a:r>
              <a:rPr lang="en-US" dirty="0" err="1">
                <a:ea typeface="ＭＳ Ｐゴシック" charset="0"/>
              </a:rPr>
              <a:t>OSes</a:t>
            </a:r>
            <a:r>
              <a:rPr lang="en-US" dirty="0">
                <a:ea typeface="ＭＳ Ｐゴシック" charset="0"/>
              </a:rPr>
              <a:t> for improved performance</a:t>
            </a:r>
          </a:p>
          <a:p>
            <a:pPr lvl="1">
              <a:defRPr/>
            </a:pPr>
            <a:r>
              <a:rPr lang="en-US" dirty="0">
                <a:ea typeface="ＭＳ Ｐゴシック" charset="0"/>
              </a:rPr>
              <a:t>Less hypervisor needs to do for I/O for guests, the better</a:t>
            </a:r>
          </a:p>
          <a:p>
            <a:pPr lvl="1">
              <a:defRPr/>
            </a:pPr>
            <a:r>
              <a:rPr lang="en-US" dirty="0">
                <a:ea typeface="ＭＳ Ｐゴシック" charset="0"/>
              </a:rPr>
              <a:t>Possibilities include direct device access, DMA pass-through, direct interrupt delivery </a:t>
            </a:r>
          </a:p>
          <a:p>
            <a:pPr lvl="2">
              <a:buFont typeface="Webdings" charset="0"/>
              <a:buChar char="4"/>
              <a:defRPr/>
            </a:pPr>
            <a:r>
              <a:rPr lang="en-US" dirty="0">
                <a:ea typeface="ＭＳ Ｐゴシック" charset="0"/>
              </a:rPr>
              <a:t>Again, HW support needed for these</a:t>
            </a:r>
          </a:p>
          <a:p>
            <a:pPr>
              <a:defRPr/>
            </a:pPr>
            <a:r>
              <a:rPr lang="en-US" dirty="0">
                <a:ea typeface="ＭＳ Ｐゴシック" charset="0"/>
              </a:rPr>
              <a:t>Networking also complex as VMM and guests all need network access</a:t>
            </a:r>
          </a:p>
          <a:p>
            <a:pPr lvl="1">
              <a:defRPr/>
            </a:pPr>
            <a:r>
              <a:rPr lang="en-US" dirty="0">
                <a:ea typeface="ＭＳ Ｐゴシック" charset="0"/>
              </a:rPr>
              <a:t>VMM can </a:t>
            </a:r>
            <a:r>
              <a:rPr lang="en-US" b="1" dirty="0">
                <a:solidFill>
                  <a:srgbClr val="006699"/>
                </a:solidFill>
                <a:latin typeface="+mj-lt"/>
              </a:rPr>
              <a:t>bridge</a:t>
            </a:r>
            <a:r>
              <a:rPr lang="en-US" dirty="0">
                <a:ea typeface="ＭＳ Ｐゴシック" charset="0"/>
              </a:rPr>
              <a:t> guest to network (allowing direct access)</a:t>
            </a:r>
          </a:p>
          <a:p>
            <a:pPr lvl="1">
              <a:defRPr/>
            </a:pPr>
            <a:r>
              <a:rPr lang="en-US" dirty="0">
                <a:ea typeface="ＭＳ Ｐゴシック" charset="0"/>
              </a:rPr>
              <a:t>And / or provide </a:t>
            </a:r>
            <a:r>
              <a:rPr lang="en-US" b="1" dirty="0">
                <a:solidFill>
                  <a:srgbClr val="006699"/>
                </a:solidFill>
                <a:latin typeface="+mj-lt"/>
              </a:rPr>
              <a:t>network address translation </a:t>
            </a:r>
            <a:r>
              <a:rPr lang="en-US" dirty="0">
                <a:ea typeface="ＭＳ Ｐゴシック" charset="0"/>
              </a:rPr>
              <a:t>(</a:t>
            </a:r>
            <a:r>
              <a:rPr lang="en-US" b="1" dirty="0">
                <a:solidFill>
                  <a:srgbClr val="006699"/>
                </a:solidFill>
                <a:latin typeface="+mj-lt"/>
              </a:rPr>
              <a:t>NAT</a:t>
            </a:r>
            <a:r>
              <a:rPr lang="en-US" dirty="0">
                <a:ea typeface="ＭＳ Ｐゴシック" charset="0"/>
              </a:rPr>
              <a:t>)</a:t>
            </a:r>
          </a:p>
          <a:p>
            <a:pPr lvl="2">
              <a:buFont typeface="Webdings" charset="0"/>
              <a:buChar char="4"/>
              <a:defRPr/>
            </a:pPr>
            <a:r>
              <a:rPr lang="en-US" dirty="0">
                <a:ea typeface="ＭＳ Ｐゴシック" charset="0"/>
              </a:rPr>
              <a:t>NAT address local to machine on which guest is running, VMM provides address translation to guest to hide its address</a:t>
            </a: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CCC30B6E-8F3F-474A-AC69-A7C65AB576A4}"/>
              </a:ext>
            </a:extLst>
          </p:cNvPr>
          <p:cNvSpPr>
            <a:spLocks noGrp="1" noChangeArrowheads="1"/>
          </p:cNvSpPr>
          <p:nvPr>
            <p:ph type="title"/>
          </p:nvPr>
        </p:nvSpPr>
        <p:spPr>
          <a:xfrm>
            <a:off x="944462" y="249079"/>
            <a:ext cx="7986713" cy="576263"/>
          </a:xfrm>
        </p:spPr>
        <p:txBody>
          <a:bodyPr/>
          <a:lstStyle/>
          <a:p>
            <a:r>
              <a:rPr lang="en-US" altLang="en-US" dirty="0"/>
              <a:t>OS Component – Storage Management</a:t>
            </a:r>
          </a:p>
        </p:txBody>
      </p:sp>
      <p:sp>
        <p:nvSpPr>
          <p:cNvPr id="48130" name="Content Placeholder 2">
            <a:extLst>
              <a:ext uri="{FF2B5EF4-FFF2-40B4-BE49-F238E27FC236}">
                <a16:creationId xmlns:a16="http://schemas.microsoft.com/office/drawing/2014/main" id="{BD4EED3D-B817-4B61-825B-AA5467A0E043}"/>
              </a:ext>
            </a:extLst>
          </p:cNvPr>
          <p:cNvSpPr>
            <a:spLocks noGrp="1" noChangeArrowheads="1"/>
          </p:cNvSpPr>
          <p:nvPr>
            <p:ph idx="1"/>
          </p:nvPr>
        </p:nvSpPr>
        <p:spPr>
          <a:xfrm>
            <a:off x="843774" y="1172228"/>
            <a:ext cx="7731125" cy="4829175"/>
          </a:xfrm>
        </p:spPr>
        <p:txBody>
          <a:bodyPr/>
          <a:lstStyle/>
          <a:p>
            <a:r>
              <a:rPr lang="en-US" altLang="en-US" dirty="0"/>
              <a:t>Both boot disk and general data access need  be provided by VMM</a:t>
            </a:r>
          </a:p>
          <a:p>
            <a:r>
              <a:rPr lang="en-US" altLang="en-US" dirty="0"/>
              <a:t>Need to support potentially dozens of guests per VMM (so standard disk partitioning not sufficient)</a:t>
            </a:r>
          </a:p>
          <a:p>
            <a:r>
              <a:rPr lang="en-US" altLang="en-US" dirty="0"/>
              <a:t>Type 1 – storage guest root disks and config information within file system provided by VMM as a </a:t>
            </a:r>
            <a:r>
              <a:rPr lang="en-US" altLang="en-US" b="1" dirty="0">
                <a:solidFill>
                  <a:srgbClr val="006699"/>
                </a:solidFill>
                <a:latin typeface="+mj-lt"/>
              </a:rPr>
              <a:t>disk image</a:t>
            </a:r>
          </a:p>
          <a:p>
            <a:r>
              <a:rPr lang="en-US" altLang="en-US" dirty="0"/>
              <a:t>Type 2 – store as files in file system provided by host OS</a:t>
            </a:r>
          </a:p>
          <a:p>
            <a:r>
              <a:rPr lang="en-US" altLang="en-US" dirty="0"/>
              <a:t>Duplicate file -&gt; create new guest</a:t>
            </a:r>
          </a:p>
          <a:p>
            <a:r>
              <a:rPr lang="en-US" altLang="en-US" dirty="0"/>
              <a:t>Move file to another system -&gt; move guest</a:t>
            </a:r>
          </a:p>
          <a:p>
            <a:r>
              <a:rPr lang="en-US" altLang="en-US" b="1" dirty="0">
                <a:solidFill>
                  <a:srgbClr val="006699"/>
                </a:solidFill>
                <a:latin typeface="+mj-lt"/>
              </a:rPr>
              <a:t>Physical-to-virtual</a:t>
            </a:r>
            <a:r>
              <a:rPr lang="en-US" altLang="en-US" b="1" dirty="0">
                <a:solidFill>
                  <a:srgbClr val="3366FF"/>
                </a:solidFill>
              </a:rPr>
              <a:t> </a:t>
            </a:r>
            <a:r>
              <a:rPr lang="en-US" altLang="en-US" dirty="0"/>
              <a:t>(</a:t>
            </a:r>
            <a:r>
              <a:rPr lang="en-US" altLang="en-US" b="1" dirty="0">
                <a:solidFill>
                  <a:srgbClr val="006699"/>
                </a:solidFill>
                <a:latin typeface="+mj-lt"/>
              </a:rPr>
              <a:t>P-to-V</a:t>
            </a:r>
            <a:r>
              <a:rPr lang="en-US" altLang="en-US" dirty="0"/>
              <a:t>) convert native disk blocks into VMM format</a:t>
            </a:r>
          </a:p>
          <a:p>
            <a:r>
              <a:rPr lang="en-US" altLang="en-US" b="1" dirty="0">
                <a:solidFill>
                  <a:srgbClr val="006699"/>
                </a:solidFill>
                <a:latin typeface="+mj-lt"/>
              </a:rPr>
              <a:t>Virtual-to-physical</a:t>
            </a:r>
            <a:r>
              <a:rPr lang="en-US" altLang="en-US" b="1" dirty="0">
                <a:solidFill>
                  <a:srgbClr val="3366FF"/>
                </a:solidFill>
              </a:rPr>
              <a:t> </a:t>
            </a:r>
            <a:r>
              <a:rPr lang="en-US" altLang="en-US" dirty="0"/>
              <a:t>(</a:t>
            </a:r>
            <a:r>
              <a:rPr lang="en-US" altLang="en-US" b="1" dirty="0">
                <a:solidFill>
                  <a:srgbClr val="006699"/>
                </a:solidFill>
                <a:latin typeface="+mj-lt"/>
              </a:rPr>
              <a:t>V-to-P</a:t>
            </a:r>
            <a:r>
              <a:rPr lang="en-US" altLang="en-US" dirty="0"/>
              <a:t>) convert from virtual format to native or disk format</a:t>
            </a:r>
          </a:p>
          <a:p>
            <a:r>
              <a:rPr lang="en-US" altLang="en-US" dirty="0"/>
              <a:t>VMM also needs to provide access to network attached storage (just networking) and other disk images, disk partitions, disks, etc.</a:t>
            </a:r>
          </a:p>
          <a:p>
            <a:pPr marL="457200" lvl="1" indent="0">
              <a:buFont typeface="Monotype Sorts" pitchFamily="-84" charset="2"/>
              <a:buNone/>
            </a:pPr>
            <a:endParaRPr lang="en-US" altLang="en-US" dirty="0"/>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FA2408D2-E561-4BEC-83A1-3F9E9436717B}"/>
              </a:ext>
            </a:extLst>
          </p:cNvPr>
          <p:cNvSpPr>
            <a:spLocks noGrp="1" noChangeArrowheads="1"/>
          </p:cNvSpPr>
          <p:nvPr>
            <p:ph type="title"/>
          </p:nvPr>
        </p:nvSpPr>
        <p:spPr>
          <a:xfrm>
            <a:off x="653596" y="235793"/>
            <a:ext cx="8229600" cy="576263"/>
          </a:xfrm>
        </p:spPr>
        <p:txBody>
          <a:bodyPr/>
          <a:lstStyle/>
          <a:p>
            <a:r>
              <a:rPr lang="en-US" altLang="en-US" dirty="0"/>
              <a:t>OS Component – Live Migration</a:t>
            </a:r>
          </a:p>
        </p:txBody>
      </p:sp>
      <p:sp>
        <p:nvSpPr>
          <p:cNvPr id="49154" name="Content Placeholder 2">
            <a:extLst>
              <a:ext uri="{FF2B5EF4-FFF2-40B4-BE49-F238E27FC236}">
                <a16:creationId xmlns:a16="http://schemas.microsoft.com/office/drawing/2014/main" id="{2460F977-2FC6-4A51-B89D-D9B57409D4AF}"/>
              </a:ext>
            </a:extLst>
          </p:cNvPr>
          <p:cNvSpPr>
            <a:spLocks noGrp="1" noChangeArrowheads="1"/>
          </p:cNvSpPr>
          <p:nvPr>
            <p:ph idx="1"/>
          </p:nvPr>
        </p:nvSpPr>
        <p:spPr>
          <a:xfrm>
            <a:off x="848731" y="989399"/>
            <a:ext cx="7707440" cy="4970462"/>
          </a:xfrm>
        </p:spPr>
        <p:txBody>
          <a:bodyPr/>
          <a:lstStyle/>
          <a:p>
            <a:r>
              <a:rPr lang="en-US" altLang="en-US" sz="1700" dirty="0"/>
              <a:t>Taking advantage of VMM features leads to new functionality not found on general operating systems such as live migration</a:t>
            </a:r>
          </a:p>
          <a:p>
            <a:r>
              <a:rPr lang="en-US" altLang="en-US" sz="1700" dirty="0"/>
              <a:t>Running guest can be moved between systems, without interrupting user access to the guest or its apps</a:t>
            </a:r>
          </a:p>
          <a:p>
            <a:r>
              <a:rPr lang="en-US" altLang="en-US" sz="1700" dirty="0"/>
              <a:t>Very useful for resource management, maintenance downtime windows, etc.</a:t>
            </a:r>
          </a:p>
          <a:p>
            <a:pPr lvl="1">
              <a:buFont typeface="Arial" panose="020B0604020202020204" pitchFamily="34" charset="0"/>
              <a:buAutoNum type="arabicPeriod"/>
            </a:pPr>
            <a:r>
              <a:rPr lang="en-US" altLang="en-US" sz="1700" dirty="0"/>
              <a:t>The source VMM establishes a connection with the target VMM</a:t>
            </a:r>
          </a:p>
          <a:p>
            <a:pPr lvl="1">
              <a:buFont typeface="Arial" panose="020B0604020202020204" pitchFamily="34" charset="0"/>
              <a:buAutoNum type="arabicPeriod"/>
            </a:pPr>
            <a:r>
              <a:rPr lang="en-US" altLang="en-US" sz="1700" dirty="0"/>
              <a:t>The target creates a new guest by creating a new VCPU, etc. </a:t>
            </a:r>
          </a:p>
          <a:p>
            <a:pPr lvl="1">
              <a:buFont typeface="Arial" panose="020B0604020202020204" pitchFamily="34" charset="0"/>
              <a:buAutoNum type="arabicPeriod"/>
            </a:pPr>
            <a:r>
              <a:rPr lang="en-US" altLang="en-US" sz="1700" dirty="0"/>
              <a:t>The source sends all read-only guest memory pages to the target</a:t>
            </a:r>
          </a:p>
          <a:p>
            <a:pPr lvl="1">
              <a:buFont typeface="Arial" panose="020B0604020202020204" pitchFamily="34" charset="0"/>
              <a:buAutoNum type="arabicPeriod"/>
            </a:pPr>
            <a:r>
              <a:rPr lang="en-US" altLang="en-US" sz="1700" dirty="0"/>
              <a:t>The source sends all read-write pages to the target, marking them as clean </a:t>
            </a:r>
          </a:p>
          <a:p>
            <a:pPr lvl="1">
              <a:buFont typeface="Arial" panose="020B0604020202020204" pitchFamily="34" charset="0"/>
              <a:buAutoNum type="arabicPeriod"/>
            </a:pPr>
            <a:r>
              <a:rPr lang="en-US" altLang="en-US" sz="1700" dirty="0"/>
              <a:t>The source repeats step 4, as during that step some pages were probably modified by the guest and are now dirty</a:t>
            </a:r>
          </a:p>
          <a:p>
            <a:pPr lvl="1">
              <a:buFont typeface="Arial" panose="020B0604020202020204" pitchFamily="34" charset="0"/>
              <a:buAutoNum type="arabicPeriod"/>
            </a:pPr>
            <a:r>
              <a:rPr lang="en-US" altLang="en-US" sz="1700" dirty="0"/>
              <a:t>When cycle of steps 4 and 5 becomes very short, source VMM freezes guest, sends VCPU’s final state, sends other state details, sends final dirty pages, and tells target to start running the guest</a:t>
            </a:r>
          </a:p>
          <a:p>
            <a:pPr lvl="2"/>
            <a:r>
              <a:rPr lang="en-US" altLang="en-US" sz="1700" dirty="0"/>
              <a:t>Once target acknowledges that guest running, source terminates guest</a:t>
            </a:r>
          </a:p>
          <a:p>
            <a:pPr lvl="2"/>
            <a:endParaRPr lang="en-US" altLang="en-US" sz="1700" dirty="0"/>
          </a:p>
          <a:p>
            <a:pPr>
              <a:buFont typeface="Monotype Sorts" pitchFamily="-84" charset="2"/>
              <a:buNone/>
            </a:pPr>
            <a:endParaRPr lang="en-US" altLang="en-US" sz="1700" dirty="0">
              <a:latin typeface="Courier New" panose="02070309020205020404" pitchFamily="49" charset="0"/>
              <a:cs typeface="Courier New" panose="02070309020205020404" pitchFamily="49"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8DD5035-6219-43A4-B2FE-EEA993FBC03B}"/>
              </a:ext>
            </a:extLst>
          </p:cNvPr>
          <p:cNvSpPr>
            <a:spLocks noGrp="1" noChangeArrowheads="1"/>
          </p:cNvSpPr>
          <p:nvPr>
            <p:ph type="title"/>
          </p:nvPr>
        </p:nvSpPr>
        <p:spPr>
          <a:xfrm>
            <a:off x="893238" y="245125"/>
            <a:ext cx="8001000" cy="576263"/>
          </a:xfrm>
        </p:spPr>
        <p:txBody>
          <a:bodyPr/>
          <a:lstStyle/>
          <a:p>
            <a:r>
              <a:rPr lang="en-US" altLang="en-US" sz="3000" dirty="0"/>
              <a:t>Live Migration of Guest Between Servers</a:t>
            </a:r>
          </a:p>
        </p:txBody>
      </p:sp>
      <p:pic>
        <p:nvPicPr>
          <p:cNvPr id="50178" name="Content Placeholder 3" descr="16_08.pdf">
            <a:extLst>
              <a:ext uri="{FF2B5EF4-FFF2-40B4-BE49-F238E27FC236}">
                <a16:creationId xmlns:a16="http://schemas.microsoft.com/office/drawing/2014/main" id="{2AE8574B-6C79-4292-BCF3-0F210442D9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900" b="-17900"/>
          <a:stretch>
            <a:fillRect/>
          </a:stretch>
        </p:blipFill>
        <p:spPr>
          <a:xfrm>
            <a:off x="1031875" y="1411288"/>
            <a:ext cx="7454900" cy="410527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A32FC61-463A-4A9C-B06C-AE2E704FEECB}"/>
              </a:ext>
            </a:extLst>
          </p:cNvPr>
          <p:cNvSpPr>
            <a:spLocks noGrp="1"/>
          </p:cNvSpPr>
          <p:nvPr>
            <p:ph type="title"/>
          </p:nvPr>
        </p:nvSpPr>
        <p:spPr/>
        <p:txBody>
          <a:bodyPr/>
          <a:lstStyle/>
          <a:p>
            <a:r>
              <a:rPr lang="en-US" altLang="en-US" dirty="0"/>
              <a:t>2.2 Other Types of Virtualization</a:t>
            </a:r>
          </a:p>
        </p:txBody>
      </p:sp>
      <p:sp>
        <p:nvSpPr>
          <p:cNvPr id="18435" name="Content Placeholder 2">
            <a:extLst>
              <a:ext uri="{FF2B5EF4-FFF2-40B4-BE49-F238E27FC236}">
                <a16:creationId xmlns:a16="http://schemas.microsoft.com/office/drawing/2014/main" id="{12C1E5E0-138F-4E25-944F-DF645181EBA8}"/>
              </a:ext>
            </a:extLst>
          </p:cNvPr>
          <p:cNvSpPr>
            <a:spLocks noGrp="1"/>
          </p:cNvSpPr>
          <p:nvPr>
            <p:ph idx="1"/>
          </p:nvPr>
        </p:nvSpPr>
        <p:spPr>
          <a:xfrm>
            <a:off x="1248697" y="1061883"/>
            <a:ext cx="6248400" cy="4495800"/>
          </a:xfrm>
        </p:spPr>
        <p:txBody>
          <a:bodyPr/>
          <a:lstStyle/>
          <a:p>
            <a:pPr marL="0" indent="0">
              <a:buNone/>
            </a:pPr>
            <a:r>
              <a:rPr lang="en-US" altLang="en-US" sz="2000" dirty="0"/>
              <a:t>Virtualization can be done at different levels:</a:t>
            </a:r>
          </a:p>
          <a:p>
            <a:r>
              <a:rPr lang="en-US" altLang="en-US" sz="2000" dirty="0"/>
              <a:t>OS kernels: Virtual Machines</a:t>
            </a:r>
          </a:p>
          <a:p>
            <a:r>
              <a:rPr lang="en-US" altLang="en-US" sz="2000" dirty="0"/>
              <a:t>OS components:</a:t>
            </a:r>
          </a:p>
          <a:p>
            <a:pPr lvl="2"/>
            <a:r>
              <a:rPr lang="en-US" altLang="en-US" sz="2000" dirty="0"/>
              <a:t>Memory Virtualization</a:t>
            </a:r>
          </a:p>
          <a:p>
            <a:pPr lvl="2"/>
            <a:r>
              <a:rPr lang="en-US" altLang="en-US" sz="2000" dirty="0"/>
              <a:t>Network Virtualization</a:t>
            </a:r>
          </a:p>
          <a:p>
            <a:pPr lvl="2"/>
            <a:r>
              <a:rPr lang="en-US" altLang="en-US" sz="2000" dirty="0"/>
              <a:t>Storage Virtualization</a:t>
            </a:r>
          </a:p>
          <a:p>
            <a:r>
              <a:rPr lang="en-US" altLang="en-US" sz="2000" dirty="0">
                <a:highlight>
                  <a:srgbClr val="FFFF00"/>
                </a:highlight>
              </a:rPr>
              <a:t>Whole computers:</a:t>
            </a:r>
          </a:p>
          <a:p>
            <a:pPr lvl="2"/>
            <a:r>
              <a:rPr lang="en-US" altLang="en-US" sz="2000" dirty="0"/>
              <a:t>Server Virtualization</a:t>
            </a:r>
          </a:p>
          <a:p>
            <a:pPr lvl="2"/>
            <a:r>
              <a:rPr lang="en-US" altLang="en-US" sz="2000" dirty="0"/>
              <a:t>Desktop Virtualization</a:t>
            </a:r>
          </a:p>
          <a:p>
            <a:r>
              <a:rPr lang="en-US" altLang="en-US" sz="2000" dirty="0"/>
              <a:t>P</a:t>
            </a:r>
            <a:r>
              <a:rPr lang="en-US" sz="2000" dirty="0">
                <a:ea typeface="ＭＳ Ｐゴシック" charset="0"/>
              </a:rPr>
              <a:t>rogramming-environment virtualization</a:t>
            </a:r>
            <a:r>
              <a:rPr lang="en-US" altLang="en-US" sz="2000" dirty="0"/>
              <a:t>: </a:t>
            </a:r>
          </a:p>
          <a:p>
            <a:pPr lvl="2"/>
            <a:r>
              <a:rPr lang="en-US" altLang="en-US" sz="2000" dirty="0"/>
              <a:t>Java Virtual Machine (JVM)</a:t>
            </a:r>
          </a:p>
          <a:p>
            <a:pPr lvl="2"/>
            <a:r>
              <a:rPr lang="en-US" altLang="en-US" sz="2000" dirty="0"/>
              <a:t>Emulators</a:t>
            </a:r>
          </a:p>
          <a:p>
            <a:pPr lvl="2"/>
            <a:r>
              <a:rPr lang="en-US" altLang="en-US" sz="2000" dirty="0"/>
              <a:t>App Containers</a:t>
            </a:r>
          </a:p>
          <a:p>
            <a:endParaRPr lang="en-US" altLang="en-US" sz="2800" dirty="0"/>
          </a:p>
        </p:txBody>
      </p:sp>
      <p:sp>
        <p:nvSpPr>
          <p:cNvPr id="18436" name="Slide Number Placeholder 1">
            <a:extLst>
              <a:ext uri="{FF2B5EF4-FFF2-40B4-BE49-F238E27FC236}">
                <a16:creationId xmlns:a16="http://schemas.microsoft.com/office/drawing/2014/main" id="{2D47BC52-C9EF-4CC6-B0F4-223F30AC9C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7B799272-0088-4286-9A27-5D7F2734D719}" type="slidenum">
              <a:rPr lang="en-US" altLang="en-US">
                <a:solidFill>
                  <a:srgbClr val="0099CC"/>
                </a:solidFill>
              </a:rPr>
              <a:pPr eaLnBrk="1" hangingPunct="1"/>
              <a:t>49</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118699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8956248-5C12-4763-9840-02AB35BC3D5A}"/>
              </a:ext>
            </a:extLst>
          </p:cNvPr>
          <p:cNvSpPr>
            <a:spLocks noGrp="1"/>
          </p:cNvSpPr>
          <p:nvPr>
            <p:ph type="title"/>
          </p:nvPr>
        </p:nvSpPr>
        <p:spPr/>
        <p:txBody>
          <a:bodyPr/>
          <a:lstStyle/>
          <a:p>
            <a:r>
              <a:rPr lang="en-US" altLang="en-US"/>
              <a:t>Virtualization Defined</a:t>
            </a:r>
          </a:p>
        </p:txBody>
      </p:sp>
      <p:sp>
        <p:nvSpPr>
          <p:cNvPr id="16387" name="Content Placeholder 2">
            <a:extLst>
              <a:ext uri="{FF2B5EF4-FFF2-40B4-BE49-F238E27FC236}">
                <a16:creationId xmlns:a16="http://schemas.microsoft.com/office/drawing/2014/main" id="{10D35759-5E9D-4D6F-BAB3-1FE8F9C46836}"/>
              </a:ext>
            </a:extLst>
          </p:cNvPr>
          <p:cNvSpPr>
            <a:spLocks noGrp="1"/>
          </p:cNvSpPr>
          <p:nvPr>
            <p:ph idx="1"/>
          </p:nvPr>
        </p:nvSpPr>
        <p:spPr>
          <a:xfrm>
            <a:off x="304800" y="1143000"/>
            <a:ext cx="8534400" cy="4495800"/>
          </a:xfrm>
        </p:spPr>
        <p:txBody>
          <a:bodyPr/>
          <a:lstStyle/>
          <a:p>
            <a:r>
              <a:rPr lang="en-US" altLang="en-US" b="1" dirty="0"/>
              <a:t>The use of hardware and software to create </a:t>
            </a:r>
            <a:r>
              <a:rPr lang="en-US" altLang="en-US" b="1" dirty="0">
                <a:solidFill>
                  <a:srgbClr val="FF0000"/>
                </a:solidFill>
              </a:rPr>
              <a:t>the perception that one or more entities exist</a:t>
            </a:r>
            <a:r>
              <a:rPr lang="en-US" altLang="en-US" b="1" dirty="0"/>
              <a:t>, although the entities, in actuality, are not physically present. </a:t>
            </a:r>
          </a:p>
          <a:p>
            <a:endParaRPr lang="en-US" altLang="en-US" b="1" dirty="0"/>
          </a:p>
        </p:txBody>
      </p:sp>
      <p:sp>
        <p:nvSpPr>
          <p:cNvPr id="16388" name="Slide Number Placeholder 1">
            <a:extLst>
              <a:ext uri="{FF2B5EF4-FFF2-40B4-BE49-F238E27FC236}">
                <a16:creationId xmlns:a16="http://schemas.microsoft.com/office/drawing/2014/main" id="{8A306DCB-693B-4CEC-8D33-FBD21807C4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0B31D9CF-A90C-4CEC-AAA5-5A616EF5E950}" type="slidenum">
              <a:rPr lang="en-US" altLang="en-US">
                <a:solidFill>
                  <a:srgbClr val="0099CC"/>
                </a:solidFill>
              </a:rPr>
              <a:pPr eaLnBrk="1" hangingPunct="1"/>
              <a:t>5</a:t>
            </a:fld>
            <a:endParaRPr lang="en-US" altLang="en-US">
              <a:solidFill>
                <a:srgbClr val="0099CC"/>
              </a:solidFill>
            </a:endParaRPr>
          </a:p>
          <a:p>
            <a:pPr eaLnBrk="1" hangingPunct="1"/>
            <a:endParaRPr lang="en-US" altLang="en-US">
              <a:solidFill>
                <a:srgbClr val="0099CC"/>
              </a:solidFill>
            </a:endParaRPr>
          </a:p>
        </p:txBody>
      </p:sp>
      <p:pic>
        <p:nvPicPr>
          <p:cNvPr id="4098" name="Picture 2" descr="https://i0.wp.com/robertjrgraham.com/wp-content/uploads/2011/07/traditional_vs_virtual.jpg?fit=473%2C296&amp;ssl=1">
            <a:extLst>
              <a:ext uri="{FF2B5EF4-FFF2-40B4-BE49-F238E27FC236}">
                <a16:creationId xmlns:a16="http://schemas.microsoft.com/office/drawing/2014/main" id="{8EB51B16-6291-4315-AAE1-872FFD54D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632" y="2250357"/>
            <a:ext cx="6333771" cy="3963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36EF46A-99BE-4F39-9F9B-9FB47C385DE5}"/>
              </a:ext>
            </a:extLst>
          </p:cNvPr>
          <p:cNvSpPr>
            <a:spLocks noGrp="1"/>
          </p:cNvSpPr>
          <p:nvPr>
            <p:ph type="title"/>
          </p:nvPr>
        </p:nvSpPr>
        <p:spPr/>
        <p:txBody>
          <a:bodyPr/>
          <a:lstStyle/>
          <a:p>
            <a:r>
              <a:rPr lang="en-US" altLang="en-US"/>
              <a:t>Server Virtualization</a:t>
            </a:r>
          </a:p>
        </p:txBody>
      </p:sp>
      <p:sp>
        <p:nvSpPr>
          <p:cNvPr id="19459" name="Content Placeholder 2">
            <a:extLst>
              <a:ext uri="{FF2B5EF4-FFF2-40B4-BE49-F238E27FC236}">
                <a16:creationId xmlns:a16="http://schemas.microsoft.com/office/drawing/2014/main" id="{60CCD198-EA5B-4D36-AAE1-3F185C09DB81}"/>
              </a:ext>
            </a:extLst>
          </p:cNvPr>
          <p:cNvSpPr>
            <a:spLocks noGrp="1"/>
          </p:cNvSpPr>
          <p:nvPr>
            <p:ph idx="1"/>
          </p:nvPr>
        </p:nvSpPr>
        <p:spPr>
          <a:xfrm>
            <a:off x="381000" y="1066800"/>
            <a:ext cx="8534400" cy="4724400"/>
          </a:xfrm>
        </p:spPr>
        <p:txBody>
          <a:bodyPr/>
          <a:lstStyle/>
          <a:p>
            <a:r>
              <a:rPr lang="en-US" altLang="en-US"/>
              <a:t>Through virtualization, a single physical server can be made to look like multiple separate servers, potentially running different operating systems.</a:t>
            </a:r>
          </a:p>
        </p:txBody>
      </p:sp>
      <p:pic>
        <p:nvPicPr>
          <p:cNvPr id="19460" name="Picture 3" descr="47391_CH08_FIG06.jpg">
            <a:extLst>
              <a:ext uri="{FF2B5EF4-FFF2-40B4-BE49-F238E27FC236}">
                <a16:creationId xmlns:a16="http://schemas.microsoft.com/office/drawing/2014/main" id="{59D7496A-970F-47C4-BE14-202FAB79BC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971800"/>
            <a:ext cx="66294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1">
            <a:extLst>
              <a:ext uri="{FF2B5EF4-FFF2-40B4-BE49-F238E27FC236}">
                <a16:creationId xmlns:a16="http://schemas.microsoft.com/office/drawing/2014/main" id="{EFF4D268-1EFA-449C-940C-A37DF3DD1F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87FDF99A-18F4-4022-BD62-2DA13836CCD1}" type="slidenum">
              <a:rPr lang="en-US" altLang="en-US">
                <a:solidFill>
                  <a:srgbClr val="0099CC"/>
                </a:solidFill>
              </a:rPr>
              <a:pPr eaLnBrk="1" hangingPunct="1"/>
              <a:t>50</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65BC2E2-7024-4B0F-86F1-E1AA0BC95A1F}"/>
              </a:ext>
            </a:extLst>
          </p:cNvPr>
          <p:cNvSpPr>
            <a:spLocks noGrp="1"/>
          </p:cNvSpPr>
          <p:nvPr>
            <p:ph type="title"/>
          </p:nvPr>
        </p:nvSpPr>
        <p:spPr/>
        <p:txBody>
          <a:bodyPr/>
          <a:lstStyle/>
          <a:p>
            <a:r>
              <a:rPr lang="en-US" altLang="en-US"/>
              <a:t>Server Virtualization</a:t>
            </a:r>
          </a:p>
        </p:txBody>
      </p:sp>
      <p:pic>
        <p:nvPicPr>
          <p:cNvPr id="20483" name="Picture 2" descr="http://www.splitsec.co.uk/splitsec/wp-content/uploads/2012/01/physical_vs_virtual.jpg">
            <a:extLst>
              <a:ext uri="{FF2B5EF4-FFF2-40B4-BE49-F238E27FC236}">
                <a16:creationId xmlns:a16="http://schemas.microsoft.com/office/drawing/2014/main" id="{B894F174-BE44-43B0-8874-E2A769CE7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7763"/>
            <a:ext cx="8639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1">
            <a:extLst>
              <a:ext uri="{FF2B5EF4-FFF2-40B4-BE49-F238E27FC236}">
                <a16:creationId xmlns:a16="http://schemas.microsoft.com/office/drawing/2014/main" id="{FE84623F-46A5-4EAB-BD74-1F84F1560F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9AF4710E-1FA6-47A8-81CF-95B7130ED071}" type="slidenum">
              <a:rPr lang="en-US" altLang="en-US">
                <a:solidFill>
                  <a:srgbClr val="0099CC"/>
                </a:solidFill>
              </a:rPr>
              <a:pPr eaLnBrk="1" hangingPunct="1"/>
              <a:t>51</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4E091FF-9896-479C-B7E6-29D92E9ED778}"/>
              </a:ext>
            </a:extLst>
          </p:cNvPr>
          <p:cNvSpPr>
            <a:spLocks noGrp="1"/>
          </p:cNvSpPr>
          <p:nvPr>
            <p:ph type="title"/>
          </p:nvPr>
        </p:nvSpPr>
        <p:spPr/>
        <p:txBody>
          <a:bodyPr/>
          <a:lstStyle/>
          <a:p>
            <a:r>
              <a:rPr lang="en-US" altLang="en-US"/>
              <a:t>Server Virtualization</a:t>
            </a:r>
          </a:p>
        </p:txBody>
      </p:sp>
      <p:sp>
        <p:nvSpPr>
          <p:cNvPr id="21507" name="Content Placeholder 2">
            <a:extLst>
              <a:ext uri="{FF2B5EF4-FFF2-40B4-BE49-F238E27FC236}">
                <a16:creationId xmlns:a16="http://schemas.microsoft.com/office/drawing/2014/main" id="{3E356C8D-A030-44AA-981C-696C53B82D0A}"/>
              </a:ext>
            </a:extLst>
          </p:cNvPr>
          <p:cNvSpPr>
            <a:spLocks noGrp="1"/>
          </p:cNvSpPr>
          <p:nvPr>
            <p:ph idx="1"/>
          </p:nvPr>
        </p:nvSpPr>
        <p:spPr>
          <a:xfrm>
            <a:off x="304800" y="1600200"/>
            <a:ext cx="8534400" cy="4419600"/>
          </a:xfrm>
        </p:spPr>
        <p:txBody>
          <a:bodyPr/>
          <a:lstStyle/>
          <a:p>
            <a:r>
              <a:rPr lang="en-US" altLang="en-US"/>
              <a:t>Making one server appear as many. Each </a:t>
            </a:r>
            <a:r>
              <a:rPr lang="en-US" altLang="en-US" b="1"/>
              <a:t>virtual server </a:t>
            </a:r>
            <a:r>
              <a:rPr lang="en-US" altLang="en-US"/>
              <a:t>may run the same or different operating systems. </a:t>
            </a:r>
          </a:p>
          <a:p>
            <a:endParaRPr lang="en-US" altLang="en-US"/>
          </a:p>
          <a:p>
            <a:r>
              <a:rPr lang="en-US" altLang="en-US"/>
              <a:t>Server virtualization provides:</a:t>
            </a:r>
          </a:p>
          <a:p>
            <a:pPr lvl="1"/>
            <a:r>
              <a:rPr lang="en-US" altLang="en-US" sz="2400"/>
              <a:t>greater CPU utilization, </a:t>
            </a:r>
          </a:p>
          <a:p>
            <a:pPr lvl="1"/>
            <a:r>
              <a:rPr lang="en-US" altLang="en-US" sz="2400"/>
              <a:t>a smaller equipment footprint, </a:t>
            </a:r>
          </a:p>
          <a:p>
            <a:pPr lvl="1"/>
            <a:r>
              <a:rPr lang="en-US" altLang="en-US" sz="2400"/>
              <a:t>less power consumption, and </a:t>
            </a:r>
          </a:p>
          <a:p>
            <a:pPr lvl="1"/>
            <a:r>
              <a:rPr lang="en-US" altLang="en-US" sz="2400"/>
              <a:t>support for multiple operating systems.</a:t>
            </a:r>
          </a:p>
        </p:txBody>
      </p:sp>
      <p:sp>
        <p:nvSpPr>
          <p:cNvPr id="21508" name="Slide Number Placeholder 1">
            <a:extLst>
              <a:ext uri="{FF2B5EF4-FFF2-40B4-BE49-F238E27FC236}">
                <a16:creationId xmlns:a16="http://schemas.microsoft.com/office/drawing/2014/main" id="{8A46E029-5034-4507-9409-6014E71445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A8361B85-E5E2-4911-9859-B6AEED3E4244}" type="slidenum">
              <a:rPr lang="en-US" altLang="en-US">
                <a:solidFill>
                  <a:srgbClr val="0099CC"/>
                </a:solidFill>
              </a:rPr>
              <a:pPr eaLnBrk="1" hangingPunct="1"/>
              <a:t>52</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9A30111-F896-4C62-9C80-B0AE9E16FC94}"/>
              </a:ext>
            </a:extLst>
          </p:cNvPr>
          <p:cNvSpPr>
            <a:spLocks noGrp="1"/>
          </p:cNvSpPr>
          <p:nvPr>
            <p:ph type="title"/>
          </p:nvPr>
        </p:nvSpPr>
        <p:spPr/>
        <p:txBody>
          <a:bodyPr/>
          <a:lstStyle/>
          <a:p>
            <a:r>
              <a:rPr lang="en-US" altLang="en-US"/>
              <a:t>Server Virtualization</a:t>
            </a:r>
          </a:p>
        </p:txBody>
      </p:sp>
      <p:pic>
        <p:nvPicPr>
          <p:cNvPr id="22531" name="Picture 2" descr="http://www.myrouter.com.br/myrouter/images/img_site/server-virtualization.gif">
            <a:extLst>
              <a:ext uri="{FF2B5EF4-FFF2-40B4-BE49-F238E27FC236}">
                <a16:creationId xmlns:a16="http://schemas.microsoft.com/office/drawing/2014/main" id="{401A2F1F-484A-4A25-98EC-91DEA7FD6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066800"/>
            <a:ext cx="91297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lide Number Placeholder 1">
            <a:extLst>
              <a:ext uri="{FF2B5EF4-FFF2-40B4-BE49-F238E27FC236}">
                <a16:creationId xmlns:a16="http://schemas.microsoft.com/office/drawing/2014/main" id="{73D379AD-7DD4-4046-A7DC-CCC775F844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8976AD82-4437-41EA-94C9-777F66AF804D}" type="slidenum">
              <a:rPr lang="en-US" altLang="en-US">
                <a:solidFill>
                  <a:srgbClr val="0099CC"/>
                </a:solidFill>
              </a:rPr>
              <a:pPr eaLnBrk="1" hangingPunct="1"/>
              <a:t>53</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B2834AC-4595-408D-B2B8-5C763DA6026B}"/>
              </a:ext>
            </a:extLst>
          </p:cNvPr>
          <p:cNvSpPr>
            <a:spLocks noGrp="1"/>
          </p:cNvSpPr>
          <p:nvPr>
            <p:ph type="title"/>
          </p:nvPr>
        </p:nvSpPr>
        <p:spPr/>
        <p:txBody>
          <a:bodyPr/>
          <a:lstStyle/>
          <a:p>
            <a:r>
              <a:rPr lang="en-US" altLang="en-US"/>
              <a:t>EXAMPLE: Microsoft Hyper-V</a:t>
            </a:r>
          </a:p>
        </p:txBody>
      </p:sp>
      <p:sp>
        <p:nvSpPr>
          <p:cNvPr id="45059" name="Content Placeholder 2">
            <a:extLst>
              <a:ext uri="{FF2B5EF4-FFF2-40B4-BE49-F238E27FC236}">
                <a16:creationId xmlns:a16="http://schemas.microsoft.com/office/drawing/2014/main" id="{45D7F801-C7B2-4DA0-BB61-F56FDC31366E}"/>
              </a:ext>
            </a:extLst>
          </p:cNvPr>
          <p:cNvSpPr>
            <a:spLocks noGrp="1"/>
          </p:cNvSpPr>
          <p:nvPr>
            <p:ph idx="1"/>
          </p:nvPr>
        </p:nvSpPr>
        <p:spPr>
          <a:xfrm>
            <a:off x="304800" y="1600200"/>
            <a:ext cx="8534400" cy="4572000"/>
          </a:xfrm>
        </p:spPr>
        <p:txBody>
          <a:bodyPr/>
          <a:lstStyle/>
          <a:p>
            <a:r>
              <a:rPr lang="en-US" altLang="en-US"/>
              <a:t>Microsoft servers now utilize an underlying technology the company refers to as Hyper-V to allow administrators to create virtual servers.</a:t>
            </a:r>
          </a:p>
        </p:txBody>
      </p:sp>
      <p:sp>
        <p:nvSpPr>
          <p:cNvPr id="45060" name="Slide Number Placeholder 1">
            <a:extLst>
              <a:ext uri="{FF2B5EF4-FFF2-40B4-BE49-F238E27FC236}">
                <a16:creationId xmlns:a16="http://schemas.microsoft.com/office/drawing/2014/main" id="{566FDB18-2A76-4BEC-B91D-C985576734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E17FB2B5-5F20-49DB-8D53-79700D3502C5}" type="slidenum">
              <a:rPr lang="en-US" altLang="en-US">
                <a:solidFill>
                  <a:srgbClr val="0099CC"/>
                </a:solidFill>
              </a:rPr>
              <a:pPr eaLnBrk="1" hangingPunct="1"/>
              <a:t>54</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187634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563FF39-9CA1-4F07-97A3-E2AED86D037C}"/>
              </a:ext>
            </a:extLst>
          </p:cNvPr>
          <p:cNvSpPr>
            <a:spLocks noGrp="1"/>
          </p:cNvSpPr>
          <p:nvPr>
            <p:ph type="title"/>
          </p:nvPr>
        </p:nvSpPr>
        <p:spPr/>
        <p:txBody>
          <a:bodyPr/>
          <a:lstStyle/>
          <a:p>
            <a:r>
              <a:rPr lang="en-US" altLang="en-US"/>
              <a:t>Microsoft Hyper-V</a:t>
            </a:r>
          </a:p>
        </p:txBody>
      </p:sp>
      <p:pic>
        <p:nvPicPr>
          <p:cNvPr id="46083" name="Picture 2" descr="http://virtualization.info/images/Viridian_architecture-766434.png">
            <a:extLst>
              <a:ext uri="{FF2B5EF4-FFF2-40B4-BE49-F238E27FC236}">
                <a16:creationId xmlns:a16="http://schemas.microsoft.com/office/drawing/2014/main" id="{A5CE025A-3414-466C-928A-8B670E088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38200"/>
            <a:ext cx="81629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Slide Number Placeholder 1">
            <a:extLst>
              <a:ext uri="{FF2B5EF4-FFF2-40B4-BE49-F238E27FC236}">
                <a16:creationId xmlns:a16="http://schemas.microsoft.com/office/drawing/2014/main" id="{5FF72A1F-86B5-4316-B384-CF6A10B9BB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FE8FC6BE-E029-4DB9-B465-308B4994F378}" type="slidenum">
              <a:rPr lang="en-US" altLang="en-US">
                <a:solidFill>
                  <a:srgbClr val="0099CC"/>
                </a:solidFill>
              </a:rPr>
              <a:pPr eaLnBrk="1" hangingPunct="1"/>
              <a:t>55</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3097154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C7253CB-F22C-4247-983A-6E9590FFD055}"/>
              </a:ext>
            </a:extLst>
          </p:cNvPr>
          <p:cNvSpPr>
            <a:spLocks noGrp="1"/>
          </p:cNvSpPr>
          <p:nvPr>
            <p:ph type="title"/>
          </p:nvPr>
        </p:nvSpPr>
        <p:spPr/>
        <p:txBody>
          <a:bodyPr/>
          <a:lstStyle/>
          <a:p>
            <a:r>
              <a:rPr lang="en-US" altLang="en-US"/>
              <a:t>Advantages of Hyper-V</a:t>
            </a:r>
          </a:p>
        </p:txBody>
      </p:sp>
      <p:sp>
        <p:nvSpPr>
          <p:cNvPr id="47107" name="Content Placeholder 2">
            <a:extLst>
              <a:ext uri="{FF2B5EF4-FFF2-40B4-BE49-F238E27FC236}">
                <a16:creationId xmlns:a16="http://schemas.microsoft.com/office/drawing/2014/main" id="{F8F52AFF-195F-43D0-A6F3-7ECDAFD41B5B}"/>
              </a:ext>
            </a:extLst>
          </p:cNvPr>
          <p:cNvSpPr>
            <a:spLocks noGrp="1"/>
          </p:cNvSpPr>
          <p:nvPr>
            <p:ph idx="1"/>
          </p:nvPr>
        </p:nvSpPr>
        <p:spPr>
          <a:xfrm>
            <a:off x="304800" y="1600200"/>
            <a:ext cx="8763000" cy="4724400"/>
          </a:xfrm>
        </p:spPr>
        <p:txBody>
          <a:bodyPr/>
          <a:lstStyle/>
          <a:p>
            <a:r>
              <a:rPr lang="en-US" altLang="en-US"/>
              <a:t>The ability to consolidate servers and increase CPU utilization</a:t>
            </a:r>
          </a:p>
          <a:p>
            <a:r>
              <a:rPr lang="en-US" altLang="en-US"/>
              <a:t>Enhanced business continuity and disaster recovery</a:t>
            </a:r>
          </a:p>
          <a:p>
            <a:r>
              <a:rPr lang="en-US" altLang="en-US"/>
              <a:t>Ease of deploying testing and support environments</a:t>
            </a:r>
          </a:p>
          <a:p>
            <a:r>
              <a:rPr lang="en-US" altLang="en-US"/>
              <a:t>Enhanced support for Windows-based client virtualization</a:t>
            </a:r>
          </a:p>
          <a:p>
            <a:r>
              <a:rPr lang="en-US" altLang="en-US"/>
              <a:t>Improved load balancing</a:t>
            </a:r>
          </a:p>
          <a:p>
            <a:r>
              <a:rPr lang="en-US" altLang="en-US"/>
              <a:t>Ability to move live virtual machines from one physical server to another on the fly for load balancing and scalability</a:t>
            </a:r>
          </a:p>
        </p:txBody>
      </p:sp>
      <p:sp>
        <p:nvSpPr>
          <p:cNvPr id="47108" name="Slide Number Placeholder 1">
            <a:extLst>
              <a:ext uri="{FF2B5EF4-FFF2-40B4-BE49-F238E27FC236}">
                <a16:creationId xmlns:a16="http://schemas.microsoft.com/office/drawing/2014/main" id="{B597DC61-7C51-438C-85EF-3441E73573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676C3287-7C13-4005-8750-FAC04FF1B0A4}" type="slidenum">
              <a:rPr lang="en-US" altLang="en-US">
                <a:solidFill>
                  <a:srgbClr val="0099CC"/>
                </a:solidFill>
              </a:rPr>
              <a:pPr eaLnBrk="1" hangingPunct="1"/>
              <a:t>56</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190127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FF7025E-83C8-47AB-ADEE-7DBD94CE7673}"/>
              </a:ext>
            </a:extLst>
          </p:cNvPr>
          <p:cNvSpPr>
            <a:spLocks noGrp="1"/>
          </p:cNvSpPr>
          <p:nvPr>
            <p:ph type="title"/>
          </p:nvPr>
        </p:nvSpPr>
        <p:spPr/>
        <p:txBody>
          <a:bodyPr/>
          <a:lstStyle/>
          <a:p>
            <a:r>
              <a:rPr lang="en-US" altLang="en-US"/>
              <a:t>Virtual Desktop</a:t>
            </a:r>
          </a:p>
        </p:txBody>
      </p:sp>
      <p:sp>
        <p:nvSpPr>
          <p:cNvPr id="28675" name="Content Placeholder 2">
            <a:extLst>
              <a:ext uri="{FF2B5EF4-FFF2-40B4-BE49-F238E27FC236}">
                <a16:creationId xmlns:a16="http://schemas.microsoft.com/office/drawing/2014/main" id="{48A2B6BD-028E-4389-B63B-B90FA94C15EF}"/>
              </a:ext>
            </a:extLst>
          </p:cNvPr>
          <p:cNvSpPr>
            <a:spLocks noGrp="1"/>
          </p:cNvSpPr>
          <p:nvPr>
            <p:ph idx="1"/>
          </p:nvPr>
        </p:nvSpPr>
        <p:spPr>
          <a:xfrm>
            <a:off x="457200" y="4800600"/>
            <a:ext cx="8534400" cy="4495800"/>
          </a:xfrm>
        </p:spPr>
        <p:txBody>
          <a:bodyPr/>
          <a:lstStyle/>
          <a:p>
            <a:r>
              <a:rPr lang="en-US" altLang="en-US"/>
              <a:t>Desktop virtualization allows a desktop computer to run two or more operating systems at the same time and allows a user to quickly switch between the systems.</a:t>
            </a:r>
          </a:p>
          <a:p>
            <a:endParaRPr lang="en-US" altLang="en-US"/>
          </a:p>
        </p:txBody>
      </p:sp>
      <p:pic>
        <p:nvPicPr>
          <p:cNvPr id="28676" name="Picture 3" descr="47391_CH08_FIG07.jpg">
            <a:extLst>
              <a:ext uri="{FF2B5EF4-FFF2-40B4-BE49-F238E27FC236}">
                <a16:creationId xmlns:a16="http://schemas.microsoft.com/office/drawing/2014/main" id="{68B31DE4-76B4-48B6-90E2-1419829ECC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664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lide Number Placeholder 1">
            <a:extLst>
              <a:ext uri="{FF2B5EF4-FFF2-40B4-BE49-F238E27FC236}">
                <a16:creationId xmlns:a16="http://schemas.microsoft.com/office/drawing/2014/main" id="{C33BD30C-898F-4936-B71E-9BDA2B3DEC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46AD77FF-45CA-49EE-8B05-21F9F2326C9E}" type="slidenum">
              <a:rPr lang="en-US" altLang="en-US">
                <a:solidFill>
                  <a:srgbClr val="0099CC"/>
                </a:solidFill>
              </a:rPr>
              <a:pPr eaLnBrk="1" hangingPunct="1"/>
              <a:t>57</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379F022-03E0-4A3F-AC22-1BBEF99A3CCE}"/>
              </a:ext>
            </a:extLst>
          </p:cNvPr>
          <p:cNvSpPr>
            <a:spLocks noGrp="1"/>
          </p:cNvSpPr>
          <p:nvPr>
            <p:ph type="title"/>
          </p:nvPr>
        </p:nvSpPr>
        <p:spPr>
          <a:xfrm>
            <a:off x="304800" y="381000"/>
            <a:ext cx="8458200" cy="1066800"/>
          </a:xfrm>
        </p:spPr>
        <p:txBody>
          <a:bodyPr/>
          <a:lstStyle/>
          <a:p>
            <a:r>
              <a:rPr lang="en-US" altLang="en-US"/>
              <a:t>Advantages of Virtual Desktops</a:t>
            </a:r>
          </a:p>
        </p:txBody>
      </p:sp>
      <p:sp>
        <p:nvSpPr>
          <p:cNvPr id="31747" name="Content Placeholder 2">
            <a:extLst>
              <a:ext uri="{FF2B5EF4-FFF2-40B4-BE49-F238E27FC236}">
                <a16:creationId xmlns:a16="http://schemas.microsoft.com/office/drawing/2014/main" id="{9E8E42AB-16E6-443A-81F8-09AB075983F4}"/>
              </a:ext>
            </a:extLst>
          </p:cNvPr>
          <p:cNvSpPr>
            <a:spLocks noGrp="1"/>
          </p:cNvSpPr>
          <p:nvPr>
            <p:ph idx="1"/>
          </p:nvPr>
        </p:nvSpPr>
        <p:spPr>
          <a:xfrm>
            <a:off x="304800" y="1905000"/>
            <a:ext cx="8534400" cy="4343400"/>
          </a:xfrm>
        </p:spPr>
        <p:txBody>
          <a:bodyPr/>
          <a:lstStyle/>
          <a:p>
            <a:r>
              <a:rPr lang="en-US" altLang="en-US"/>
              <a:t>A single desktop computer can simultaneously run multiple operating systems.</a:t>
            </a:r>
          </a:p>
          <a:p>
            <a:endParaRPr lang="en-US" altLang="en-US"/>
          </a:p>
          <a:p>
            <a:r>
              <a:rPr lang="en-US" altLang="en-US"/>
              <a:t>There is reduced need for duplicate hardware.</a:t>
            </a:r>
          </a:p>
          <a:p>
            <a:endParaRPr lang="en-US" altLang="en-US"/>
          </a:p>
          <a:p>
            <a:r>
              <a:rPr lang="en-US" altLang="en-US"/>
              <a:t>Less power is consumed.</a:t>
            </a:r>
          </a:p>
        </p:txBody>
      </p:sp>
      <p:sp>
        <p:nvSpPr>
          <p:cNvPr id="31748" name="Slide Number Placeholder 1">
            <a:extLst>
              <a:ext uri="{FF2B5EF4-FFF2-40B4-BE49-F238E27FC236}">
                <a16:creationId xmlns:a16="http://schemas.microsoft.com/office/drawing/2014/main" id="{788D9E0C-24D2-46AE-81D3-FE6B1D6F58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8B389E09-F4B6-4A13-B8D8-7F5DE1550FB7}" type="slidenum">
              <a:rPr lang="en-US" altLang="en-US">
                <a:solidFill>
                  <a:srgbClr val="0099CC"/>
                </a:solidFill>
              </a:rPr>
              <a:pPr eaLnBrk="1" hangingPunct="1"/>
              <a:t>58</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B58F209-5831-4D0C-986B-5862F61D4A8A}"/>
              </a:ext>
            </a:extLst>
          </p:cNvPr>
          <p:cNvSpPr>
            <a:spLocks noGrp="1"/>
          </p:cNvSpPr>
          <p:nvPr>
            <p:ph type="title"/>
          </p:nvPr>
        </p:nvSpPr>
        <p:spPr/>
        <p:txBody>
          <a:bodyPr/>
          <a:lstStyle/>
          <a:p>
            <a:r>
              <a:rPr lang="en-US" altLang="en-US"/>
              <a:t>Desktop Virtualization</a:t>
            </a:r>
          </a:p>
        </p:txBody>
      </p:sp>
      <p:pic>
        <p:nvPicPr>
          <p:cNvPr id="27651" name="Picture 2" descr="http://www.theresearchpedia.com/sites/default/files/Desktop-Virtualization1.jpg">
            <a:extLst>
              <a:ext uri="{FF2B5EF4-FFF2-40B4-BE49-F238E27FC236}">
                <a16:creationId xmlns:a16="http://schemas.microsoft.com/office/drawing/2014/main" id="{C4DF2B9F-CCEC-4A26-81F5-8091EE804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846138"/>
            <a:ext cx="45720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www.gtcsystems.com/images/_Solutions/desktop_virtualization.jpg">
            <a:extLst>
              <a:ext uri="{FF2B5EF4-FFF2-40B4-BE49-F238E27FC236}">
                <a16:creationId xmlns:a16="http://schemas.microsoft.com/office/drawing/2014/main" id="{1320C7A7-DB08-416C-97B1-97F9FAE46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922463"/>
            <a:ext cx="414496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1">
            <a:extLst>
              <a:ext uri="{FF2B5EF4-FFF2-40B4-BE49-F238E27FC236}">
                <a16:creationId xmlns:a16="http://schemas.microsoft.com/office/drawing/2014/main" id="{D15577BA-D035-4239-9958-79A7FDF81E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DC26D487-1B3F-4CFF-B1CB-200FFB727DBE}" type="slidenum">
              <a:rPr lang="en-US" altLang="en-US">
                <a:solidFill>
                  <a:srgbClr val="0099CC"/>
                </a:solidFill>
              </a:rPr>
              <a:pPr eaLnBrk="1" hangingPunct="1"/>
              <a:t>59</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8956248-5C12-4763-9840-02AB35BC3D5A}"/>
              </a:ext>
            </a:extLst>
          </p:cNvPr>
          <p:cNvSpPr>
            <a:spLocks noGrp="1"/>
          </p:cNvSpPr>
          <p:nvPr>
            <p:ph type="title"/>
          </p:nvPr>
        </p:nvSpPr>
        <p:spPr/>
        <p:txBody>
          <a:bodyPr/>
          <a:lstStyle/>
          <a:p>
            <a:r>
              <a:rPr lang="en-US" altLang="en-US"/>
              <a:t>Virtualization Defined</a:t>
            </a:r>
          </a:p>
        </p:txBody>
      </p:sp>
      <p:sp>
        <p:nvSpPr>
          <p:cNvPr id="16387" name="Content Placeholder 2">
            <a:extLst>
              <a:ext uri="{FF2B5EF4-FFF2-40B4-BE49-F238E27FC236}">
                <a16:creationId xmlns:a16="http://schemas.microsoft.com/office/drawing/2014/main" id="{10D35759-5E9D-4D6F-BAB3-1FE8F9C46836}"/>
              </a:ext>
            </a:extLst>
          </p:cNvPr>
          <p:cNvSpPr>
            <a:spLocks noGrp="1"/>
          </p:cNvSpPr>
          <p:nvPr>
            <p:ph idx="1"/>
          </p:nvPr>
        </p:nvSpPr>
        <p:spPr>
          <a:xfrm>
            <a:off x="646471" y="1181100"/>
            <a:ext cx="7698658" cy="4495800"/>
          </a:xfrm>
        </p:spPr>
        <p:txBody>
          <a:bodyPr/>
          <a:lstStyle/>
          <a:p>
            <a:r>
              <a:rPr lang="en-US" altLang="en-US" dirty="0"/>
              <a:t>Fundamental idea – abstract hardware of a single computer into several different execution environments</a:t>
            </a:r>
          </a:p>
          <a:p>
            <a:pPr lvl="1"/>
            <a:r>
              <a:rPr lang="en-US" altLang="en-US" dirty="0"/>
              <a:t>Similar to layered approach</a:t>
            </a:r>
          </a:p>
          <a:p>
            <a:pPr lvl="1"/>
            <a:r>
              <a:rPr lang="en-US" altLang="en-US" dirty="0"/>
              <a:t>But layer creates virtual system (</a:t>
            </a:r>
            <a:r>
              <a:rPr lang="en-US" altLang="en-US" b="1" dirty="0">
                <a:solidFill>
                  <a:srgbClr val="006699"/>
                </a:solidFill>
              </a:rPr>
              <a:t>virtual</a:t>
            </a:r>
            <a:r>
              <a:rPr lang="en-US" altLang="en-US" b="1" dirty="0">
                <a:solidFill>
                  <a:srgbClr val="3366FF"/>
                </a:solidFill>
              </a:rPr>
              <a:t> </a:t>
            </a:r>
            <a:r>
              <a:rPr lang="en-US" altLang="en-US" b="1" dirty="0">
                <a:solidFill>
                  <a:srgbClr val="006699"/>
                </a:solidFill>
              </a:rPr>
              <a:t>machine</a:t>
            </a:r>
            <a:r>
              <a:rPr lang="en-US" altLang="en-US" dirty="0"/>
              <a:t>, or </a:t>
            </a:r>
            <a:r>
              <a:rPr lang="en-US" altLang="en-US" b="1" dirty="0">
                <a:solidFill>
                  <a:srgbClr val="006699"/>
                </a:solidFill>
              </a:rPr>
              <a:t>VM</a:t>
            </a:r>
            <a:r>
              <a:rPr lang="en-US" altLang="en-US" dirty="0"/>
              <a:t>) on which operation systems or applications can run</a:t>
            </a:r>
          </a:p>
          <a:p>
            <a:pPr lvl="1"/>
            <a:endParaRPr lang="en-US" altLang="en-US" dirty="0"/>
          </a:p>
          <a:p>
            <a:r>
              <a:rPr lang="en-US" altLang="en-US" dirty="0"/>
              <a:t>Using virtualization, we can make:</a:t>
            </a:r>
          </a:p>
          <a:p>
            <a:pPr lvl="1"/>
            <a:r>
              <a:rPr lang="en-US" altLang="en-US" b="1" dirty="0"/>
              <a:t>one </a:t>
            </a:r>
            <a:r>
              <a:rPr lang="en-US" altLang="en-US" dirty="0"/>
              <a:t>server </a:t>
            </a:r>
            <a:r>
              <a:rPr lang="en-US" altLang="en-US" b="1" dirty="0"/>
              <a:t>appear </a:t>
            </a:r>
            <a:r>
              <a:rPr lang="en-US" altLang="en-US" dirty="0"/>
              <a:t>to be </a:t>
            </a:r>
            <a:r>
              <a:rPr lang="en-US" altLang="en-US" b="1" dirty="0"/>
              <a:t>many</a:t>
            </a:r>
            <a:r>
              <a:rPr lang="en-US" altLang="en-US" dirty="0"/>
              <a:t>, </a:t>
            </a:r>
          </a:p>
          <a:p>
            <a:pPr lvl="1"/>
            <a:r>
              <a:rPr lang="en-US" altLang="en-US" dirty="0"/>
              <a:t>a desktop </a:t>
            </a:r>
            <a:r>
              <a:rPr lang="en-US" altLang="en-US" b="1" dirty="0"/>
              <a:t>computer</a:t>
            </a:r>
            <a:r>
              <a:rPr lang="en-US" altLang="en-US" dirty="0"/>
              <a:t> appear to be running </a:t>
            </a:r>
            <a:r>
              <a:rPr lang="en-US" altLang="en-US" b="1" dirty="0"/>
              <a:t>multiple operating systems simultaneously</a:t>
            </a:r>
            <a:r>
              <a:rPr lang="en-US" altLang="en-US" dirty="0"/>
              <a:t>, </a:t>
            </a:r>
          </a:p>
          <a:p>
            <a:pPr lvl="1"/>
            <a:r>
              <a:rPr lang="en-US" altLang="en-US" dirty="0"/>
              <a:t>a network connection </a:t>
            </a:r>
            <a:r>
              <a:rPr lang="en-US" altLang="en-US" b="1" dirty="0"/>
              <a:t>appear to exist</a:t>
            </a:r>
            <a:r>
              <a:rPr lang="en-US" altLang="en-US" dirty="0"/>
              <a:t>, or </a:t>
            </a:r>
          </a:p>
          <a:p>
            <a:pPr lvl="1"/>
            <a:r>
              <a:rPr lang="en-US" altLang="en-US" dirty="0"/>
              <a:t>a vast amount of </a:t>
            </a:r>
            <a:r>
              <a:rPr lang="en-US" altLang="en-US" b="1" dirty="0"/>
              <a:t>disk space </a:t>
            </a:r>
            <a:r>
              <a:rPr lang="en-US" altLang="en-US" dirty="0"/>
              <a:t>or a </a:t>
            </a:r>
            <a:r>
              <a:rPr lang="en-US" altLang="en-US" b="1" dirty="0"/>
              <a:t>vast number of drives </a:t>
            </a:r>
            <a:r>
              <a:rPr lang="en-US" altLang="en-US" dirty="0"/>
              <a:t>to be available.</a:t>
            </a:r>
          </a:p>
        </p:txBody>
      </p:sp>
      <p:sp>
        <p:nvSpPr>
          <p:cNvPr id="16388" name="Slide Number Placeholder 1">
            <a:extLst>
              <a:ext uri="{FF2B5EF4-FFF2-40B4-BE49-F238E27FC236}">
                <a16:creationId xmlns:a16="http://schemas.microsoft.com/office/drawing/2014/main" id="{8A306DCB-693B-4CEC-8D33-FBD21807C4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0B31D9CF-A90C-4CEC-AAA5-5A616EF5E950}" type="slidenum">
              <a:rPr lang="en-US" altLang="en-US">
                <a:solidFill>
                  <a:srgbClr val="0099CC"/>
                </a:solidFill>
              </a:rPr>
              <a:pPr eaLnBrk="1" hangingPunct="1"/>
              <a:t>6</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224170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C94119A-6CE1-4EA9-AF0D-61BFB8B19554}"/>
              </a:ext>
            </a:extLst>
          </p:cNvPr>
          <p:cNvSpPr>
            <a:spLocks noGrp="1"/>
          </p:cNvSpPr>
          <p:nvPr>
            <p:ph type="title"/>
          </p:nvPr>
        </p:nvSpPr>
        <p:spPr/>
        <p:txBody>
          <a:bodyPr/>
          <a:lstStyle/>
          <a:p>
            <a:r>
              <a:rPr lang="en-US" altLang="en-US"/>
              <a:t>Desktop Virtualization</a:t>
            </a:r>
          </a:p>
        </p:txBody>
      </p:sp>
      <p:sp>
        <p:nvSpPr>
          <p:cNvPr id="29699" name="Content Placeholder 2">
            <a:extLst>
              <a:ext uri="{FF2B5EF4-FFF2-40B4-BE49-F238E27FC236}">
                <a16:creationId xmlns:a16="http://schemas.microsoft.com/office/drawing/2014/main" id="{9D642A4C-3F89-4E26-8AAE-7AD8B55F5BA3}"/>
              </a:ext>
            </a:extLst>
          </p:cNvPr>
          <p:cNvSpPr>
            <a:spLocks noGrp="1"/>
          </p:cNvSpPr>
          <p:nvPr>
            <p:ph idx="1"/>
          </p:nvPr>
        </p:nvSpPr>
        <p:spPr>
          <a:xfrm>
            <a:off x="304800" y="1295400"/>
            <a:ext cx="8686800" cy="4724400"/>
          </a:xfrm>
        </p:spPr>
        <p:txBody>
          <a:bodyPr/>
          <a:lstStyle/>
          <a:p>
            <a:r>
              <a:rPr lang="en-US" altLang="en-US"/>
              <a:t>Allows a user to </a:t>
            </a:r>
            <a:r>
              <a:rPr lang="en-US" altLang="en-US" b="1"/>
              <a:t>switch </a:t>
            </a:r>
            <a:r>
              <a:rPr lang="en-US" altLang="en-US"/>
              <a:t>between </a:t>
            </a:r>
            <a:r>
              <a:rPr lang="en-US" altLang="en-US" b="1"/>
              <a:t>multiple operating systems </a:t>
            </a:r>
            <a:r>
              <a:rPr lang="en-US" altLang="en-US"/>
              <a:t>on the same computer. (An operating system that resides within a virtualized environment is known as a </a:t>
            </a:r>
            <a:r>
              <a:rPr lang="en-US" altLang="en-US" b="1"/>
              <a:t>guest operating system</a:t>
            </a:r>
            <a:r>
              <a:rPr lang="en-US" altLang="en-US"/>
              <a:t>.)</a:t>
            </a:r>
          </a:p>
          <a:p>
            <a:endParaRPr lang="en-US" altLang="en-US"/>
          </a:p>
          <a:p>
            <a:r>
              <a:rPr lang="en-US" altLang="en-US"/>
              <a:t>Some desktop virtualization techniques can provide an operating system environment </a:t>
            </a:r>
            <a:r>
              <a:rPr lang="en-US" altLang="en-US" b="1"/>
              <a:t>on demand</a:t>
            </a:r>
            <a:r>
              <a:rPr lang="en-US" altLang="en-US"/>
              <a:t>.</a:t>
            </a:r>
          </a:p>
          <a:p>
            <a:endParaRPr lang="en-US" altLang="en-US"/>
          </a:p>
          <a:p>
            <a:r>
              <a:rPr lang="en-US" altLang="en-US"/>
              <a:t>Desktop virtualization provides </a:t>
            </a:r>
            <a:r>
              <a:rPr lang="en-US" altLang="en-US" b="1"/>
              <a:t>support</a:t>
            </a:r>
            <a:r>
              <a:rPr lang="en-US" altLang="en-US"/>
              <a:t> for multiple operating systems, which is very convenient for software developers, testers, and help desk support staff. </a:t>
            </a:r>
          </a:p>
        </p:txBody>
      </p:sp>
      <p:sp>
        <p:nvSpPr>
          <p:cNvPr id="29700" name="Slide Number Placeholder 1">
            <a:extLst>
              <a:ext uri="{FF2B5EF4-FFF2-40B4-BE49-F238E27FC236}">
                <a16:creationId xmlns:a16="http://schemas.microsoft.com/office/drawing/2014/main" id="{2C6C4BF7-82BB-49AA-BA5A-E6A760848B0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18251757-F7AF-49A9-9900-023808D36994}" type="slidenum">
              <a:rPr lang="en-US" altLang="en-US">
                <a:solidFill>
                  <a:srgbClr val="0099CC"/>
                </a:solidFill>
              </a:rPr>
              <a:pPr eaLnBrk="1" hangingPunct="1"/>
              <a:t>60</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0C1ECC5-5EE1-4E9B-8210-215790DDD1AA}"/>
              </a:ext>
            </a:extLst>
          </p:cNvPr>
          <p:cNvSpPr>
            <a:spLocks noGrp="1"/>
          </p:cNvSpPr>
          <p:nvPr>
            <p:ph type="title"/>
          </p:nvPr>
        </p:nvSpPr>
        <p:spPr/>
        <p:txBody>
          <a:bodyPr/>
          <a:lstStyle/>
          <a:p>
            <a:r>
              <a:rPr lang="en-US" altLang="en-US"/>
              <a:t>Desktop Virtualization</a:t>
            </a:r>
          </a:p>
        </p:txBody>
      </p:sp>
      <p:pic>
        <p:nvPicPr>
          <p:cNvPr id="30723" name="Picture 2" descr="http://www.virtualizationadmin.com/img/upl/image0021235739151554.jpg">
            <a:extLst>
              <a:ext uri="{FF2B5EF4-FFF2-40B4-BE49-F238E27FC236}">
                <a16:creationId xmlns:a16="http://schemas.microsoft.com/office/drawing/2014/main" id="{116843C3-741B-4091-93E4-DF5BFE055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0413"/>
            <a:ext cx="7620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a:extLst>
              <a:ext uri="{FF2B5EF4-FFF2-40B4-BE49-F238E27FC236}">
                <a16:creationId xmlns:a16="http://schemas.microsoft.com/office/drawing/2014/main" id="{0A008315-F68E-4806-8791-A606E84EFE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0E07282D-1D25-484F-B35A-A3AF3897CBE0}" type="slidenum">
              <a:rPr lang="en-US" altLang="en-US">
                <a:solidFill>
                  <a:srgbClr val="0099CC"/>
                </a:solidFill>
              </a:rPr>
              <a:pPr eaLnBrk="1" hangingPunct="1"/>
              <a:t>61</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085ED1C-C1AA-45A2-9F29-EF54329D3D6E}"/>
              </a:ext>
            </a:extLst>
          </p:cNvPr>
          <p:cNvSpPr>
            <a:spLocks noGrp="1"/>
          </p:cNvSpPr>
          <p:nvPr>
            <p:ph type="title"/>
          </p:nvPr>
        </p:nvSpPr>
        <p:spPr>
          <a:xfrm>
            <a:off x="304800" y="381000"/>
            <a:ext cx="8458200" cy="1066800"/>
          </a:xfrm>
        </p:spPr>
        <p:txBody>
          <a:bodyPr/>
          <a:lstStyle/>
          <a:p>
            <a:r>
              <a:rPr lang="en-US" altLang="en-US"/>
              <a:t>Microsoft Desktop Virtualization Tools</a:t>
            </a:r>
          </a:p>
        </p:txBody>
      </p:sp>
      <p:sp>
        <p:nvSpPr>
          <p:cNvPr id="48131" name="Content Placeholder 2">
            <a:extLst>
              <a:ext uri="{FF2B5EF4-FFF2-40B4-BE49-F238E27FC236}">
                <a16:creationId xmlns:a16="http://schemas.microsoft.com/office/drawing/2014/main" id="{078B80DB-2A15-421E-8354-4EA8C0B19ACD}"/>
              </a:ext>
            </a:extLst>
          </p:cNvPr>
          <p:cNvSpPr>
            <a:spLocks noGrp="1"/>
          </p:cNvSpPr>
          <p:nvPr>
            <p:ph idx="1"/>
          </p:nvPr>
        </p:nvSpPr>
        <p:spPr>
          <a:xfrm>
            <a:off x="304800" y="1600200"/>
            <a:ext cx="8763000" cy="4343400"/>
          </a:xfrm>
        </p:spPr>
        <p:txBody>
          <a:bodyPr/>
          <a:lstStyle/>
          <a:p>
            <a:r>
              <a:rPr lang="fr-FR" altLang="en-US"/>
              <a:t>Microsoft Virtual Desktop Infrastructure (VDI) suite</a:t>
            </a:r>
          </a:p>
          <a:p>
            <a:r>
              <a:rPr lang="en-US" altLang="en-US"/>
              <a:t>Microsoft Application Virtualization (App-V)</a:t>
            </a:r>
          </a:p>
          <a:p>
            <a:r>
              <a:rPr lang="en-US" altLang="en-US"/>
              <a:t>Microsoft Enterprise Desktop Virtualization (MED-V)</a:t>
            </a:r>
          </a:p>
          <a:p>
            <a:r>
              <a:rPr lang="fr-FR" altLang="en-US"/>
              <a:t>Microsoft Remote Desktop Services (RDS)</a:t>
            </a:r>
          </a:p>
          <a:p>
            <a:r>
              <a:rPr lang="en-US" altLang="en-US"/>
              <a:t>Microsoft User State Virtualization (USV)</a:t>
            </a:r>
          </a:p>
          <a:p>
            <a:r>
              <a:rPr lang="en-US" altLang="en-US"/>
              <a:t>Windows Thin computer</a:t>
            </a:r>
          </a:p>
        </p:txBody>
      </p:sp>
      <p:sp>
        <p:nvSpPr>
          <p:cNvPr id="48132" name="Slide Number Placeholder 1">
            <a:extLst>
              <a:ext uri="{FF2B5EF4-FFF2-40B4-BE49-F238E27FC236}">
                <a16:creationId xmlns:a16="http://schemas.microsoft.com/office/drawing/2014/main" id="{D1790E5B-D56E-454E-B3B0-C56E13295A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5B47555B-AF74-4C95-B18C-69D50E485696}" type="slidenum">
              <a:rPr lang="en-US" altLang="en-US">
                <a:solidFill>
                  <a:srgbClr val="0099CC"/>
                </a:solidFill>
              </a:rPr>
              <a:pPr eaLnBrk="1" hangingPunct="1"/>
              <a:t>62</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2752566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FFECA4C-4C72-4DF9-9C3D-156F524283DF}"/>
              </a:ext>
            </a:extLst>
          </p:cNvPr>
          <p:cNvSpPr>
            <a:spLocks noGrp="1"/>
          </p:cNvSpPr>
          <p:nvPr>
            <p:ph type="title"/>
          </p:nvPr>
        </p:nvSpPr>
        <p:spPr/>
        <p:txBody>
          <a:bodyPr/>
          <a:lstStyle/>
          <a:p>
            <a:r>
              <a:rPr lang="en-US" altLang="en-US"/>
              <a:t>Virtual Network</a:t>
            </a:r>
          </a:p>
        </p:txBody>
      </p:sp>
      <p:sp>
        <p:nvSpPr>
          <p:cNvPr id="32771" name="Content Placeholder 2">
            <a:extLst>
              <a:ext uri="{FF2B5EF4-FFF2-40B4-BE49-F238E27FC236}">
                <a16:creationId xmlns:a16="http://schemas.microsoft.com/office/drawing/2014/main" id="{D1185892-DBF4-4C04-8B84-6F7F7C2DFB53}"/>
              </a:ext>
            </a:extLst>
          </p:cNvPr>
          <p:cNvSpPr>
            <a:spLocks noGrp="1"/>
          </p:cNvSpPr>
          <p:nvPr>
            <p:ph idx="1"/>
          </p:nvPr>
        </p:nvSpPr>
        <p:spPr>
          <a:xfrm>
            <a:off x="228600" y="1066800"/>
            <a:ext cx="8686800" cy="4572000"/>
          </a:xfrm>
        </p:spPr>
        <p:txBody>
          <a:bodyPr/>
          <a:lstStyle/>
          <a:p>
            <a:r>
              <a:rPr lang="en-US" altLang="en-US"/>
              <a:t>Virtual local-area network (VLAN), which uses special routers to segment part of the physical network in such a way that the group appears to have its own private network.</a:t>
            </a:r>
          </a:p>
        </p:txBody>
      </p:sp>
      <p:pic>
        <p:nvPicPr>
          <p:cNvPr id="32772" name="Picture 3" descr="47391_CH08_FIG13.jpg">
            <a:extLst>
              <a:ext uri="{FF2B5EF4-FFF2-40B4-BE49-F238E27FC236}">
                <a16:creationId xmlns:a16="http://schemas.microsoft.com/office/drawing/2014/main" id="{B57C6A74-5406-47DA-BD67-4750DF5B6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971800"/>
            <a:ext cx="5410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1">
            <a:extLst>
              <a:ext uri="{FF2B5EF4-FFF2-40B4-BE49-F238E27FC236}">
                <a16:creationId xmlns:a16="http://schemas.microsoft.com/office/drawing/2014/main" id="{ECB24E46-8D0E-481D-9D32-5A79213F9B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F0B4D108-4D13-4E1D-B7A8-66539C494203}" type="slidenum">
              <a:rPr lang="en-US" altLang="en-US">
                <a:solidFill>
                  <a:srgbClr val="0099CC"/>
                </a:solidFill>
              </a:rPr>
              <a:pPr eaLnBrk="1" hangingPunct="1"/>
              <a:t>63</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41572BF-43F8-4E7E-A1DD-54B05C46FF98}"/>
              </a:ext>
            </a:extLst>
          </p:cNvPr>
          <p:cNvSpPr>
            <a:spLocks noGrp="1"/>
          </p:cNvSpPr>
          <p:nvPr>
            <p:ph type="title"/>
          </p:nvPr>
        </p:nvSpPr>
        <p:spPr/>
        <p:txBody>
          <a:bodyPr/>
          <a:lstStyle/>
          <a:p>
            <a:r>
              <a:rPr lang="en-US" altLang="en-US"/>
              <a:t>Virtual Networks</a:t>
            </a:r>
          </a:p>
        </p:txBody>
      </p:sp>
      <p:sp>
        <p:nvSpPr>
          <p:cNvPr id="33795" name="Content Placeholder 2">
            <a:extLst>
              <a:ext uri="{FF2B5EF4-FFF2-40B4-BE49-F238E27FC236}">
                <a16:creationId xmlns:a16="http://schemas.microsoft.com/office/drawing/2014/main" id="{9106BA76-D6DA-4458-9628-4590524F7EA9}"/>
              </a:ext>
            </a:extLst>
          </p:cNvPr>
          <p:cNvSpPr>
            <a:spLocks noGrp="1"/>
          </p:cNvSpPr>
          <p:nvPr>
            <p:ph idx="1"/>
          </p:nvPr>
        </p:nvSpPr>
        <p:spPr>
          <a:xfrm>
            <a:off x="304800" y="1066800"/>
            <a:ext cx="8534400" cy="4800600"/>
          </a:xfrm>
        </p:spPr>
        <p:txBody>
          <a:bodyPr/>
          <a:lstStyle/>
          <a:p>
            <a:r>
              <a:rPr lang="en-US" altLang="en-US"/>
              <a:t>Create the </a:t>
            </a:r>
            <a:r>
              <a:rPr lang="en-US" altLang="en-US">
                <a:solidFill>
                  <a:srgbClr val="FF0000"/>
                </a:solidFill>
              </a:rPr>
              <a:t>illusion</a:t>
            </a:r>
            <a:r>
              <a:rPr lang="en-US" altLang="en-US"/>
              <a:t> that a user </a:t>
            </a:r>
            <a:r>
              <a:rPr lang="en-US" altLang="en-US">
                <a:solidFill>
                  <a:srgbClr val="FF0000"/>
                </a:solidFill>
              </a:rPr>
              <a:t>is connected directly </a:t>
            </a:r>
            <a:r>
              <a:rPr lang="en-US" altLang="en-US"/>
              <a:t>to a company </a:t>
            </a:r>
            <a:r>
              <a:rPr lang="en-US" altLang="en-US" b="1"/>
              <a:t>network and resources</a:t>
            </a:r>
            <a:r>
              <a:rPr lang="en-US" altLang="en-US"/>
              <a:t>, although no such physical connection may exist. </a:t>
            </a:r>
          </a:p>
          <a:p>
            <a:endParaRPr lang="en-US" altLang="en-US"/>
          </a:p>
          <a:p>
            <a:r>
              <a:rPr lang="en-US" altLang="en-US"/>
              <a:t>Virtual private networks or VPNs: Using a VPN, users can connect to a network and </a:t>
            </a:r>
            <a:r>
              <a:rPr lang="en-US" altLang="en-US" b="1"/>
              <a:t>access the network resources from any Internet-connected computer</a:t>
            </a:r>
            <a:r>
              <a:rPr lang="en-US" altLang="en-US"/>
              <a:t>. </a:t>
            </a:r>
          </a:p>
          <a:p>
            <a:endParaRPr lang="en-US" altLang="en-US"/>
          </a:p>
          <a:p>
            <a:r>
              <a:rPr lang="en-US" altLang="en-US"/>
              <a:t>Virtual networks let network administrators to </a:t>
            </a:r>
            <a:r>
              <a:rPr lang="en-US" altLang="en-US" b="1"/>
              <a:t>segment a network</a:t>
            </a:r>
            <a:r>
              <a:rPr lang="en-US" altLang="en-US"/>
              <a:t>, making different departments such as management, development, and sales appear to have their own separate networks.</a:t>
            </a:r>
          </a:p>
        </p:txBody>
      </p:sp>
      <p:sp>
        <p:nvSpPr>
          <p:cNvPr id="33796" name="Slide Number Placeholder 1">
            <a:extLst>
              <a:ext uri="{FF2B5EF4-FFF2-40B4-BE49-F238E27FC236}">
                <a16:creationId xmlns:a16="http://schemas.microsoft.com/office/drawing/2014/main" id="{4A70EEA3-BC7B-4BA8-A9D2-A8EC1B3797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726F5B75-012A-4040-B934-7C12C6DE1797}" type="slidenum">
              <a:rPr lang="en-US" altLang="en-US">
                <a:solidFill>
                  <a:srgbClr val="0099CC"/>
                </a:solidFill>
              </a:rPr>
              <a:pPr eaLnBrk="1" hangingPunct="1"/>
              <a:t>64</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57E56CB-3467-401B-BCB8-62ABD8FED272}"/>
              </a:ext>
            </a:extLst>
          </p:cNvPr>
          <p:cNvSpPr>
            <a:spLocks noGrp="1"/>
          </p:cNvSpPr>
          <p:nvPr>
            <p:ph type="title"/>
          </p:nvPr>
        </p:nvSpPr>
        <p:spPr>
          <a:xfrm>
            <a:off x="304800" y="381000"/>
            <a:ext cx="8458200" cy="1066800"/>
          </a:xfrm>
        </p:spPr>
        <p:txBody>
          <a:bodyPr/>
          <a:lstStyle/>
          <a:p>
            <a:r>
              <a:rPr lang="en-US" altLang="en-US"/>
              <a:t>Virtual Private Network (VPN)</a:t>
            </a:r>
          </a:p>
        </p:txBody>
      </p:sp>
      <p:sp>
        <p:nvSpPr>
          <p:cNvPr id="34819" name="Content Placeholder 2">
            <a:extLst>
              <a:ext uri="{FF2B5EF4-FFF2-40B4-BE49-F238E27FC236}">
                <a16:creationId xmlns:a16="http://schemas.microsoft.com/office/drawing/2014/main" id="{1B46F989-CD94-43F8-BEED-2C10DBDEA11E}"/>
              </a:ext>
            </a:extLst>
          </p:cNvPr>
          <p:cNvSpPr>
            <a:spLocks noGrp="1"/>
          </p:cNvSpPr>
          <p:nvPr>
            <p:ph idx="1"/>
          </p:nvPr>
        </p:nvSpPr>
        <p:spPr>
          <a:xfrm>
            <a:off x="304800" y="1600200"/>
            <a:ext cx="8534400" cy="4191000"/>
          </a:xfrm>
        </p:spPr>
        <p:txBody>
          <a:bodyPr/>
          <a:lstStyle/>
          <a:p>
            <a:r>
              <a:rPr lang="en-US" altLang="en-US"/>
              <a:t>VPN software uses a secure Internet connection to give the user the illusion that he or she is physically connected to the remote network from his or her current location.</a:t>
            </a:r>
          </a:p>
        </p:txBody>
      </p:sp>
      <p:pic>
        <p:nvPicPr>
          <p:cNvPr id="34820" name="Picture 3" descr="47391_CH08_FIG11.jpg">
            <a:extLst>
              <a:ext uri="{FF2B5EF4-FFF2-40B4-BE49-F238E27FC236}">
                <a16:creationId xmlns:a16="http://schemas.microsoft.com/office/drawing/2014/main" id="{4D659A61-16AC-44D9-B8DB-2419B31180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0"/>
            <a:ext cx="60960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1">
            <a:extLst>
              <a:ext uri="{FF2B5EF4-FFF2-40B4-BE49-F238E27FC236}">
                <a16:creationId xmlns:a16="http://schemas.microsoft.com/office/drawing/2014/main" id="{0E7BA39D-26EA-4802-B4FF-D7673E66BC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B75A4911-86B5-4CEE-B238-EF7E8BFFE872}" type="slidenum">
              <a:rPr lang="en-US" altLang="en-US">
                <a:solidFill>
                  <a:srgbClr val="0099CC"/>
                </a:solidFill>
              </a:rPr>
              <a:pPr eaLnBrk="1" hangingPunct="1"/>
              <a:t>65</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A14EC2D-C8DA-4634-B60A-37E54A90223C}"/>
              </a:ext>
            </a:extLst>
          </p:cNvPr>
          <p:cNvSpPr>
            <a:spLocks noGrp="1"/>
          </p:cNvSpPr>
          <p:nvPr>
            <p:ph type="title"/>
          </p:nvPr>
        </p:nvSpPr>
        <p:spPr/>
        <p:txBody>
          <a:bodyPr/>
          <a:lstStyle/>
          <a:p>
            <a:r>
              <a:rPr lang="en-US" altLang="en-US"/>
              <a:t>Virtual Networks</a:t>
            </a:r>
          </a:p>
        </p:txBody>
      </p:sp>
      <p:pic>
        <p:nvPicPr>
          <p:cNvPr id="35843" name="Picture 5" descr="http://cdn5.meilleurvpn.net/wp-content/uploads/fichiers/2013/04/what_is_vpn.jpg">
            <a:extLst>
              <a:ext uri="{FF2B5EF4-FFF2-40B4-BE49-F238E27FC236}">
                <a16:creationId xmlns:a16="http://schemas.microsoft.com/office/drawing/2014/main" id="{2D48A805-A1E1-42D1-9E5C-69B043F71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1">
            <a:extLst>
              <a:ext uri="{FF2B5EF4-FFF2-40B4-BE49-F238E27FC236}">
                <a16:creationId xmlns:a16="http://schemas.microsoft.com/office/drawing/2014/main" id="{C406807C-F295-4A8D-915A-BC6F530DDA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387676F5-D514-430B-881F-07328BBDEC32}" type="slidenum">
              <a:rPr lang="en-US" altLang="en-US">
                <a:solidFill>
                  <a:srgbClr val="0099CC"/>
                </a:solidFill>
              </a:rPr>
              <a:pPr eaLnBrk="1" hangingPunct="1"/>
              <a:t>66</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B4486FA-9BBD-4363-AD32-45A33678EC95}"/>
              </a:ext>
            </a:extLst>
          </p:cNvPr>
          <p:cNvSpPr>
            <a:spLocks noGrp="1"/>
          </p:cNvSpPr>
          <p:nvPr>
            <p:ph type="title"/>
          </p:nvPr>
        </p:nvSpPr>
        <p:spPr/>
        <p:txBody>
          <a:bodyPr/>
          <a:lstStyle/>
          <a:p>
            <a:r>
              <a:rPr lang="en-US" altLang="en-US"/>
              <a:t>Virtual Storage</a:t>
            </a:r>
          </a:p>
        </p:txBody>
      </p:sp>
      <p:sp>
        <p:nvSpPr>
          <p:cNvPr id="36867" name="Content Placeholder 2">
            <a:extLst>
              <a:ext uri="{FF2B5EF4-FFF2-40B4-BE49-F238E27FC236}">
                <a16:creationId xmlns:a16="http://schemas.microsoft.com/office/drawing/2014/main" id="{D48F7BFC-5AD9-4DA9-BA10-E3CABDAADECC}"/>
              </a:ext>
            </a:extLst>
          </p:cNvPr>
          <p:cNvSpPr>
            <a:spLocks noGrp="1"/>
          </p:cNvSpPr>
          <p:nvPr>
            <p:ph idx="1"/>
          </p:nvPr>
        </p:nvSpPr>
        <p:spPr>
          <a:xfrm>
            <a:off x="304800" y="1600200"/>
            <a:ext cx="8534400" cy="4191000"/>
          </a:xfrm>
        </p:spPr>
        <p:txBody>
          <a:bodyPr/>
          <a:lstStyle/>
          <a:p>
            <a:r>
              <a:rPr lang="en-US" altLang="en-US"/>
              <a:t>Provides users (and applications) with access to scalable and redundant physical storage through the use of abstract, or logical, disk drives or file systems, or a database interface.</a:t>
            </a:r>
          </a:p>
        </p:txBody>
      </p:sp>
      <p:sp>
        <p:nvSpPr>
          <p:cNvPr id="36868" name="Slide Number Placeholder 1">
            <a:extLst>
              <a:ext uri="{FF2B5EF4-FFF2-40B4-BE49-F238E27FC236}">
                <a16:creationId xmlns:a16="http://schemas.microsoft.com/office/drawing/2014/main" id="{E51BCBFA-678A-4FEC-AE3C-AC40B357E6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B9EB806E-6471-4F7D-B065-6882FA208B1C}" type="slidenum">
              <a:rPr lang="en-US" altLang="en-US">
                <a:solidFill>
                  <a:srgbClr val="0099CC"/>
                </a:solidFill>
              </a:rPr>
              <a:pPr eaLnBrk="1" hangingPunct="1"/>
              <a:t>67</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9FB363B-42AB-4EE0-8FC3-F4109C96E161}"/>
              </a:ext>
            </a:extLst>
          </p:cNvPr>
          <p:cNvSpPr>
            <a:spLocks noGrp="1"/>
          </p:cNvSpPr>
          <p:nvPr>
            <p:ph type="title"/>
          </p:nvPr>
        </p:nvSpPr>
        <p:spPr/>
        <p:txBody>
          <a:bodyPr/>
          <a:lstStyle/>
          <a:p>
            <a:r>
              <a:rPr lang="en-US" altLang="en-US"/>
              <a:t>Virtual Memory</a:t>
            </a:r>
          </a:p>
        </p:txBody>
      </p:sp>
      <p:sp>
        <p:nvSpPr>
          <p:cNvPr id="37891" name="Content Placeholder 2">
            <a:extLst>
              <a:ext uri="{FF2B5EF4-FFF2-40B4-BE49-F238E27FC236}">
                <a16:creationId xmlns:a16="http://schemas.microsoft.com/office/drawing/2014/main" id="{3BA860F3-8961-44E0-938B-374F7BFF8A7E}"/>
              </a:ext>
            </a:extLst>
          </p:cNvPr>
          <p:cNvSpPr>
            <a:spLocks noGrp="1"/>
          </p:cNvSpPr>
          <p:nvPr>
            <p:ph idx="1"/>
          </p:nvPr>
        </p:nvSpPr>
        <p:spPr>
          <a:xfrm>
            <a:off x="304800" y="1066800"/>
            <a:ext cx="8534400" cy="4343400"/>
          </a:xfrm>
        </p:spPr>
        <p:txBody>
          <a:bodyPr/>
          <a:lstStyle/>
          <a:p>
            <a:r>
              <a:rPr lang="en-US" altLang="en-US"/>
              <a:t>Virtual memory combines RAM with a page file on disk to create the illusion, to running programs, of the existence of a vast amount of RAM.</a:t>
            </a:r>
          </a:p>
        </p:txBody>
      </p:sp>
      <p:pic>
        <p:nvPicPr>
          <p:cNvPr id="37892" name="Picture 3" descr="47391_CH08_FIG01.jpg">
            <a:extLst>
              <a:ext uri="{FF2B5EF4-FFF2-40B4-BE49-F238E27FC236}">
                <a16:creationId xmlns:a16="http://schemas.microsoft.com/office/drawing/2014/main" id="{8AA70A0E-AFB5-4DDF-86E1-CC6235ADB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50292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1">
            <a:extLst>
              <a:ext uri="{FF2B5EF4-FFF2-40B4-BE49-F238E27FC236}">
                <a16:creationId xmlns:a16="http://schemas.microsoft.com/office/drawing/2014/main" id="{77A0BAB2-E02E-47DC-B2AD-C2D55931ED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E62A3F34-5F53-44C2-A25F-147DA5A626CD}" type="slidenum">
              <a:rPr lang="en-US" altLang="en-US">
                <a:solidFill>
                  <a:srgbClr val="0099CC"/>
                </a:solidFill>
              </a:rPr>
              <a:pPr eaLnBrk="1" hangingPunct="1"/>
              <a:t>68</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42CB17E-002B-42C4-903D-630061025610}"/>
              </a:ext>
            </a:extLst>
          </p:cNvPr>
          <p:cNvSpPr>
            <a:spLocks noGrp="1"/>
          </p:cNvSpPr>
          <p:nvPr>
            <p:ph type="title"/>
          </p:nvPr>
        </p:nvSpPr>
        <p:spPr>
          <a:xfrm>
            <a:off x="304800" y="381000"/>
            <a:ext cx="8382000" cy="1066800"/>
          </a:xfrm>
        </p:spPr>
        <p:txBody>
          <a:bodyPr/>
          <a:lstStyle/>
          <a:p>
            <a:r>
              <a:rPr lang="en-US" altLang="en-US" dirty="0"/>
              <a:t>Advantages of Virtual Memory</a:t>
            </a:r>
          </a:p>
        </p:txBody>
      </p:sp>
      <p:sp>
        <p:nvSpPr>
          <p:cNvPr id="38915" name="Content Placeholder 2">
            <a:extLst>
              <a:ext uri="{FF2B5EF4-FFF2-40B4-BE49-F238E27FC236}">
                <a16:creationId xmlns:a16="http://schemas.microsoft.com/office/drawing/2014/main" id="{912FB827-B348-4497-997C-75197656647C}"/>
              </a:ext>
            </a:extLst>
          </p:cNvPr>
          <p:cNvSpPr>
            <a:spLocks noGrp="1"/>
          </p:cNvSpPr>
          <p:nvPr>
            <p:ph idx="1"/>
          </p:nvPr>
        </p:nvSpPr>
        <p:spPr>
          <a:xfrm>
            <a:off x="304800" y="1600200"/>
            <a:ext cx="8534400" cy="4724400"/>
          </a:xfrm>
        </p:spPr>
        <p:txBody>
          <a:bodyPr/>
          <a:lstStyle/>
          <a:p>
            <a:r>
              <a:rPr lang="en-US" altLang="en-US" dirty="0"/>
              <a:t>A running program (process) appears to have unlimited memory.</a:t>
            </a:r>
          </a:p>
          <a:p>
            <a:r>
              <a:rPr lang="en-US" altLang="en-US" dirty="0"/>
              <a:t>The operating system can easily manage several different programs, running at the same time, and keep each program’s data and instructions secure.</a:t>
            </a:r>
          </a:p>
          <a:p>
            <a:r>
              <a:rPr lang="en-US" altLang="en-US" dirty="0"/>
              <a:t>The operating system can take advantage of disk storage, which is considerably less expensive than RAM.</a:t>
            </a:r>
          </a:p>
          <a:p>
            <a:endParaRPr lang="en-US" altLang="en-US" dirty="0"/>
          </a:p>
          <a:p>
            <a:pPr marL="0" indent="0">
              <a:buNone/>
            </a:pPr>
            <a:r>
              <a:rPr lang="en-US" altLang="en-US" sz="3200" b="1" dirty="0">
                <a:solidFill>
                  <a:srgbClr val="006699"/>
                </a:solidFill>
                <a:latin typeface="+mj-lt"/>
              </a:rPr>
              <a:t>          Disadvantages of Virtual Memory</a:t>
            </a:r>
          </a:p>
          <a:p>
            <a:endParaRPr lang="en-US" altLang="en-US" dirty="0"/>
          </a:p>
          <a:p>
            <a:r>
              <a:rPr lang="en-US" altLang="en-US" dirty="0"/>
              <a:t>The disadvantage of virtual memory is that the paging process (the process of moving instructions and data between RAM and disk) adds overhead, mostly because disk drives are much slower than RAM.</a:t>
            </a:r>
          </a:p>
          <a:p>
            <a:endParaRPr lang="en-US" altLang="en-US" dirty="0"/>
          </a:p>
        </p:txBody>
      </p:sp>
      <p:sp>
        <p:nvSpPr>
          <p:cNvPr id="38916" name="Slide Number Placeholder 1">
            <a:extLst>
              <a:ext uri="{FF2B5EF4-FFF2-40B4-BE49-F238E27FC236}">
                <a16:creationId xmlns:a16="http://schemas.microsoft.com/office/drawing/2014/main" id="{E68B2E0C-D3A5-4E88-B499-C2EE805942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F771F659-527D-4A5E-AEAF-E2B54AA74006}" type="slidenum">
              <a:rPr lang="en-US" altLang="en-US">
                <a:solidFill>
                  <a:srgbClr val="0099CC"/>
                </a:solidFill>
              </a:rPr>
              <a:pPr eaLnBrk="1" hangingPunct="1"/>
              <a:t>69</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0" y="1347946"/>
            <a:ext cx="7618413" cy="4530725"/>
          </a:xfrm>
        </p:spPr>
        <p:txBody>
          <a:bodyPr/>
          <a:lstStyle/>
          <a:p>
            <a:pPr marL="0" indent="0">
              <a:buNone/>
            </a:pPr>
            <a:r>
              <a:rPr lang="en-US" altLang="en-US" b="1" dirty="0"/>
              <a:t>1. Introduction to Virtualization</a:t>
            </a:r>
          </a:p>
          <a:p>
            <a:pPr marL="400050" lvl="1" indent="0">
              <a:buNone/>
            </a:pPr>
            <a:r>
              <a:rPr lang="en-US" altLang="en-US" dirty="0"/>
              <a:t>• Definition</a:t>
            </a:r>
          </a:p>
          <a:p>
            <a:pPr marL="400050" lvl="1" indent="0">
              <a:buNone/>
            </a:pPr>
            <a:r>
              <a:rPr lang="en-US" altLang="en-US" dirty="0">
                <a:highlight>
                  <a:srgbClr val="FFFF00"/>
                </a:highlight>
              </a:rPr>
              <a:t>• Principles &amp; Models</a:t>
            </a:r>
          </a:p>
          <a:p>
            <a:pPr marL="400050" lvl="1" indent="0">
              <a:buNone/>
            </a:pPr>
            <a:r>
              <a:rPr lang="en-US" altLang="en-US" dirty="0"/>
              <a:t>• History</a:t>
            </a:r>
          </a:p>
          <a:p>
            <a:pPr marL="400050" lvl="1" indent="0">
              <a:buNone/>
            </a:pPr>
            <a:r>
              <a:rPr lang="en-US" altLang="en-US" dirty="0"/>
              <a:t>• Features, Advantages, Disadvantages</a:t>
            </a:r>
          </a:p>
          <a:p>
            <a:pPr marL="400050" lvl="1" indent="0">
              <a:buNone/>
            </a:pPr>
            <a:endParaRPr lang="en-US" altLang="en-US" dirty="0"/>
          </a:p>
          <a:p>
            <a:pPr marL="0" indent="0">
              <a:buNone/>
            </a:pPr>
            <a:r>
              <a:rPr lang="en-US" altLang="en-US" b="1" dirty="0"/>
              <a:t>2. Types of Virtualization</a:t>
            </a:r>
          </a:p>
          <a:p>
            <a:pPr marL="400050" lvl="1" indent="0">
              <a:buNone/>
            </a:pPr>
            <a:r>
              <a:rPr lang="en-US" altLang="en-US" dirty="0"/>
              <a:t>• 2.1 OS Virtual Machines</a:t>
            </a:r>
          </a:p>
          <a:p>
            <a:pPr marL="400050" lvl="1" indent="0">
              <a:buNone/>
            </a:pPr>
            <a:r>
              <a:rPr lang="en-US" altLang="en-US" dirty="0"/>
              <a:t>• 2.2 Others</a:t>
            </a:r>
          </a:p>
          <a:p>
            <a:pPr marL="400050" lvl="1" indent="0">
              <a:buNone/>
            </a:pPr>
            <a:endParaRPr lang="en-US" altLang="en-US" dirty="0"/>
          </a:p>
        </p:txBody>
      </p:sp>
    </p:spTree>
    <p:extLst>
      <p:ext uri="{BB962C8B-B14F-4D97-AF65-F5344CB8AC3E}">
        <p14:creationId xmlns:p14="http://schemas.microsoft.com/office/powerpoint/2010/main" val="3612131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D84B146-C4A4-41FA-9EA3-A4DBE8420157}"/>
              </a:ext>
            </a:extLst>
          </p:cNvPr>
          <p:cNvSpPr>
            <a:spLocks noGrp="1"/>
          </p:cNvSpPr>
          <p:nvPr>
            <p:ph type="title"/>
          </p:nvPr>
        </p:nvSpPr>
        <p:spPr>
          <a:xfrm>
            <a:off x="304800" y="381000"/>
            <a:ext cx="8458200" cy="1066800"/>
          </a:xfrm>
        </p:spPr>
        <p:txBody>
          <a:bodyPr/>
          <a:lstStyle/>
          <a:p>
            <a:r>
              <a:rPr lang="en-US" altLang="en-US" dirty="0"/>
              <a:t>Data Storage Virtualization</a:t>
            </a:r>
          </a:p>
        </p:txBody>
      </p:sp>
      <p:sp>
        <p:nvSpPr>
          <p:cNvPr id="40963" name="Content Placeholder 2">
            <a:extLst>
              <a:ext uri="{FF2B5EF4-FFF2-40B4-BE49-F238E27FC236}">
                <a16:creationId xmlns:a16="http://schemas.microsoft.com/office/drawing/2014/main" id="{71B8D7C3-D98F-47B2-ACBB-C8223020D9EB}"/>
              </a:ext>
            </a:extLst>
          </p:cNvPr>
          <p:cNvSpPr>
            <a:spLocks noGrp="1"/>
          </p:cNvSpPr>
          <p:nvPr>
            <p:ph idx="1"/>
          </p:nvPr>
        </p:nvSpPr>
        <p:spPr>
          <a:xfrm>
            <a:off x="304800" y="1600200"/>
            <a:ext cx="8534400" cy="4419600"/>
          </a:xfrm>
        </p:spPr>
        <p:txBody>
          <a:bodyPr/>
          <a:lstStyle/>
          <a:p>
            <a:r>
              <a:rPr lang="en-US" altLang="en-US" dirty="0"/>
              <a:t>Data storage virtualization hides the physical storage device or devices from the logical presentation that users or applications use to access the space.</a:t>
            </a:r>
          </a:p>
        </p:txBody>
      </p:sp>
      <p:pic>
        <p:nvPicPr>
          <p:cNvPr id="40964" name="Picture 3" descr="47391_CH08_FIG14.jpg">
            <a:extLst>
              <a:ext uri="{FF2B5EF4-FFF2-40B4-BE49-F238E27FC236}">
                <a16:creationId xmlns:a16="http://schemas.microsoft.com/office/drawing/2014/main" id="{2CB9ABA9-6C53-4374-B4FE-7B2DB98E41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2971800"/>
            <a:ext cx="73564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1">
            <a:extLst>
              <a:ext uri="{FF2B5EF4-FFF2-40B4-BE49-F238E27FC236}">
                <a16:creationId xmlns:a16="http://schemas.microsoft.com/office/drawing/2014/main" id="{38EFC334-48E6-4DAF-994D-763700FEA5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594DE24F-692B-4612-BB77-07DF20F22B91}" type="slidenum">
              <a:rPr lang="en-US" altLang="en-US">
                <a:solidFill>
                  <a:srgbClr val="0099CC"/>
                </a:solidFill>
              </a:rPr>
              <a:pPr eaLnBrk="1" hangingPunct="1"/>
              <a:t>70</a:t>
            </a:fld>
            <a:endParaRPr lang="en-US" altLang="en-US">
              <a:solidFill>
                <a:srgbClr val="0099CC"/>
              </a:solidFill>
            </a:endParaRPr>
          </a:p>
          <a:p>
            <a:pPr eaLnBrk="1" hangingPunct="1"/>
            <a:endParaRPr lang="en-US" altLang="en-US">
              <a:solidFill>
                <a:srgbClr val="0099CC"/>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B69D68C-6402-4FCA-B5F2-6DB300DDAE19}"/>
              </a:ext>
            </a:extLst>
          </p:cNvPr>
          <p:cNvSpPr>
            <a:spLocks noGrp="1"/>
          </p:cNvSpPr>
          <p:nvPr>
            <p:ph type="title"/>
          </p:nvPr>
        </p:nvSpPr>
        <p:spPr/>
        <p:txBody>
          <a:bodyPr/>
          <a:lstStyle/>
          <a:p>
            <a:r>
              <a:rPr lang="en-US" altLang="en-US"/>
              <a:t>EXAMPLE: VMware ESXi</a:t>
            </a:r>
          </a:p>
        </p:txBody>
      </p:sp>
      <p:sp>
        <p:nvSpPr>
          <p:cNvPr id="49155" name="Content Placeholder 2">
            <a:extLst>
              <a:ext uri="{FF2B5EF4-FFF2-40B4-BE49-F238E27FC236}">
                <a16:creationId xmlns:a16="http://schemas.microsoft.com/office/drawing/2014/main" id="{C0942830-D13E-4AF1-B3E3-2E6992013EA9}"/>
              </a:ext>
            </a:extLst>
          </p:cNvPr>
          <p:cNvSpPr>
            <a:spLocks noGrp="1"/>
          </p:cNvSpPr>
          <p:nvPr>
            <p:ph idx="1"/>
          </p:nvPr>
        </p:nvSpPr>
        <p:spPr>
          <a:xfrm>
            <a:off x="304800" y="921775"/>
            <a:ext cx="8534400" cy="4343400"/>
          </a:xfrm>
        </p:spPr>
        <p:txBody>
          <a:bodyPr/>
          <a:lstStyle/>
          <a:p>
            <a:r>
              <a:rPr lang="en-US" altLang="en-US" dirty="0"/>
              <a:t>VMware is one of the best-known providers of virtualization solutions. For companies that need to support multiple operating systems within a virtual-server environment, </a:t>
            </a:r>
            <a:r>
              <a:rPr lang="en-US" altLang="en-US" dirty="0" err="1"/>
              <a:t>Vmware</a:t>
            </a:r>
            <a:r>
              <a:rPr lang="en-US" altLang="en-US" dirty="0"/>
              <a:t> </a:t>
            </a:r>
            <a:r>
              <a:rPr lang="en-US" altLang="en-US" dirty="0" err="1"/>
              <a:t>ESXi</a:t>
            </a:r>
            <a:r>
              <a:rPr lang="en-US" altLang="en-US" dirty="0"/>
              <a:t> provides the solution. </a:t>
            </a:r>
          </a:p>
        </p:txBody>
      </p:sp>
      <p:sp>
        <p:nvSpPr>
          <p:cNvPr id="49156" name="Slide Number Placeholder 1">
            <a:extLst>
              <a:ext uri="{FF2B5EF4-FFF2-40B4-BE49-F238E27FC236}">
                <a16:creationId xmlns:a16="http://schemas.microsoft.com/office/drawing/2014/main" id="{532852E5-B9B5-48C7-B9C8-C708655337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6BA4EC3A-DD62-4E1F-869B-2E8F4C4F6DF1}" type="slidenum">
              <a:rPr lang="en-US" altLang="en-US">
                <a:solidFill>
                  <a:srgbClr val="0099CC"/>
                </a:solidFill>
              </a:rPr>
              <a:pPr eaLnBrk="1" hangingPunct="1"/>
              <a:t>71</a:t>
            </a:fld>
            <a:endParaRPr lang="en-US" altLang="en-US">
              <a:solidFill>
                <a:srgbClr val="0099CC"/>
              </a:solidFill>
            </a:endParaRPr>
          </a:p>
          <a:p>
            <a:pPr eaLnBrk="1" hangingPunct="1"/>
            <a:endParaRPr lang="en-US" altLang="en-US">
              <a:solidFill>
                <a:srgbClr val="0099CC"/>
              </a:solidFill>
            </a:endParaRPr>
          </a:p>
        </p:txBody>
      </p:sp>
      <p:pic>
        <p:nvPicPr>
          <p:cNvPr id="5" name="Picture 2" descr="http://www.abraxax.com/sites/default/files/vmware_esx.jpg">
            <a:extLst>
              <a:ext uri="{FF2B5EF4-FFF2-40B4-BE49-F238E27FC236}">
                <a16:creationId xmlns:a16="http://schemas.microsoft.com/office/drawing/2014/main" id="{4938214F-8F85-40E7-A8B2-77F726B41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32" y="1965325"/>
            <a:ext cx="80010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A32FC61-463A-4A9C-B06C-AE2E704FEECB}"/>
              </a:ext>
            </a:extLst>
          </p:cNvPr>
          <p:cNvSpPr>
            <a:spLocks noGrp="1"/>
          </p:cNvSpPr>
          <p:nvPr>
            <p:ph type="title"/>
          </p:nvPr>
        </p:nvSpPr>
        <p:spPr/>
        <p:txBody>
          <a:bodyPr/>
          <a:lstStyle/>
          <a:p>
            <a:r>
              <a:rPr lang="en-US" altLang="en-US" dirty="0"/>
              <a:t>2.2 Other Types of Virtualization</a:t>
            </a:r>
          </a:p>
        </p:txBody>
      </p:sp>
      <p:sp>
        <p:nvSpPr>
          <p:cNvPr id="18435" name="Content Placeholder 2">
            <a:extLst>
              <a:ext uri="{FF2B5EF4-FFF2-40B4-BE49-F238E27FC236}">
                <a16:creationId xmlns:a16="http://schemas.microsoft.com/office/drawing/2014/main" id="{12C1E5E0-138F-4E25-944F-DF645181EBA8}"/>
              </a:ext>
            </a:extLst>
          </p:cNvPr>
          <p:cNvSpPr>
            <a:spLocks noGrp="1"/>
          </p:cNvSpPr>
          <p:nvPr>
            <p:ph idx="1"/>
          </p:nvPr>
        </p:nvSpPr>
        <p:spPr>
          <a:xfrm>
            <a:off x="1248697" y="1052052"/>
            <a:ext cx="7551174" cy="4495800"/>
          </a:xfrm>
        </p:spPr>
        <p:txBody>
          <a:bodyPr/>
          <a:lstStyle/>
          <a:p>
            <a:pPr marL="0" indent="0">
              <a:buNone/>
            </a:pPr>
            <a:r>
              <a:rPr lang="en-US" altLang="en-US" sz="2000" dirty="0"/>
              <a:t>Virtualization can be done at different levels:</a:t>
            </a:r>
          </a:p>
          <a:p>
            <a:r>
              <a:rPr lang="en-US" altLang="en-US" sz="2000" dirty="0"/>
              <a:t>OS kernels: Virtual Machines</a:t>
            </a:r>
          </a:p>
          <a:p>
            <a:r>
              <a:rPr lang="en-US" altLang="en-US" sz="2000" dirty="0"/>
              <a:t>OS components:</a:t>
            </a:r>
          </a:p>
          <a:p>
            <a:pPr lvl="2"/>
            <a:r>
              <a:rPr lang="en-US" altLang="en-US" sz="2000" dirty="0"/>
              <a:t>Memory Virtualization</a:t>
            </a:r>
          </a:p>
          <a:p>
            <a:pPr lvl="2"/>
            <a:r>
              <a:rPr lang="en-US" altLang="en-US" sz="2000" dirty="0"/>
              <a:t>Network Virtualization</a:t>
            </a:r>
          </a:p>
          <a:p>
            <a:pPr lvl="2"/>
            <a:r>
              <a:rPr lang="en-US" altLang="en-US" sz="2000" dirty="0"/>
              <a:t>Storage Virtualization</a:t>
            </a:r>
          </a:p>
          <a:p>
            <a:r>
              <a:rPr lang="en-US" altLang="en-US" sz="2000" dirty="0"/>
              <a:t>Whole computers:</a:t>
            </a:r>
          </a:p>
          <a:p>
            <a:pPr lvl="2"/>
            <a:r>
              <a:rPr lang="en-US" altLang="en-US" sz="2000" dirty="0"/>
              <a:t>Server Virtualization</a:t>
            </a:r>
          </a:p>
          <a:p>
            <a:pPr lvl="2"/>
            <a:r>
              <a:rPr lang="en-US" altLang="en-US" sz="2000" dirty="0"/>
              <a:t>Desktop Virtualization</a:t>
            </a:r>
          </a:p>
          <a:p>
            <a:r>
              <a:rPr lang="en-US" altLang="en-US" sz="2000" dirty="0">
                <a:highlight>
                  <a:srgbClr val="FFFF00"/>
                </a:highlight>
              </a:rPr>
              <a:t>P</a:t>
            </a:r>
            <a:r>
              <a:rPr lang="en-US" sz="2000" dirty="0">
                <a:highlight>
                  <a:srgbClr val="FFFF00"/>
                </a:highlight>
                <a:ea typeface="ＭＳ Ｐゴシック" charset="0"/>
              </a:rPr>
              <a:t>rogramming-environment virtualization</a:t>
            </a:r>
            <a:r>
              <a:rPr lang="en-US" altLang="en-US" sz="2000" dirty="0">
                <a:highlight>
                  <a:srgbClr val="FFFF00"/>
                </a:highlight>
              </a:rPr>
              <a:t>: </a:t>
            </a:r>
          </a:p>
          <a:p>
            <a:pPr lvl="2"/>
            <a:r>
              <a:rPr lang="en-US" altLang="en-US" sz="2000" dirty="0"/>
              <a:t>Java Virtual Machine (JVM)</a:t>
            </a:r>
          </a:p>
          <a:p>
            <a:pPr lvl="2"/>
            <a:r>
              <a:rPr lang="en-US" altLang="en-US" sz="2000" dirty="0"/>
              <a:t>Emulators</a:t>
            </a:r>
          </a:p>
          <a:p>
            <a:pPr lvl="2"/>
            <a:r>
              <a:rPr lang="en-US" altLang="en-US" sz="2000" dirty="0"/>
              <a:t>App Containers</a:t>
            </a:r>
          </a:p>
          <a:p>
            <a:endParaRPr lang="en-US" altLang="en-US" sz="2800" dirty="0"/>
          </a:p>
        </p:txBody>
      </p:sp>
      <p:sp>
        <p:nvSpPr>
          <p:cNvPr id="18436" name="Slide Number Placeholder 1">
            <a:extLst>
              <a:ext uri="{FF2B5EF4-FFF2-40B4-BE49-F238E27FC236}">
                <a16:creationId xmlns:a16="http://schemas.microsoft.com/office/drawing/2014/main" id="{2D47BC52-C9EF-4CC6-B0F4-223F30AC9C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99CC"/>
                </a:solidFill>
              </a:rPr>
              <a:t>9-</a:t>
            </a:r>
            <a:fld id="{7B799272-0088-4286-9A27-5D7F2734D719}" type="slidenum">
              <a:rPr lang="en-US" altLang="en-US">
                <a:solidFill>
                  <a:srgbClr val="0099CC"/>
                </a:solidFill>
              </a:rPr>
              <a:pPr eaLnBrk="1" hangingPunct="1"/>
              <a:t>72</a:t>
            </a:fld>
            <a:endParaRPr lang="en-US" altLang="en-US">
              <a:solidFill>
                <a:srgbClr val="0099CC"/>
              </a:solidFill>
            </a:endParaRPr>
          </a:p>
          <a:p>
            <a:pPr eaLnBrk="1" hangingPunct="1"/>
            <a:endParaRPr lang="en-US" altLang="en-US">
              <a:solidFill>
                <a:srgbClr val="0099CC"/>
              </a:solidFill>
            </a:endParaRPr>
          </a:p>
        </p:txBody>
      </p:sp>
    </p:spTree>
    <p:extLst>
      <p:ext uri="{BB962C8B-B14F-4D97-AF65-F5344CB8AC3E}">
        <p14:creationId xmlns:p14="http://schemas.microsoft.com/office/powerpoint/2010/main" val="1119814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09B9DFA-54BE-468B-AC1E-320FEE22D24F}"/>
              </a:ext>
            </a:extLst>
          </p:cNvPr>
          <p:cNvSpPr>
            <a:spLocks noGrp="1" noChangeArrowheads="1"/>
          </p:cNvSpPr>
          <p:nvPr>
            <p:ph type="title"/>
          </p:nvPr>
        </p:nvSpPr>
        <p:spPr>
          <a:xfrm>
            <a:off x="662174" y="316627"/>
            <a:ext cx="8229600" cy="576262"/>
          </a:xfrm>
        </p:spPr>
        <p:txBody>
          <a:bodyPr/>
          <a:lstStyle/>
          <a:p>
            <a:r>
              <a:rPr lang="en-US" altLang="en-US" sz="2800" dirty="0"/>
              <a:t>Programming Environment Virtualization</a:t>
            </a:r>
          </a:p>
        </p:txBody>
      </p:sp>
      <p:sp>
        <p:nvSpPr>
          <p:cNvPr id="40962" name="Content Placeholder 2">
            <a:extLst>
              <a:ext uri="{FF2B5EF4-FFF2-40B4-BE49-F238E27FC236}">
                <a16:creationId xmlns:a16="http://schemas.microsoft.com/office/drawing/2014/main" id="{5C6CCD97-22DF-BB4E-91B4-2E445C3D6EE9}"/>
              </a:ext>
            </a:extLst>
          </p:cNvPr>
          <p:cNvSpPr>
            <a:spLocks noGrp="1"/>
          </p:cNvSpPr>
          <p:nvPr>
            <p:ph idx="1"/>
          </p:nvPr>
        </p:nvSpPr>
        <p:spPr>
          <a:xfrm>
            <a:off x="862013" y="1186512"/>
            <a:ext cx="7694158" cy="4530725"/>
          </a:xfrm>
        </p:spPr>
        <p:txBody>
          <a:bodyPr/>
          <a:lstStyle/>
          <a:p>
            <a:pPr>
              <a:defRPr/>
            </a:pPr>
            <a:r>
              <a:rPr lang="en-US" dirty="0">
                <a:ea typeface="ＭＳ Ｐゴシック" charset="0"/>
              </a:rPr>
              <a:t>Also not-really-virtualization but using same techniques, providing similar features</a:t>
            </a:r>
          </a:p>
          <a:p>
            <a:pPr>
              <a:defRPr/>
            </a:pPr>
            <a:r>
              <a:rPr lang="en-US" dirty="0">
                <a:ea typeface="ＭＳ Ｐゴシック" charset="0"/>
              </a:rPr>
              <a:t>Programming language is designed to run within custom-built virtualized environment</a:t>
            </a:r>
          </a:p>
          <a:p>
            <a:pPr lvl="1">
              <a:defRPr/>
            </a:pPr>
            <a:r>
              <a:rPr lang="en-US" dirty="0">
                <a:ea typeface="ＭＳ Ｐゴシック" charset="0"/>
              </a:rPr>
              <a:t>For example Oracle Java has many features that depend on running in </a:t>
            </a:r>
            <a:r>
              <a:rPr lang="en-US" b="1" dirty="0">
                <a:solidFill>
                  <a:srgbClr val="006699"/>
                </a:solidFill>
                <a:latin typeface="+mj-lt"/>
              </a:rPr>
              <a:t>Java Virtual Machine </a:t>
            </a:r>
            <a:r>
              <a:rPr lang="en-US" dirty="0">
                <a:ea typeface="ＭＳ Ｐゴシック" charset="0"/>
              </a:rPr>
              <a:t>(</a:t>
            </a:r>
            <a:r>
              <a:rPr lang="en-US" b="1" dirty="0">
                <a:solidFill>
                  <a:srgbClr val="006699"/>
                </a:solidFill>
                <a:latin typeface="+mj-lt"/>
              </a:rPr>
              <a:t>JVM</a:t>
            </a:r>
            <a:r>
              <a:rPr lang="en-US" dirty="0">
                <a:ea typeface="ＭＳ Ｐゴシック" charset="0"/>
              </a:rPr>
              <a:t>)</a:t>
            </a:r>
          </a:p>
          <a:p>
            <a:pPr>
              <a:defRPr/>
            </a:pPr>
            <a:r>
              <a:rPr lang="en-US" dirty="0">
                <a:ea typeface="ＭＳ Ｐゴシック" charset="0"/>
              </a:rPr>
              <a:t>In this case virtualization is defined as providing APIs that define a set of features made available to a language and programs written in that language to provide an improved execution environment</a:t>
            </a:r>
          </a:p>
          <a:p>
            <a:pPr>
              <a:defRPr/>
            </a:pPr>
            <a:r>
              <a:rPr lang="en-US" dirty="0">
                <a:ea typeface="ＭＳ Ｐゴシック" charset="0"/>
              </a:rPr>
              <a:t>JVM compiled to run on many systems (including some smart phones even)</a:t>
            </a:r>
          </a:p>
          <a:p>
            <a:pPr>
              <a:defRPr/>
            </a:pPr>
            <a:r>
              <a:rPr lang="en-US" dirty="0">
                <a:ea typeface="ＭＳ Ｐゴシック" charset="0"/>
              </a:rPr>
              <a:t>Programs written in Java run in the JVM no matter the underlying system</a:t>
            </a:r>
          </a:p>
          <a:p>
            <a:pPr>
              <a:defRPr/>
            </a:pPr>
            <a:r>
              <a:rPr lang="en-US" dirty="0">
                <a:ea typeface="ＭＳ Ｐゴシック" charset="0"/>
              </a:rPr>
              <a:t>Similar to </a:t>
            </a:r>
            <a:r>
              <a:rPr lang="en-US" b="1" dirty="0">
                <a:solidFill>
                  <a:srgbClr val="3366FF"/>
                </a:solidFill>
                <a:ea typeface="ＭＳ Ｐゴシック" charset="0"/>
              </a:rPr>
              <a:t>interpreted languages</a:t>
            </a:r>
          </a:p>
          <a:p>
            <a:pPr lvl="1">
              <a:buFont typeface="Monotype Sorts" charset="0"/>
              <a:buChar char="l"/>
              <a:defRPr/>
            </a:pPr>
            <a:endParaRPr lang="en-US" dirty="0">
              <a:ea typeface="ＭＳ Ｐゴシック" charset="0"/>
            </a:endParaRP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extLst>
      <p:ext uri="{BB962C8B-B14F-4D97-AF65-F5344CB8AC3E}">
        <p14:creationId xmlns:p14="http://schemas.microsoft.com/office/powerpoint/2010/main" val="3063405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D2E1701-4818-4F21-8793-CC16905CC1D6}"/>
              </a:ext>
            </a:extLst>
          </p:cNvPr>
          <p:cNvSpPr>
            <a:spLocks noGrp="1" noChangeArrowheads="1"/>
          </p:cNvSpPr>
          <p:nvPr>
            <p:ph type="title"/>
          </p:nvPr>
        </p:nvSpPr>
        <p:spPr>
          <a:xfrm>
            <a:off x="723867" y="244121"/>
            <a:ext cx="8229600" cy="576262"/>
          </a:xfrm>
        </p:spPr>
        <p:txBody>
          <a:bodyPr/>
          <a:lstStyle/>
          <a:p>
            <a:r>
              <a:rPr lang="en-US" altLang="en-US" dirty="0"/>
              <a:t>Java Virtual Machine</a:t>
            </a:r>
          </a:p>
        </p:txBody>
      </p:sp>
      <p:sp>
        <p:nvSpPr>
          <p:cNvPr id="40962" name="Content Placeholder 2">
            <a:extLst>
              <a:ext uri="{FF2B5EF4-FFF2-40B4-BE49-F238E27FC236}">
                <a16:creationId xmlns:a16="http://schemas.microsoft.com/office/drawing/2014/main" id="{CF310F91-BFD2-1C41-94D4-CC7D994E26F8}"/>
              </a:ext>
            </a:extLst>
          </p:cNvPr>
          <p:cNvSpPr>
            <a:spLocks noGrp="1"/>
          </p:cNvSpPr>
          <p:nvPr>
            <p:ph idx="1"/>
          </p:nvPr>
        </p:nvSpPr>
        <p:spPr>
          <a:xfrm>
            <a:off x="871763" y="1186512"/>
            <a:ext cx="7637754" cy="4800600"/>
          </a:xfrm>
        </p:spPr>
        <p:txBody>
          <a:bodyPr/>
          <a:lstStyle/>
          <a:p>
            <a:pPr>
              <a:defRPr/>
            </a:pPr>
            <a:r>
              <a:rPr lang="en-US" dirty="0">
                <a:ea typeface="ＭＳ Ｐゴシック" charset="0"/>
              </a:rPr>
              <a:t>Example of programming-environment virtualization</a:t>
            </a:r>
          </a:p>
          <a:p>
            <a:pPr>
              <a:defRPr/>
            </a:pPr>
            <a:r>
              <a:rPr lang="en-US" dirty="0">
                <a:ea typeface="ＭＳ Ｐゴシック" charset="0"/>
              </a:rPr>
              <a:t>Very popular language / application environment invented by Sun Microsystems in 1995</a:t>
            </a:r>
          </a:p>
          <a:p>
            <a:pPr>
              <a:defRPr/>
            </a:pPr>
            <a:r>
              <a:rPr lang="en-US" dirty="0">
                <a:ea typeface="ＭＳ Ｐゴシック" charset="0"/>
              </a:rPr>
              <a:t>Write once, run anywhere</a:t>
            </a:r>
          </a:p>
          <a:p>
            <a:pPr>
              <a:defRPr/>
            </a:pPr>
            <a:r>
              <a:rPr lang="en-US" dirty="0">
                <a:ea typeface="ＭＳ Ｐゴシック" charset="0"/>
              </a:rPr>
              <a:t>Includes language specification (Java), API library, Java virtual machine (JVM)</a:t>
            </a:r>
          </a:p>
          <a:p>
            <a:pPr>
              <a:defRPr/>
            </a:pPr>
            <a:r>
              <a:rPr lang="en-US" dirty="0">
                <a:ea typeface="ＭＳ Ｐゴシック" charset="0"/>
              </a:rPr>
              <a:t>Java objects specified by class construct, Java program is one or more objects</a:t>
            </a:r>
          </a:p>
          <a:p>
            <a:pPr>
              <a:defRPr/>
            </a:pPr>
            <a:r>
              <a:rPr lang="en-US" dirty="0">
                <a:ea typeface="ＭＳ Ｐゴシック" charset="0"/>
              </a:rPr>
              <a:t>Each Java object compiled into architecture-neutral </a:t>
            </a:r>
            <a:r>
              <a:rPr lang="en-US" b="1" dirty="0" err="1">
                <a:solidFill>
                  <a:srgbClr val="006699"/>
                </a:solidFill>
                <a:latin typeface="+mj-lt"/>
              </a:rPr>
              <a:t>bytecode</a:t>
            </a:r>
            <a:r>
              <a:rPr lang="en-US" dirty="0">
                <a:ea typeface="ＭＳ Ｐゴシック" charset="0"/>
              </a:rPr>
              <a:t> output (</a:t>
            </a:r>
            <a:r>
              <a:rPr lang="en-US" b="1" dirty="0">
                <a:latin typeface="Courier New"/>
                <a:ea typeface="ＭＳ Ｐゴシック" charset="0"/>
                <a:cs typeface="Courier New"/>
              </a:rPr>
              <a:t>.class</a:t>
            </a:r>
            <a:r>
              <a:rPr lang="en-US" dirty="0">
                <a:ea typeface="ＭＳ Ｐゴシック" charset="0"/>
              </a:rPr>
              <a:t>) which JVM </a:t>
            </a:r>
            <a:r>
              <a:rPr lang="en-US" b="1" dirty="0">
                <a:solidFill>
                  <a:srgbClr val="006699"/>
                </a:solidFill>
                <a:latin typeface="+mj-lt"/>
              </a:rPr>
              <a:t>class loader </a:t>
            </a:r>
            <a:r>
              <a:rPr lang="en-US" dirty="0">
                <a:ea typeface="ＭＳ Ｐゴシック" charset="0"/>
              </a:rPr>
              <a:t>loads</a:t>
            </a:r>
          </a:p>
          <a:p>
            <a:pPr>
              <a:defRPr/>
            </a:pPr>
            <a:r>
              <a:rPr lang="en-US" dirty="0">
                <a:ea typeface="ＭＳ Ｐゴシック" charset="0"/>
              </a:rPr>
              <a:t>JVM compiled per architecture, reads </a:t>
            </a:r>
            <a:r>
              <a:rPr lang="en-US" dirty="0" err="1">
                <a:ea typeface="ＭＳ Ｐゴシック" charset="0"/>
              </a:rPr>
              <a:t>bytecode</a:t>
            </a:r>
            <a:r>
              <a:rPr lang="en-US" dirty="0">
                <a:ea typeface="ＭＳ Ｐゴシック" charset="0"/>
              </a:rPr>
              <a:t> and executes</a:t>
            </a:r>
          </a:p>
          <a:p>
            <a:pPr>
              <a:defRPr/>
            </a:pPr>
            <a:r>
              <a:rPr lang="en-US" dirty="0">
                <a:ea typeface="ＭＳ Ｐゴシック" charset="0"/>
              </a:rPr>
              <a:t>Includes </a:t>
            </a:r>
            <a:r>
              <a:rPr lang="en-US" b="1" dirty="0">
                <a:solidFill>
                  <a:srgbClr val="006699"/>
                </a:solidFill>
                <a:latin typeface="+mj-lt"/>
              </a:rPr>
              <a:t>garbage</a:t>
            </a:r>
            <a:r>
              <a:rPr lang="en-US" b="1" dirty="0">
                <a:solidFill>
                  <a:srgbClr val="3366FF"/>
                </a:solidFill>
                <a:ea typeface="ＭＳ Ｐゴシック" charset="0"/>
              </a:rPr>
              <a:t> </a:t>
            </a:r>
            <a:r>
              <a:rPr lang="en-US" b="1" dirty="0">
                <a:solidFill>
                  <a:srgbClr val="006699"/>
                </a:solidFill>
                <a:latin typeface="+mj-lt"/>
              </a:rPr>
              <a:t>collection</a:t>
            </a:r>
            <a:r>
              <a:rPr lang="en-US" b="1" dirty="0">
                <a:solidFill>
                  <a:srgbClr val="3366FF"/>
                </a:solidFill>
                <a:ea typeface="ＭＳ Ｐゴシック" charset="0"/>
              </a:rPr>
              <a:t> </a:t>
            </a:r>
            <a:r>
              <a:rPr lang="en-US" dirty="0">
                <a:ea typeface="ＭＳ Ｐゴシック" charset="0"/>
              </a:rPr>
              <a:t>to reclaim memory no longer in use</a:t>
            </a:r>
          </a:p>
          <a:p>
            <a:pPr>
              <a:defRPr/>
            </a:pPr>
            <a:r>
              <a:rPr lang="en-US" dirty="0">
                <a:ea typeface="ＭＳ Ｐゴシック" charset="0"/>
              </a:rPr>
              <a:t>Made faster by </a:t>
            </a:r>
            <a:r>
              <a:rPr lang="en-US" b="1" dirty="0">
                <a:solidFill>
                  <a:srgbClr val="006699"/>
                </a:solidFill>
                <a:latin typeface="+mj-lt"/>
              </a:rPr>
              <a:t>just-in-time</a:t>
            </a:r>
            <a:r>
              <a:rPr lang="en-US" b="1" dirty="0">
                <a:solidFill>
                  <a:srgbClr val="3366FF"/>
                </a:solidFill>
                <a:ea typeface="ＭＳ Ｐゴシック" charset="0"/>
              </a:rPr>
              <a:t> </a:t>
            </a:r>
            <a:r>
              <a:rPr lang="en-US" dirty="0">
                <a:ea typeface="ＭＳ Ｐゴシック" charset="0"/>
              </a:rPr>
              <a:t>(</a:t>
            </a:r>
            <a:r>
              <a:rPr lang="en-US" b="1" dirty="0">
                <a:solidFill>
                  <a:srgbClr val="006699"/>
                </a:solidFill>
                <a:latin typeface="+mj-lt"/>
              </a:rPr>
              <a:t>JIT</a:t>
            </a:r>
            <a:r>
              <a:rPr lang="en-US" dirty="0">
                <a:ea typeface="ＭＳ Ｐゴシック" charset="0"/>
              </a:rPr>
              <a:t>) compiler that turns </a:t>
            </a:r>
            <a:r>
              <a:rPr lang="en-US" dirty="0" err="1">
                <a:ea typeface="ＭＳ Ｐゴシック" charset="0"/>
              </a:rPr>
              <a:t>bytecodes</a:t>
            </a:r>
            <a:r>
              <a:rPr lang="en-US" dirty="0">
                <a:ea typeface="ＭＳ Ｐゴシック" charset="0"/>
              </a:rPr>
              <a:t> into native code and caches them</a:t>
            </a:r>
          </a:p>
          <a:p>
            <a:pPr marL="0" indent="0">
              <a:buFont typeface="Monotype Sorts" charset="0"/>
              <a:buNone/>
              <a:defRPr/>
            </a:pPr>
            <a:endParaRPr lang="en-US" dirty="0">
              <a:ea typeface="ＭＳ Ｐゴシック" charset="0"/>
            </a:endParaRPr>
          </a:p>
          <a:p>
            <a:pPr marL="457200" lvl="1" indent="0">
              <a:buFont typeface="Monotype Sorts" charset="0"/>
              <a:buNone/>
              <a:defRPr/>
            </a:pPr>
            <a:endParaRPr lang="en-US" dirty="0">
              <a:ea typeface="ＭＳ Ｐゴシック" charset="0"/>
            </a:endParaRPr>
          </a:p>
          <a:p>
            <a:pPr lvl="2">
              <a:buFont typeface="Webdings" charset="0"/>
              <a:buChar char="4"/>
              <a:defRPr/>
            </a:pPr>
            <a:endParaRPr lang="en-US" dirty="0">
              <a:ea typeface="ＭＳ Ｐゴシック" charset="0"/>
            </a:endParaRPr>
          </a:p>
          <a:p>
            <a:pPr marL="0" indent="0">
              <a:buFont typeface="Monotype Sorts" charset="0"/>
              <a:buNone/>
              <a:defRPr/>
            </a:pPr>
            <a:endParaRPr lang="en-US" dirty="0">
              <a:latin typeface="Courier New"/>
              <a:ea typeface="ＭＳ Ｐゴシック" charset="0"/>
              <a:cs typeface="Courier New"/>
            </a:endParaRPr>
          </a:p>
        </p:txBody>
      </p:sp>
    </p:spTree>
    <p:extLst>
      <p:ext uri="{BB962C8B-B14F-4D97-AF65-F5344CB8AC3E}">
        <p14:creationId xmlns:p14="http://schemas.microsoft.com/office/powerpoint/2010/main" val="495542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AD814B26-D5C3-46C5-842A-E6D9FA781E44}"/>
              </a:ext>
            </a:extLst>
          </p:cNvPr>
          <p:cNvSpPr>
            <a:spLocks noGrp="1" noChangeArrowheads="1"/>
          </p:cNvSpPr>
          <p:nvPr>
            <p:ph type="title"/>
          </p:nvPr>
        </p:nvSpPr>
        <p:spPr>
          <a:xfrm>
            <a:off x="457200" y="245127"/>
            <a:ext cx="8229600" cy="576263"/>
          </a:xfrm>
        </p:spPr>
        <p:txBody>
          <a:bodyPr/>
          <a:lstStyle/>
          <a:p>
            <a:r>
              <a:rPr lang="en-US" altLang="en-US" dirty="0"/>
              <a:t>The Java Virtual Machine</a:t>
            </a:r>
          </a:p>
        </p:txBody>
      </p:sp>
      <p:pic>
        <p:nvPicPr>
          <p:cNvPr id="54274" name="Content Placeholder 3" descr="16_10.pdf">
            <a:extLst>
              <a:ext uri="{FF2B5EF4-FFF2-40B4-BE49-F238E27FC236}">
                <a16:creationId xmlns:a16="http://schemas.microsoft.com/office/drawing/2014/main" id="{DB9298D4-57C5-4C76-B64E-9732FC6BE1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986" b="-8986"/>
          <a:stretch>
            <a:fillRect/>
          </a:stretch>
        </p:blipFill>
        <p:spPr>
          <a:xfrm>
            <a:off x="1834081" y="1606324"/>
            <a:ext cx="5332412" cy="2935287"/>
          </a:xfrm>
        </p:spPr>
      </p:pic>
    </p:spTree>
    <p:extLst>
      <p:ext uri="{BB962C8B-B14F-4D97-AF65-F5344CB8AC3E}">
        <p14:creationId xmlns:p14="http://schemas.microsoft.com/office/powerpoint/2010/main" val="1289052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002230E-7FC9-4C3C-B474-9B681B448C81}"/>
              </a:ext>
            </a:extLst>
          </p:cNvPr>
          <p:cNvSpPr>
            <a:spLocks noGrp="1" noChangeArrowheads="1"/>
          </p:cNvSpPr>
          <p:nvPr>
            <p:ph type="title"/>
          </p:nvPr>
        </p:nvSpPr>
        <p:spPr>
          <a:xfrm>
            <a:off x="552450" y="249079"/>
            <a:ext cx="8229600" cy="576263"/>
          </a:xfrm>
        </p:spPr>
        <p:txBody>
          <a:bodyPr/>
          <a:lstStyle/>
          <a:p>
            <a:r>
              <a:rPr lang="en-US" altLang="en-US" dirty="0"/>
              <a:t>Emulation</a:t>
            </a:r>
          </a:p>
        </p:txBody>
      </p:sp>
      <p:sp>
        <p:nvSpPr>
          <p:cNvPr id="39938" name="Content Placeholder 2">
            <a:extLst>
              <a:ext uri="{FF2B5EF4-FFF2-40B4-BE49-F238E27FC236}">
                <a16:creationId xmlns:a16="http://schemas.microsoft.com/office/drawing/2014/main" id="{8AC7F37A-9934-492D-92CF-1053CD1DA76C}"/>
              </a:ext>
            </a:extLst>
          </p:cNvPr>
          <p:cNvSpPr>
            <a:spLocks noGrp="1" noChangeArrowheads="1"/>
          </p:cNvSpPr>
          <p:nvPr>
            <p:ph idx="1"/>
          </p:nvPr>
        </p:nvSpPr>
        <p:spPr>
          <a:xfrm>
            <a:off x="877306" y="1210130"/>
            <a:ext cx="7585559" cy="5026025"/>
          </a:xfrm>
        </p:spPr>
        <p:txBody>
          <a:bodyPr/>
          <a:lstStyle/>
          <a:p>
            <a:r>
              <a:rPr lang="en-US" altLang="en-US" sz="1700" dirty="0"/>
              <a:t>Another (older) way for running one operating system on a different operating system</a:t>
            </a:r>
          </a:p>
          <a:p>
            <a:pPr lvl="1"/>
            <a:r>
              <a:rPr lang="en-US" altLang="en-US" sz="1700" dirty="0"/>
              <a:t>Virtualization requires underlying CPU to be same as guest was compiled for</a:t>
            </a:r>
          </a:p>
          <a:p>
            <a:pPr lvl="1"/>
            <a:r>
              <a:rPr lang="en-US" altLang="en-US" sz="1700" dirty="0"/>
              <a:t>Emulation allows guest to run on different CPU</a:t>
            </a:r>
          </a:p>
          <a:p>
            <a:r>
              <a:rPr lang="en-US" altLang="en-US" sz="1700" dirty="0"/>
              <a:t>Necessary to translate all guest instructions from guest CPU to native CPU</a:t>
            </a:r>
          </a:p>
          <a:p>
            <a:pPr lvl="1"/>
            <a:r>
              <a:rPr lang="en-US" altLang="en-US" sz="1700" dirty="0"/>
              <a:t>Emulation, not virtualization</a:t>
            </a:r>
          </a:p>
          <a:p>
            <a:r>
              <a:rPr lang="en-US" altLang="en-US" sz="1700" dirty="0"/>
              <a:t>Useful when host system has one architecture, guest compiled for other architecture</a:t>
            </a:r>
          </a:p>
          <a:p>
            <a:pPr lvl="1"/>
            <a:r>
              <a:rPr lang="en-US" altLang="en-US" sz="1700" dirty="0"/>
              <a:t>Company replacing outdated servers with new servers containing different CPU architecture, but still want to run old applications</a:t>
            </a:r>
          </a:p>
          <a:p>
            <a:r>
              <a:rPr lang="en-US" altLang="en-US" sz="1700" dirty="0"/>
              <a:t>Performance challenge – order of magnitude slower than native code</a:t>
            </a:r>
          </a:p>
          <a:p>
            <a:pPr lvl="1"/>
            <a:r>
              <a:rPr lang="en-US" altLang="en-US" sz="1700" dirty="0"/>
              <a:t>New machines faster than older machines so can reduce slowdown</a:t>
            </a:r>
          </a:p>
          <a:p>
            <a:r>
              <a:rPr lang="en-US" altLang="en-US" sz="1700" dirty="0"/>
              <a:t>Very popular – especially in gaming where old consoles emulated on new</a:t>
            </a:r>
          </a:p>
          <a:p>
            <a:pPr lvl="1"/>
            <a:endParaRPr lang="en-US" altLang="en-US" sz="1700" dirty="0"/>
          </a:p>
          <a:p>
            <a:pPr lvl="2"/>
            <a:endParaRPr lang="en-US" altLang="en-US" sz="1700" dirty="0"/>
          </a:p>
          <a:p>
            <a:pPr>
              <a:buFont typeface="Monotype Sorts" pitchFamily="-84" charset="2"/>
              <a:buNone/>
            </a:pPr>
            <a:endParaRPr lang="en-US" altLang="en-US"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89262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FAABC0E-7490-4693-9CBE-A6BA8C6F66AA}"/>
              </a:ext>
            </a:extLst>
          </p:cNvPr>
          <p:cNvSpPr>
            <a:spLocks noGrp="1" noChangeArrowheads="1"/>
          </p:cNvSpPr>
          <p:nvPr>
            <p:ph type="title"/>
          </p:nvPr>
        </p:nvSpPr>
        <p:spPr>
          <a:xfrm>
            <a:off x="731386" y="295731"/>
            <a:ext cx="7856537" cy="576263"/>
          </a:xfrm>
        </p:spPr>
        <p:txBody>
          <a:bodyPr/>
          <a:lstStyle/>
          <a:p>
            <a:br>
              <a:rPr lang="en-US" altLang="en-US" sz="2800" dirty="0"/>
            </a:br>
            <a:r>
              <a:rPr lang="en-US" altLang="en-US" sz="2800" dirty="0"/>
              <a:t>Application Containment</a:t>
            </a:r>
          </a:p>
        </p:txBody>
      </p:sp>
      <p:sp>
        <p:nvSpPr>
          <p:cNvPr id="40962" name="Content Placeholder 2">
            <a:extLst>
              <a:ext uri="{FF2B5EF4-FFF2-40B4-BE49-F238E27FC236}">
                <a16:creationId xmlns:a16="http://schemas.microsoft.com/office/drawing/2014/main" id="{4AC10AB1-FD8D-490E-9803-0F753AAF2354}"/>
              </a:ext>
            </a:extLst>
          </p:cNvPr>
          <p:cNvSpPr>
            <a:spLocks noGrp="1" noChangeArrowheads="1"/>
          </p:cNvSpPr>
          <p:nvPr>
            <p:ph idx="1"/>
          </p:nvPr>
        </p:nvSpPr>
        <p:spPr>
          <a:xfrm>
            <a:off x="886055" y="1181553"/>
            <a:ext cx="7586141" cy="4899025"/>
          </a:xfrm>
        </p:spPr>
        <p:txBody>
          <a:bodyPr/>
          <a:lstStyle/>
          <a:p>
            <a:r>
              <a:rPr lang="en-US" altLang="en-US" dirty="0"/>
              <a:t>Some goals of virtualization are segregation of apps, performance and resource management, easy start, stop, move, and management of them</a:t>
            </a:r>
          </a:p>
          <a:p>
            <a:r>
              <a:rPr lang="en-US" altLang="en-US" dirty="0"/>
              <a:t>Can do those things without full-fledged virtualization</a:t>
            </a:r>
          </a:p>
          <a:p>
            <a:pPr lvl="1"/>
            <a:r>
              <a:rPr lang="en-US" altLang="en-US" dirty="0"/>
              <a:t>If applications compiled for the host operating system, don’t need full virtualization to meet these goals</a:t>
            </a:r>
          </a:p>
          <a:p>
            <a:r>
              <a:rPr lang="en-US" altLang="en-US" dirty="0"/>
              <a:t>Oracle </a:t>
            </a:r>
            <a:r>
              <a:rPr lang="en-US" altLang="en-US" b="1" dirty="0">
                <a:solidFill>
                  <a:srgbClr val="006699"/>
                </a:solidFill>
                <a:latin typeface="+mj-lt"/>
              </a:rPr>
              <a:t>containers</a:t>
            </a:r>
            <a:r>
              <a:rPr lang="en-US" altLang="en-US" dirty="0"/>
              <a:t> / </a:t>
            </a:r>
            <a:r>
              <a:rPr lang="en-US" altLang="en-US" b="1" dirty="0">
                <a:solidFill>
                  <a:srgbClr val="006699"/>
                </a:solidFill>
                <a:latin typeface="+mj-lt"/>
              </a:rPr>
              <a:t>zones</a:t>
            </a:r>
            <a:r>
              <a:rPr lang="en-US" altLang="en-US" dirty="0"/>
              <a:t> for example create virtual layer between OS and apps</a:t>
            </a:r>
          </a:p>
          <a:p>
            <a:pPr lvl="1"/>
            <a:r>
              <a:rPr lang="en-US" altLang="en-US" dirty="0"/>
              <a:t>Only one kernel running – host OS</a:t>
            </a:r>
          </a:p>
          <a:p>
            <a:pPr lvl="1"/>
            <a:r>
              <a:rPr lang="en-US" altLang="en-US" dirty="0"/>
              <a:t>OS and devices are virtualized, providing resources within zone with impression that they are only processes on system</a:t>
            </a:r>
          </a:p>
          <a:p>
            <a:pPr lvl="1"/>
            <a:r>
              <a:rPr lang="en-US" altLang="en-US" dirty="0"/>
              <a:t>Each zone has its own applications; networking stack, addresses, and ports; user accounts, </a:t>
            </a:r>
            <a:r>
              <a:rPr lang="en-US" altLang="en-US" dirty="0" err="1"/>
              <a:t>etc</a:t>
            </a:r>
            <a:endParaRPr lang="en-US" altLang="en-US" dirty="0"/>
          </a:p>
          <a:p>
            <a:pPr lvl="1"/>
            <a:r>
              <a:rPr lang="en-US" altLang="en-US" dirty="0"/>
              <a:t>CPU and memory resources divided between zones</a:t>
            </a:r>
          </a:p>
          <a:p>
            <a:pPr lvl="2"/>
            <a:r>
              <a:rPr lang="en-US" altLang="en-US" dirty="0"/>
              <a:t>Zone can have its own scheduler to use those resources</a:t>
            </a:r>
          </a:p>
          <a:p>
            <a:pPr lvl="1">
              <a:buFont typeface="Monotype Sorts" pitchFamily="-84" charset="2"/>
              <a:buNone/>
            </a:pPr>
            <a:endParaRPr lang="en-US" altLang="en-US" dirty="0"/>
          </a:p>
          <a:p>
            <a:pPr lvl="2"/>
            <a:endParaRPr lang="en-US" altLang="en-US" dirty="0"/>
          </a:p>
          <a:p>
            <a:pPr>
              <a:buFont typeface="Monotype Sorts" pitchFamily="-84" charset="2"/>
              <a:buNone/>
            </a:pP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89982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F4DA1E6-4E57-43D8-A1C4-04E7C089E189}"/>
              </a:ext>
            </a:extLst>
          </p:cNvPr>
          <p:cNvSpPr>
            <a:spLocks noGrp="1" noChangeArrowheads="1"/>
          </p:cNvSpPr>
          <p:nvPr>
            <p:ph type="title"/>
          </p:nvPr>
        </p:nvSpPr>
        <p:spPr>
          <a:xfrm>
            <a:off x="457200" y="240330"/>
            <a:ext cx="8229600" cy="576263"/>
          </a:xfrm>
        </p:spPr>
        <p:txBody>
          <a:bodyPr/>
          <a:lstStyle/>
          <a:p>
            <a:r>
              <a:rPr lang="en-US" altLang="en-US" dirty="0"/>
              <a:t>Solaris 10 with Two Zones</a:t>
            </a:r>
          </a:p>
        </p:txBody>
      </p:sp>
      <p:pic>
        <p:nvPicPr>
          <p:cNvPr id="41986" name="Content Placeholder 3" descr="16_07.pdf">
            <a:extLst>
              <a:ext uri="{FF2B5EF4-FFF2-40B4-BE49-F238E27FC236}">
                <a16:creationId xmlns:a16="http://schemas.microsoft.com/office/drawing/2014/main" id="{E3A9923E-5AF4-47C4-904E-B94F989F6A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8374" r="-38374"/>
          <a:stretch>
            <a:fillRect/>
          </a:stretch>
        </p:blipFill>
        <p:spPr>
          <a:xfrm>
            <a:off x="457200" y="1574800"/>
            <a:ext cx="8229600" cy="4530725"/>
          </a:xfrm>
        </p:spPr>
      </p:pic>
    </p:spTree>
    <p:extLst>
      <p:ext uri="{BB962C8B-B14F-4D97-AF65-F5344CB8AC3E}">
        <p14:creationId xmlns:p14="http://schemas.microsoft.com/office/powerpoint/2010/main" val="261028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D9CDAEFF-5D04-4BB1-BC22-EA36E408CD99}"/>
              </a:ext>
            </a:extLst>
          </p:cNvPr>
          <p:cNvSpPr>
            <a:spLocks noGrp="1" noChangeArrowheads="1"/>
          </p:cNvSpPr>
          <p:nvPr>
            <p:ph type="title"/>
          </p:nvPr>
        </p:nvSpPr>
        <p:spPr>
          <a:xfrm>
            <a:off x="345229" y="239748"/>
            <a:ext cx="8229600" cy="576263"/>
          </a:xfrm>
        </p:spPr>
        <p:txBody>
          <a:bodyPr/>
          <a:lstStyle/>
          <a:p>
            <a:r>
              <a:rPr lang="en-US" altLang="en-US" dirty="0"/>
              <a:t>Principles</a:t>
            </a:r>
          </a:p>
        </p:txBody>
      </p:sp>
      <p:sp>
        <p:nvSpPr>
          <p:cNvPr id="11266" name="Content Placeholder 2">
            <a:extLst>
              <a:ext uri="{FF2B5EF4-FFF2-40B4-BE49-F238E27FC236}">
                <a16:creationId xmlns:a16="http://schemas.microsoft.com/office/drawing/2014/main" id="{8A873FE0-DB34-4EF0-8FF0-4A782D9AB37D}"/>
              </a:ext>
            </a:extLst>
          </p:cNvPr>
          <p:cNvSpPr>
            <a:spLocks noGrp="1" noChangeArrowheads="1"/>
          </p:cNvSpPr>
          <p:nvPr>
            <p:ph idx="1"/>
          </p:nvPr>
        </p:nvSpPr>
        <p:spPr>
          <a:xfrm>
            <a:off x="890006" y="1139279"/>
            <a:ext cx="7684823" cy="5124450"/>
          </a:xfrm>
        </p:spPr>
        <p:txBody>
          <a:bodyPr/>
          <a:lstStyle/>
          <a:p>
            <a:r>
              <a:rPr lang="en-US" altLang="en-US" dirty="0"/>
              <a:t>Several components</a:t>
            </a:r>
          </a:p>
          <a:p>
            <a:pPr lvl="1"/>
            <a:r>
              <a:rPr lang="en-US" altLang="en-US" b="1" dirty="0">
                <a:solidFill>
                  <a:srgbClr val="006699"/>
                </a:solidFill>
                <a:latin typeface="+mj-lt"/>
              </a:rPr>
              <a:t>Host</a:t>
            </a:r>
            <a:r>
              <a:rPr lang="en-US" altLang="en-US" dirty="0"/>
              <a:t> – underlying hardware system</a:t>
            </a:r>
          </a:p>
          <a:p>
            <a:pPr lvl="1"/>
            <a:r>
              <a:rPr lang="en-US" altLang="en-US" b="1" dirty="0">
                <a:solidFill>
                  <a:srgbClr val="006699"/>
                </a:solidFill>
                <a:latin typeface="+mj-lt"/>
              </a:rPr>
              <a:t>Virtual</a:t>
            </a:r>
            <a:r>
              <a:rPr lang="en-US" altLang="en-US" b="1" dirty="0">
                <a:solidFill>
                  <a:srgbClr val="3366FF"/>
                </a:solidFill>
              </a:rPr>
              <a:t> </a:t>
            </a:r>
            <a:r>
              <a:rPr lang="en-US" altLang="en-US" b="1" dirty="0">
                <a:solidFill>
                  <a:srgbClr val="006699"/>
                </a:solidFill>
                <a:latin typeface="+mj-lt"/>
              </a:rPr>
              <a:t>machine</a:t>
            </a:r>
            <a:r>
              <a:rPr lang="en-US" altLang="en-US" b="1" dirty="0">
                <a:solidFill>
                  <a:srgbClr val="3366FF"/>
                </a:solidFill>
              </a:rPr>
              <a:t> </a:t>
            </a:r>
            <a:r>
              <a:rPr lang="en-US" altLang="en-US" b="1" dirty="0">
                <a:solidFill>
                  <a:srgbClr val="006699"/>
                </a:solidFill>
                <a:latin typeface="+mj-lt"/>
              </a:rPr>
              <a:t>manager</a:t>
            </a:r>
            <a:r>
              <a:rPr lang="en-US" altLang="en-US" b="1" dirty="0">
                <a:solidFill>
                  <a:srgbClr val="3366FF"/>
                </a:solidFill>
              </a:rPr>
              <a:t> </a:t>
            </a:r>
            <a:r>
              <a:rPr lang="en-US" altLang="en-US" dirty="0"/>
              <a:t>(</a:t>
            </a:r>
            <a:r>
              <a:rPr lang="en-US" altLang="en-US" b="1" dirty="0">
                <a:solidFill>
                  <a:srgbClr val="006699"/>
                </a:solidFill>
                <a:latin typeface="+mj-lt"/>
              </a:rPr>
              <a:t>VMM</a:t>
            </a:r>
            <a:r>
              <a:rPr lang="en-US" altLang="en-US" dirty="0"/>
              <a:t>) or </a:t>
            </a:r>
            <a:r>
              <a:rPr lang="en-US" altLang="en-US" b="1" dirty="0">
                <a:solidFill>
                  <a:srgbClr val="006699"/>
                </a:solidFill>
                <a:latin typeface="+mj-lt"/>
              </a:rPr>
              <a:t>hypervisor</a:t>
            </a:r>
            <a:r>
              <a:rPr lang="en-US" altLang="en-US" dirty="0"/>
              <a:t> – creates and runs virtual machines by providing interface that is </a:t>
            </a:r>
            <a:r>
              <a:rPr lang="en-US" altLang="en-US" b="1" i="1" dirty="0"/>
              <a:t>identical</a:t>
            </a:r>
            <a:r>
              <a:rPr lang="en-US" altLang="en-US" dirty="0"/>
              <a:t> to the host</a:t>
            </a:r>
          </a:p>
          <a:p>
            <a:pPr lvl="2"/>
            <a:r>
              <a:rPr lang="en-US" altLang="en-US" dirty="0"/>
              <a:t>(Except in the case of paravirtualization)</a:t>
            </a:r>
          </a:p>
          <a:p>
            <a:pPr lvl="1"/>
            <a:r>
              <a:rPr lang="en-US" altLang="en-US" b="1" dirty="0">
                <a:solidFill>
                  <a:srgbClr val="006699"/>
                </a:solidFill>
                <a:latin typeface="+mj-lt"/>
              </a:rPr>
              <a:t>Guest</a:t>
            </a:r>
            <a:r>
              <a:rPr lang="en-US" altLang="en-US" dirty="0"/>
              <a:t> – process provided with virtual copy of the host</a:t>
            </a:r>
          </a:p>
          <a:p>
            <a:pPr lvl="2"/>
            <a:r>
              <a:rPr lang="en-US" altLang="en-US" dirty="0"/>
              <a:t>Usually an operating system</a:t>
            </a:r>
          </a:p>
          <a:p>
            <a:r>
              <a:rPr lang="en-US" altLang="en-US" dirty="0"/>
              <a:t>Single physical machine can run multiple operating systems concurrently, each in its own virtual machine</a:t>
            </a:r>
          </a:p>
          <a:p>
            <a:pPr lvl="2">
              <a:buFont typeface="Webdings" panose="05030102010509060703" pitchFamily="18" charset="2"/>
              <a:buNone/>
            </a:pPr>
            <a:r>
              <a:rPr lang="en-US" alt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C2077732-D952-42CD-BEA3-2E1B2C804792}"/>
              </a:ext>
            </a:extLst>
          </p:cNvPr>
          <p:cNvSpPr>
            <a:spLocks noGrp="1" noChangeArrowheads="1"/>
          </p:cNvSpPr>
          <p:nvPr>
            <p:ph type="title"/>
          </p:nvPr>
        </p:nvSpPr>
        <p:spPr>
          <a:xfrm>
            <a:off x="709127" y="230417"/>
            <a:ext cx="7875033" cy="576263"/>
          </a:xfrm>
        </p:spPr>
        <p:txBody>
          <a:bodyPr/>
          <a:lstStyle/>
          <a:p>
            <a:r>
              <a:rPr lang="en-US" altLang="en-US" dirty="0"/>
              <a:t>System Models</a:t>
            </a:r>
          </a:p>
        </p:txBody>
      </p:sp>
      <p:pic>
        <p:nvPicPr>
          <p:cNvPr id="12290" name="Content Placeholder 3" descr="16_01.pdf">
            <a:extLst>
              <a:ext uri="{FF2B5EF4-FFF2-40B4-BE49-F238E27FC236}">
                <a16:creationId xmlns:a16="http://schemas.microsoft.com/office/drawing/2014/main" id="{03B43611-7A1F-4DE3-AC8C-9C215B63F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419" b="9419"/>
          <a:stretch>
            <a:fillRect/>
          </a:stretch>
        </p:blipFill>
        <p:spPr>
          <a:xfrm>
            <a:off x="1474788" y="1512888"/>
            <a:ext cx="6467475" cy="3559175"/>
          </a:xfrm>
        </p:spPr>
      </p:pic>
      <p:sp>
        <p:nvSpPr>
          <p:cNvPr id="12291" name="TextBox 4">
            <a:extLst>
              <a:ext uri="{FF2B5EF4-FFF2-40B4-BE49-F238E27FC236}">
                <a16:creationId xmlns:a16="http://schemas.microsoft.com/office/drawing/2014/main" id="{143F43E3-3476-4125-B69C-985F6672B46F}"/>
              </a:ext>
            </a:extLst>
          </p:cNvPr>
          <p:cNvSpPr txBox="1">
            <a:spLocks noChangeArrowheads="1"/>
          </p:cNvSpPr>
          <p:nvPr/>
        </p:nvSpPr>
        <p:spPr bwMode="auto">
          <a:xfrm>
            <a:off x="989013" y="5200650"/>
            <a:ext cx="3011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    Non-virtual machine</a:t>
            </a:r>
          </a:p>
        </p:txBody>
      </p:sp>
      <p:sp>
        <p:nvSpPr>
          <p:cNvPr id="12292" name="TextBox 5">
            <a:extLst>
              <a:ext uri="{FF2B5EF4-FFF2-40B4-BE49-F238E27FC236}">
                <a16:creationId xmlns:a16="http://schemas.microsoft.com/office/drawing/2014/main" id="{C3AFBD6F-344D-4B72-A57E-1CCABB19E5D8}"/>
              </a:ext>
            </a:extLst>
          </p:cNvPr>
          <p:cNvSpPr txBox="1">
            <a:spLocks noChangeArrowheads="1"/>
          </p:cNvSpPr>
          <p:nvPr/>
        </p:nvSpPr>
        <p:spPr bwMode="auto">
          <a:xfrm>
            <a:off x="5456238" y="5186363"/>
            <a:ext cx="281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     Virtual machine</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10332</TotalTime>
  <Words>4484</Words>
  <Application>Microsoft Office PowerPoint</Application>
  <PresentationFormat>On-screen Show (4:3)</PresentationFormat>
  <Paragraphs>568</Paragraphs>
  <Slides>78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Courier New</vt:lpstr>
      <vt:lpstr>Helvetica</vt:lpstr>
      <vt:lpstr>Monotype Sorts</vt:lpstr>
      <vt:lpstr>Times New Roman</vt:lpstr>
      <vt:lpstr>Verdana</vt:lpstr>
      <vt:lpstr>Webdings</vt:lpstr>
      <vt:lpstr>Wingdings</vt:lpstr>
      <vt:lpstr>os-8</vt:lpstr>
      <vt:lpstr>Lecture 05 : Virtualization </vt:lpstr>
      <vt:lpstr>Outline</vt:lpstr>
      <vt:lpstr>Outline</vt:lpstr>
      <vt:lpstr>Outline</vt:lpstr>
      <vt:lpstr>Virtualization Defined</vt:lpstr>
      <vt:lpstr>Virtualization Defined</vt:lpstr>
      <vt:lpstr>Outline</vt:lpstr>
      <vt:lpstr>Principles</vt:lpstr>
      <vt:lpstr>System Models</vt:lpstr>
      <vt:lpstr>Implementation of VMMs</vt:lpstr>
      <vt:lpstr>Implementation of VMMs (Cont.)</vt:lpstr>
      <vt:lpstr>Implementation of VMMs (Cont.)</vt:lpstr>
      <vt:lpstr>Outline</vt:lpstr>
      <vt:lpstr>History</vt:lpstr>
      <vt:lpstr>History of Virtualization</vt:lpstr>
      <vt:lpstr>Outline</vt:lpstr>
      <vt:lpstr>Advantages/Motivations for Virtualization</vt:lpstr>
      <vt:lpstr>Disadvantages of Virtualization</vt:lpstr>
      <vt:lpstr>Benefits and Features of VM in OS</vt:lpstr>
      <vt:lpstr>Benefits and Features of VM in OS</vt:lpstr>
      <vt:lpstr>Outline</vt:lpstr>
      <vt:lpstr>Types of Virtualization</vt:lpstr>
      <vt:lpstr>Outline</vt:lpstr>
      <vt:lpstr>OS Virtual Machines</vt:lpstr>
      <vt:lpstr>Building Blocks</vt:lpstr>
      <vt:lpstr>Building Block – Trap and Emulate</vt:lpstr>
      <vt:lpstr>Trap-and-Emulate (Cont.)</vt:lpstr>
      <vt:lpstr>Trap-and-Emulate Virtualization Implementation</vt:lpstr>
      <vt:lpstr>Building Block – Binary Translation</vt:lpstr>
      <vt:lpstr>Binary Translation (Cont.)</vt:lpstr>
      <vt:lpstr>Binary Translation (Cont.)</vt:lpstr>
      <vt:lpstr>Binary Translation Virtualization Implementation</vt:lpstr>
      <vt:lpstr>Types of Virtual Machines and Implementations</vt:lpstr>
      <vt:lpstr>Types of VMs – Type 0 Hypervisor</vt:lpstr>
      <vt:lpstr>Type 0 Hypervisor</vt:lpstr>
      <vt:lpstr>Types of VMs – Type 1 Hypervisor</vt:lpstr>
      <vt:lpstr>Types of VMs – Type 1 Hypervisor (Cont.)</vt:lpstr>
      <vt:lpstr>Types of VMs – Type 1 Hypervisor (Cont.)</vt:lpstr>
      <vt:lpstr>Types of VMs – Type 2 Hypervisor</vt:lpstr>
      <vt:lpstr>2.2 Other Types of Virtualization</vt:lpstr>
      <vt:lpstr>Virtualization and Operating-System Components</vt:lpstr>
      <vt:lpstr>OS Component – CPU Scheduling</vt:lpstr>
      <vt:lpstr>OS Component –  CPU Scheduling (Cont.)</vt:lpstr>
      <vt:lpstr>OS Component – Memory Management</vt:lpstr>
      <vt:lpstr>OS Component – I/O</vt:lpstr>
      <vt:lpstr>OS Component – Storage Management</vt:lpstr>
      <vt:lpstr>OS Component – Live Migration</vt:lpstr>
      <vt:lpstr>Live Migration of Guest Between Servers</vt:lpstr>
      <vt:lpstr>2.2 Other Types of Virtualization</vt:lpstr>
      <vt:lpstr>Server Virtualization</vt:lpstr>
      <vt:lpstr>Server Virtualization</vt:lpstr>
      <vt:lpstr>Server Virtualization</vt:lpstr>
      <vt:lpstr>Server Virtualization</vt:lpstr>
      <vt:lpstr>EXAMPLE: Microsoft Hyper-V</vt:lpstr>
      <vt:lpstr>Microsoft Hyper-V</vt:lpstr>
      <vt:lpstr>Advantages of Hyper-V</vt:lpstr>
      <vt:lpstr>Virtual Desktop</vt:lpstr>
      <vt:lpstr>Advantages of Virtual Desktops</vt:lpstr>
      <vt:lpstr>Desktop Virtualization</vt:lpstr>
      <vt:lpstr>Desktop Virtualization</vt:lpstr>
      <vt:lpstr>Desktop Virtualization</vt:lpstr>
      <vt:lpstr>Microsoft Desktop Virtualization Tools</vt:lpstr>
      <vt:lpstr>Virtual Network</vt:lpstr>
      <vt:lpstr>Virtual Networks</vt:lpstr>
      <vt:lpstr>Virtual Private Network (VPN)</vt:lpstr>
      <vt:lpstr>Virtual Networks</vt:lpstr>
      <vt:lpstr>Virtual Storage</vt:lpstr>
      <vt:lpstr>Virtual Memory</vt:lpstr>
      <vt:lpstr>Advantages of Virtual Memory</vt:lpstr>
      <vt:lpstr>Data Storage Virtualization</vt:lpstr>
      <vt:lpstr>EXAMPLE: VMware ESXi</vt:lpstr>
      <vt:lpstr>2.2 Other Types of Virtualization</vt:lpstr>
      <vt:lpstr>Programming Environment Virtualization</vt:lpstr>
      <vt:lpstr>Java Virtual Machine</vt:lpstr>
      <vt:lpstr>The Java Virtual Machine</vt:lpstr>
      <vt:lpstr>Emulation</vt:lpstr>
      <vt:lpstr> Application Containment</vt:lpstr>
      <vt:lpstr>Solaris 10 with Two Zones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Hanh Pham</cp:lastModifiedBy>
  <cp:revision>284</cp:revision>
  <cp:lastPrinted>2001-06-14T13:58:17Z</cp:lastPrinted>
  <dcterms:created xsi:type="dcterms:W3CDTF">2011-01-13T23:43:38Z</dcterms:created>
  <dcterms:modified xsi:type="dcterms:W3CDTF">2023-03-09T22:34:35Z</dcterms:modified>
</cp:coreProperties>
</file>