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38"/>
  </p:notesMasterIdLst>
  <p:handoutMasterIdLst>
    <p:handoutMasterId r:id="rId39"/>
  </p:handoutMasterIdLst>
  <p:sldIdLst>
    <p:sldId id="379" r:id="rId2"/>
    <p:sldId id="388" r:id="rId3"/>
    <p:sldId id="287" r:id="rId4"/>
    <p:sldId id="526" r:id="rId5"/>
    <p:sldId id="531" r:id="rId6"/>
    <p:sldId id="413" r:id="rId7"/>
    <p:sldId id="468" r:id="rId8"/>
    <p:sldId id="414" r:id="rId9"/>
    <p:sldId id="499" r:id="rId10"/>
    <p:sldId id="527" r:id="rId11"/>
    <p:sldId id="415" r:id="rId12"/>
    <p:sldId id="416" r:id="rId13"/>
    <p:sldId id="528" r:id="rId14"/>
    <p:sldId id="417" r:id="rId15"/>
    <p:sldId id="419" r:id="rId16"/>
    <p:sldId id="469" r:id="rId17"/>
    <p:sldId id="529" r:id="rId18"/>
    <p:sldId id="532" r:id="rId19"/>
    <p:sldId id="421" r:id="rId20"/>
    <p:sldId id="422" r:id="rId21"/>
    <p:sldId id="423" r:id="rId22"/>
    <p:sldId id="500" r:id="rId23"/>
    <p:sldId id="501" r:id="rId24"/>
    <p:sldId id="426" r:id="rId25"/>
    <p:sldId id="530" r:id="rId26"/>
    <p:sldId id="428" r:id="rId27"/>
    <p:sldId id="429" r:id="rId28"/>
    <p:sldId id="431" r:id="rId29"/>
    <p:sldId id="430" r:id="rId30"/>
    <p:sldId id="432" r:id="rId31"/>
    <p:sldId id="478" r:id="rId32"/>
    <p:sldId id="434" r:id="rId33"/>
    <p:sldId id="471" r:id="rId34"/>
    <p:sldId id="502" r:id="rId35"/>
    <p:sldId id="435" r:id="rId36"/>
    <p:sldId id="533" r:id="rId37"/>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667"/>
  </p:normalViewPr>
  <p:slideViewPr>
    <p:cSldViewPr snapToGrid="0">
      <p:cViewPr varScale="1">
        <p:scale>
          <a:sx n="62" d="100"/>
          <a:sy n="62" d="100"/>
        </p:scale>
        <p:origin x="1132" y="56"/>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2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114A89C-1C73-4D44-A8BC-42BAA055C198}"/>
              </a:ext>
            </a:extLst>
          </p:cNvPr>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CBDAB79E-6014-4A3D-84DF-A7CEB339BCE3}"/>
              </a:ext>
            </a:extLst>
          </p:cNvPr>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90D5592A-E44D-4423-B07A-957389C43B80}"/>
              </a:ext>
            </a:extLst>
          </p:cNvPr>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91FDBA55-75B0-4E79-BF0F-BC11D59E5FB6}"/>
              </a:ext>
            </a:extLst>
          </p:cNvPr>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smtClean="0">
                <a:latin typeface="Helvetica" panose="020B0604020202020204" pitchFamily="34" charset="0"/>
              </a:defRPr>
            </a:lvl1pPr>
          </a:lstStyle>
          <a:p>
            <a:pPr>
              <a:defRPr/>
            </a:pPr>
            <a:fld id="{01873986-C89E-4478-9B6A-F6B0BF3B5D5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45A858E-881C-46A6-B3BB-38AF66B8F999}"/>
              </a:ext>
            </a:extLst>
          </p:cNvPr>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A76C7A83-A047-4863-99DC-443A82A89530}"/>
              </a:ext>
            </a:extLst>
          </p:cNvPr>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ea typeface="ＭＳ Ｐゴシック" charset="-128"/>
                <a:cs typeface="ＭＳ Ｐゴシック" charset="-128"/>
              </a:defRPr>
            </a:lvl1pPr>
          </a:lstStyle>
          <a:p>
            <a:pPr>
              <a:defRPr/>
            </a:pPr>
            <a:endParaRPr lang="en-US"/>
          </a:p>
        </p:txBody>
      </p:sp>
      <p:sp>
        <p:nvSpPr>
          <p:cNvPr id="3076" name="Rectangle 4">
            <a:extLst>
              <a:ext uri="{FF2B5EF4-FFF2-40B4-BE49-F238E27FC236}">
                <a16:creationId xmlns:a16="http://schemas.microsoft.com/office/drawing/2014/main" id="{A2A60EB1-DAFD-4AE9-AB03-60CC4D8EEE96}"/>
              </a:ext>
            </a:extLst>
          </p:cNvPr>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E281DC59-26C3-4F7F-8E43-93FC93CCE3E1}"/>
              </a:ext>
            </a:extLst>
          </p:cNvPr>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C2C085E6-91D9-44E7-80E9-718A60124C0E}"/>
              </a:ext>
            </a:extLst>
          </p:cNvPr>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0950034D-84CE-4525-AFD4-671AE6465659}"/>
              </a:ext>
            </a:extLst>
          </p:cNvPr>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smtClean="0">
                <a:latin typeface="Times New Roman" panose="02020603050405020304" pitchFamily="18" charset="0"/>
              </a:defRPr>
            </a:lvl1pPr>
          </a:lstStyle>
          <a:p>
            <a:pPr>
              <a:defRPr/>
            </a:pPr>
            <a:fld id="{DAA890F1-2F48-45ED-9750-542EA7D8C9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2535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42EA566-EA1E-431B-9110-DD679A87E3A9}"/>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1C1B7D9C-8A76-4C14-A850-8C9DC9F5D5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07288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F878B3E-8479-4A7F-B924-0DB8314B2376}"/>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2282D934-92EA-49D5-A68F-69E0FE5307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9AB2CB0-7084-4003-8F6F-84F247F5EB3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6808F682-D9AD-4570-A2CA-1F45861E4D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AA890F1-2F48-45ED-9750-542EA7D8C9E6}" type="slidenum">
              <a:rPr lang="en-US" altLang="en-US" smtClean="0"/>
              <a:pPr>
                <a:defRPr/>
              </a:pPr>
              <a:t>16</a:t>
            </a:fld>
            <a:endParaRPr lang="en-US" altLang="en-US"/>
          </a:p>
        </p:txBody>
      </p:sp>
    </p:spTree>
    <p:extLst>
      <p:ext uri="{BB962C8B-B14F-4D97-AF65-F5344CB8AC3E}">
        <p14:creationId xmlns:p14="http://schemas.microsoft.com/office/powerpoint/2010/main" val="3217705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75107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D975521-C031-44A8-80BF-39B38B75F005}"/>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A3DECD5-2795-49AC-8BF6-9DFEFF419D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35975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D975521-C031-44A8-80BF-39B38B75F005}"/>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A3DECD5-2795-49AC-8BF6-9DFEFF419D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BB1EDE5-9E4C-42E1-B87C-545C7237B73A}"/>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E24A6F99-D8AD-44C9-8834-3BFC2627F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A783162-EACC-46A4-B314-BFAA15B50D88}"/>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FDCB06C7-C4C1-4DF4-AE1C-75C2D1E2FA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7699670-5331-4C7F-B66F-45A2105BA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55D0AF2-D85B-4E4E-89AE-3DAF63F14019}"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10243" name="Rectangle 2">
            <a:extLst>
              <a:ext uri="{FF2B5EF4-FFF2-40B4-BE49-F238E27FC236}">
                <a16:creationId xmlns:a16="http://schemas.microsoft.com/office/drawing/2014/main" id="{E043F316-76DC-4F8D-B0C9-695562CD827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C70DB475-EF8D-4192-AEB8-E04565EC3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19DD103-275F-46A0-BEB3-576DC18D62D7}"/>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E9ADCDDC-7641-41D4-AAB2-2DC5DA9547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FCFEC24-8D51-4AAB-8657-81C98775092E}"/>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4FAB513B-E127-4650-9171-574B0AF722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40D38BF-69C0-4827-8412-7858C3DF17A1}"/>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44858F79-C01D-482F-8DDE-C80780DD0A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95645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EC96916-1BAE-4A4E-BF94-2604763DB990}"/>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7FEBB5C8-282F-4906-80B9-C81D701613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7605DEB-C81B-41F2-ABA8-D21CD717FA7A}"/>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520811E7-D32E-4B74-9C5E-4F2EBBA715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ADFF460-F732-4F8E-9BEC-BDC62B69C0FD}"/>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E427A0BF-8535-41FD-9918-F0C0C2585C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97FF49F-1D45-469B-875E-F2DC1DDA4D36}"/>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949FD0D0-FC60-49A7-A825-489FF222CA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20606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6C03FFC-61A1-4E2B-BB58-CEF8239A9776}"/>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1C4ACA0-7908-4D31-AF21-00AD91730D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4A77185-263F-40EF-B517-050039163EBF}"/>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93895C72-BFF8-4918-95C2-8FFB7A879F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27524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99F2A1A-F415-4861-9317-8DF50F438DE9}"/>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68EDBADE-A031-473C-85B2-8404A68200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3A7F482-09C8-4234-BA8B-E06C784513B0}"/>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F97F5174-3BAF-4B1B-846E-3DB7430B29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6F678B6-0AFA-4070-84E8-E0DDD2DCB293}"/>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607DE2B4-6350-4A16-8897-F8F2804C1A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730F164-3563-441D-A2BB-9ECF873C6BAE}"/>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58081F0E-1362-4F6F-BE70-E88D6BFB0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8193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730F164-3563-441D-A2BB-9ECF873C6BAE}"/>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58081F0E-1362-4F6F-BE70-E88D6BFB0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FB97593-0041-4772-A59B-E780BE22DF40}"/>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677EF500-B7A4-4BC7-84F3-DC9FCA5B57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55D7E6C-E4BC-4E16-83B1-ED424A35489A}"/>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96D47F81-B4E3-449F-BAFA-037C273646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43184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9F52C5D-9955-47A2-9EA6-38FEB66EF379}"/>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E6218432-9C5A-4AD0-9E05-B779659723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9CFC14DB-8A99-44CB-BA83-39417D26C1AF}"/>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6530489F-79EC-4897-869D-780965D7E749}"/>
                </a:ext>
              </a:extLst>
            </p:cNvPr>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5" name="Rectangle 5">
              <a:extLst>
                <a:ext uri="{FF2B5EF4-FFF2-40B4-BE49-F238E27FC236}">
                  <a16:creationId xmlns:a16="http://schemas.microsoft.com/office/drawing/2014/main" id="{A83414BD-B475-4106-B6CC-2A825BC14624}"/>
                </a:ext>
              </a:extLst>
            </p:cNvPr>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6" name="Rectangle 6">
              <a:extLst>
                <a:ext uri="{FF2B5EF4-FFF2-40B4-BE49-F238E27FC236}">
                  <a16:creationId xmlns:a16="http://schemas.microsoft.com/office/drawing/2014/main" id="{45EEFC8D-4A80-4C8D-BB98-5471F8FF24CA}"/>
                </a:ext>
              </a:extLst>
            </p:cNvPr>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grpSp>
      <p:sp>
        <p:nvSpPr>
          <p:cNvPr id="7" name="Text Box 7">
            <a:extLst>
              <a:ext uri="{FF2B5EF4-FFF2-40B4-BE49-F238E27FC236}">
                <a16:creationId xmlns:a16="http://schemas.microsoft.com/office/drawing/2014/main" id="{CE292785-34F4-4129-BCFD-B22D0AC1FEE2}"/>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a:extLst>
              <a:ext uri="{FF2B5EF4-FFF2-40B4-BE49-F238E27FC236}">
                <a16:creationId xmlns:a16="http://schemas.microsoft.com/office/drawing/2014/main" id="{20D32FCA-31DE-4EA5-82C1-CF345076A238}"/>
              </a:ext>
            </a:extLst>
          </p:cNvPr>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pic>
        <p:nvPicPr>
          <p:cNvPr id="9" name="Picture 9" descr="dino_4">
            <a:extLst>
              <a:ext uri="{FF2B5EF4-FFF2-40B4-BE49-F238E27FC236}">
                <a16:creationId xmlns:a16="http://schemas.microsoft.com/office/drawing/2014/main" id="{090E6124-7B97-4EBF-8990-F55FBAA11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C449F6A7-C9D3-4C68-84CF-E1FEED2CAF96}"/>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13297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86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68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720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9793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73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30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756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03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189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117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1EFAC327-3B14-405A-AECD-695170F62A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B7308704-6884-478D-913D-858724364FFC}"/>
              </a:ext>
            </a:extLst>
          </p:cNvPr>
          <p:cNvSpPr>
            <a:spLocks noGrp="1" noChangeArrowheads="1"/>
          </p:cNvSpPr>
          <p:nvPr>
            <p:ph type="title"/>
          </p:nvPr>
        </p:nvSpPr>
        <p:spPr bwMode="auto">
          <a:xfrm>
            <a:off x="457200" y="225425"/>
            <a:ext cx="8077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C46878CA-A75D-4410-AFD2-1992D970E5FB}"/>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C1D23273-AE1D-4273-BD10-D4215E10B362}"/>
              </a:ext>
            </a:extLst>
          </p:cNvPr>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0" name="Line 6">
            <a:extLst>
              <a:ext uri="{FF2B5EF4-FFF2-40B4-BE49-F238E27FC236}">
                <a16:creationId xmlns:a16="http://schemas.microsoft.com/office/drawing/2014/main" id="{A52FF0B1-98D3-422D-A027-A89A772773D8}"/>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4A460C49-6450-4AA7-B172-624D0E8FA2B4}"/>
              </a:ext>
            </a:extLst>
          </p:cNvPr>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2" name="Rectangle 8">
            <a:extLst>
              <a:ext uri="{FF2B5EF4-FFF2-40B4-BE49-F238E27FC236}">
                <a16:creationId xmlns:a16="http://schemas.microsoft.com/office/drawing/2014/main" id="{69885932-7748-44D3-A5FA-3EA2C19FA746}"/>
              </a:ext>
            </a:extLst>
          </p:cNvPr>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51561" name="Text Box 9">
            <a:extLst>
              <a:ext uri="{FF2B5EF4-FFF2-40B4-BE49-F238E27FC236}">
                <a16:creationId xmlns:a16="http://schemas.microsoft.com/office/drawing/2014/main" id="{2B3C4A04-A423-4652-9F71-1E3F1D9CED55}"/>
              </a:ext>
            </a:extLst>
          </p:cNvPr>
          <p:cNvSpPr txBox="1">
            <a:spLocks noChangeArrowheads="1"/>
          </p:cNvSpPr>
          <p:nvPr userDrawn="1"/>
        </p:nvSpPr>
        <p:spPr bwMode="auto">
          <a:xfrm>
            <a:off x="4256146" y="6613525"/>
            <a:ext cx="447559" cy="246221"/>
          </a:xfrm>
          <a:prstGeom prst="rect">
            <a:avLst/>
          </a:prstGeom>
          <a:noFill/>
          <a:ln w="9525">
            <a:noFill/>
            <a:miter lim="800000"/>
            <a:headEnd/>
            <a:tailEnd/>
          </a:ln>
          <a:effec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dirty="0">
                <a:solidFill>
                  <a:srgbClr val="006699"/>
                </a:solidFill>
                <a:latin typeface="Helvetica" panose="020B0604020202020204" pitchFamily="34" charset="0"/>
              </a:rPr>
              <a:t>6.</a:t>
            </a:r>
            <a:fld id="{3002ADDC-CC54-42C0-AD9E-FCEA6349E957}"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dirty="0">
              <a:solidFill>
                <a:srgbClr val="006699"/>
              </a:solidFill>
              <a:latin typeface="Helvetica" panose="020B0604020202020204" pitchFamily="34" charset="0"/>
            </a:endParaRPr>
          </a:p>
        </p:txBody>
      </p:sp>
      <p:sp>
        <p:nvSpPr>
          <p:cNvPr id="1034" name="Text Box 10">
            <a:extLst>
              <a:ext uri="{FF2B5EF4-FFF2-40B4-BE49-F238E27FC236}">
                <a16:creationId xmlns:a16="http://schemas.microsoft.com/office/drawing/2014/main" id="{59A1521A-022B-4DE7-8426-69A13EBF9FAB}"/>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006699"/>
                </a:solidFill>
                <a:latin typeface="Helvetica" panose="020B0604020202020204" pitchFamily="34" charset="0"/>
              </a:rPr>
              <a:t>Silberschatz, Galvin and Gagne ©2018</a:t>
            </a:r>
          </a:p>
        </p:txBody>
      </p:sp>
      <p:sp>
        <p:nvSpPr>
          <p:cNvPr id="1035" name="Text Box 11">
            <a:extLst>
              <a:ext uri="{FF2B5EF4-FFF2-40B4-BE49-F238E27FC236}">
                <a16:creationId xmlns:a16="http://schemas.microsoft.com/office/drawing/2014/main" id="{27BAFA87-2B93-403E-A844-8FB1EAE92C10}"/>
              </a:ext>
            </a:extLst>
          </p:cNvPr>
          <p:cNvSpPr txBox="1">
            <a:spLocks noChangeArrowheads="1"/>
          </p:cNvSpPr>
          <p:nvPr/>
        </p:nvSpPr>
        <p:spPr bwMode="auto">
          <a:xfrm>
            <a:off x="185738" y="6586538"/>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dirty="0">
                <a:solidFill>
                  <a:srgbClr val="006699"/>
                </a:solidFill>
                <a:latin typeface="Helvetica" panose="020B0604020202020204" pitchFamily="34" charset="0"/>
              </a:rPr>
              <a:t>Operating System Concepts – 10</a:t>
            </a:r>
            <a:r>
              <a:rPr lang="en-US" altLang="en-US" sz="1000" b="1" baseline="30000" dirty="0">
                <a:solidFill>
                  <a:srgbClr val="006699"/>
                </a:solidFill>
                <a:latin typeface="Helvetica" panose="020B0604020202020204" pitchFamily="34" charset="0"/>
              </a:rPr>
              <a:t>th</a:t>
            </a:r>
            <a:r>
              <a:rPr lang="en-US" altLang="en-US" sz="1000" b="1" dirty="0">
                <a:solidFill>
                  <a:srgbClr val="006699"/>
                </a:solidFill>
                <a:latin typeface="Helvetica" panose="020B0604020202020204" pitchFamily="34" charset="0"/>
              </a:rPr>
              <a:t> Edition</a:t>
            </a:r>
          </a:p>
        </p:txBody>
      </p:sp>
      <p:pic>
        <p:nvPicPr>
          <p:cNvPr id="1036" name="Picture 12" descr="dino_6">
            <a:extLst>
              <a:ext uri="{FF2B5EF4-FFF2-40B4-BE49-F238E27FC236}">
                <a16:creationId xmlns:a16="http://schemas.microsoft.com/office/drawing/2014/main" id="{CD488D63-B096-4EAA-B5D8-70E38A3713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3"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sldNum="0" hdr="0" dt="0"/>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77DD-92FD-41F3-8105-B0ED20549CDA}"/>
              </a:ext>
            </a:extLst>
          </p:cNvPr>
          <p:cNvSpPr>
            <a:spLocks noGrp="1"/>
          </p:cNvSpPr>
          <p:nvPr>
            <p:ph type="ctrTitle"/>
          </p:nvPr>
        </p:nvSpPr>
        <p:spPr/>
        <p:txBody>
          <a:bodyPr/>
          <a:lstStyle/>
          <a:p>
            <a:r>
              <a:rPr lang="fr-FR" sz="4000" dirty="0"/>
              <a:t>Lecture 06 : </a:t>
            </a:r>
            <a:br>
              <a:rPr lang="fr-FR" sz="4000" dirty="0"/>
            </a:br>
            <a:r>
              <a:rPr lang="en-US" sz="4000" dirty="0"/>
              <a:t>Process Concept, Scheduling, Operations on Processes</a:t>
            </a:r>
          </a:p>
        </p:txBody>
      </p:sp>
    </p:spTree>
    <p:extLst>
      <p:ext uri="{BB962C8B-B14F-4D97-AF65-F5344CB8AC3E}">
        <p14:creationId xmlns:p14="http://schemas.microsoft.com/office/powerpoint/2010/main" val="302684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idx="4294967295"/>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t>1. Process Concept</a:t>
            </a:r>
          </a:p>
          <a:p>
            <a:pPr marL="742950" lvl="2" indent="0">
              <a:buNone/>
            </a:pPr>
            <a:r>
              <a:rPr lang="en-US" altLang="en-US" dirty="0"/>
              <a:t>• Process</a:t>
            </a:r>
          </a:p>
          <a:p>
            <a:pPr marL="742950" lvl="2" indent="0">
              <a:buNone/>
            </a:pPr>
            <a:r>
              <a:rPr lang="en-US" altLang="en-US" dirty="0">
                <a:highlight>
                  <a:srgbClr val="FFFF00"/>
                </a:highlight>
              </a:rPr>
              <a:t>• States</a:t>
            </a:r>
          </a:p>
          <a:p>
            <a:pPr marL="742950" lvl="2" indent="0">
              <a:buNone/>
            </a:pPr>
            <a:r>
              <a:rPr lang="en-US" altLang="en-US" dirty="0"/>
              <a:t>• PCB</a:t>
            </a:r>
          </a:p>
          <a:p>
            <a:pPr marL="0" indent="0">
              <a:buNone/>
            </a:pPr>
            <a:r>
              <a:rPr lang="en-US" altLang="en-US" b="1" dirty="0"/>
              <a:t>2. Process Scheduling</a:t>
            </a:r>
          </a:p>
          <a:p>
            <a:pPr marL="742950" lvl="2" indent="0">
              <a:buNone/>
            </a:pPr>
            <a:r>
              <a:rPr lang="en-US" altLang="en-US" dirty="0"/>
              <a:t>• Queues</a:t>
            </a:r>
          </a:p>
          <a:p>
            <a:pPr marL="742950" lvl="2" indent="0">
              <a:buNone/>
            </a:pPr>
            <a:r>
              <a:rPr lang="en-US" altLang="en-US" dirty="0"/>
              <a:t>• Schedulers</a:t>
            </a:r>
          </a:p>
          <a:p>
            <a:pPr marL="742950" lvl="2" indent="0">
              <a:buNone/>
            </a:pPr>
            <a:r>
              <a:rPr lang="en-US" altLang="en-US" dirty="0"/>
              <a:t>• Context Switch (F3.4)</a:t>
            </a:r>
          </a:p>
          <a:p>
            <a:pPr marL="0" indent="0">
              <a:buNone/>
            </a:pPr>
            <a:r>
              <a:rPr lang="en-US" altLang="en-US" b="1" dirty="0"/>
              <a:t>3. Operations on Processes</a:t>
            </a:r>
          </a:p>
          <a:p>
            <a:pPr marL="742950" lvl="2" indent="0">
              <a:buNone/>
            </a:pPr>
            <a:r>
              <a:rPr lang="en-US" altLang="en-US" dirty="0"/>
              <a:t>• Creation</a:t>
            </a:r>
          </a:p>
          <a:p>
            <a:pPr marL="742950" lvl="2" indent="0">
              <a:buNone/>
            </a:pPr>
            <a:r>
              <a:rPr lang="en-US" altLang="en-US" dirty="0"/>
              <a:t>• Termination</a:t>
            </a:r>
          </a:p>
          <a:p>
            <a:pPr marL="0" indent="0">
              <a:buNone/>
            </a:pPr>
            <a:endParaRPr lang="en-US" altLang="en-US" dirty="0"/>
          </a:p>
        </p:txBody>
      </p:sp>
    </p:spTree>
    <p:extLst>
      <p:ext uri="{BB962C8B-B14F-4D97-AF65-F5344CB8AC3E}">
        <p14:creationId xmlns:p14="http://schemas.microsoft.com/office/powerpoint/2010/main" val="4150065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890CFA9-9E5C-4419-8C0A-3AE15BC75848}"/>
              </a:ext>
            </a:extLst>
          </p:cNvPr>
          <p:cNvSpPr>
            <a:spLocks noGrp="1" noChangeArrowheads="1"/>
          </p:cNvSpPr>
          <p:nvPr>
            <p:ph type="title" idx="4294967295"/>
          </p:nvPr>
        </p:nvSpPr>
        <p:spPr>
          <a:xfrm>
            <a:off x="1360488" y="228600"/>
            <a:ext cx="6251575" cy="576263"/>
          </a:xfrm>
        </p:spPr>
        <p:txBody>
          <a:bodyPr/>
          <a:lstStyle/>
          <a:p>
            <a:pPr eaLnBrk="1" hangingPunct="1"/>
            <a:r>
              <a:rPr lang="en-US" altLang="en-US"/>
              <a:t>Process State</a:t>
            </a:r>
          </a:p>
        </p:txBody>
      </p:sp>
      <p:sp>
        <p:nvSpPr>
          <p:cNvPr id="18435" name="Rectangle 3">
            <a:extLst>
              <a:ext uri="{FF2B5EF4-FFF2-40B4-BE49-F238E27FC236}">
                <a16:creationId xmlns:a16="http://schemas.microsoft.com/office/drawing/2014/main" id="{024CBB90-3DD4-48C6-830E-D5B680DA86BE}"/>
              </a:ext>
            </a:extLst>
          </p:cNvPr>
          <p:cNvSpPr>
            <a:spLocks noGrp="1" noChangeArrowheads="1"/>
          </p:cNvSpPr>
          <p:nvPr>
            <p:ph type="body" idx="1"/>
          </p:nvPr>
        </p:nvSpPr>
        <p:spPr>
          <a:xfrm>
            <a:off x="806450" y="1246188"/>
            <a:ext cx="7370763" cy="3254375"/>
          </a:xfrm>
        </p:spPr>
        <p:txBody>
          <a:bodyPr/>
          <a:lstStyle/>
          <a:p>
            <a:r>
              <a:rPr lang="en-US" altLang="en-US" dirty="0"/>
              <a:t>As a process executes, it changes </a:t>
            </a:r>
            <a:r>
              <a:rPr lang="en-US" altLang="en-US" b="1" dirty="0">
                <a:solidFill>
                  <a:srgbClr val="006699"/>
                </a:solidFill>
                <a:latin typeface="+mj-lt"/>
              </a:rPr>
              <a:t>state</a:t>
            </a:r>
          </a:p>
          <a:p>
            <a:pPr lvl="1"/>
            <a:r>
              <a:rPr lang="en-US" altLang="en-US" b="1" dirty="0"/>
              <a:t>New</a:t>
            </a:r>
            <a:r>
              <a:rPr lang="en-US" altLang="en-US" dirty="0"/>
              <a:t>:  The process is being created</a:t>
            </a:r>
          </a:p>
          <a:p>
            <a:pPr lvl="1"/>
            <a:r>
              <a:rPr lang="en-US" altLang="en-US" b="1" dirty="0"/>
              <a:t>Running</a:t>
            </a:r>
            <a:r>
              <a:rPr lang="en-US" altLang="en-US" dirty="0"/>
              <a:t>:  Instructions are being executed</a:t>
            </a:r>
          </a:p>
          <a:p>
            <a:pPr lvl="1"/>
            <a:r>
              <a:rPr lang="en-US" altLang="en-US" b="1" dirty="0"/>
              <a:t>Waiting</a:t>
            </a:r>
            <a:r>
              <a:rPr lang="en-US" altLang="en-US" dirty="0"/>
              <a:t>:  The process is waiting for some event to occur</a:t>
            </a:r>
          </a:p>
          <a:p>
            <a:pPr lvl="1"/>
            <a:r>
              <a:rPr lang="en-US" altLang="en-US" b="1" dirty="0"/>
              <a:t>Ready</a:t>
            </a:r>
            <a:r>
              <a:rPr lang="en-US" altLang="en-US" dirty="0"/>
              <a:t>:  The process is waiting to be assigned to a processor</a:t>
            </a:r>
          </a:p>
          <a:p>
            <a:pPr lvl="1"/>
            <a:r>
              <a:rPr lang="en-US" altLang="en-US" b="1" dirty="0"/>
              <a:t>Terminated</a:t>
            </a:r>
            <a:r>
              <a:rPr lang="en-US" altLang="en-US" dirty="0"/>
              <a:t>:  The process has finished execution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3351C7C-1AE3-4532-A2F7-C7EB33BCDB3F}"/>
              </a:ext>
            </a:extLst>
          </p:cNvPr>
          <p:cNvSpPr>
            <a:spLocks noGrp="1" noChangeArrowheads="1"/>
          </p:cNvSpPr>
          <p:nvPr>
            <p:ph type="title" idx="4294967295"/>
          </p:nvPr>
        </p:nvSpPr>
        <p:spPr>
          <a:xfrm>
            <a:off x="739775" y="228600"/>
            <a:ext cx="7947025" cy="576263"/>
          </a:xfrm>
        </p:spPr>
        <p:txBody>
          <a:bodyPr/>
          <a:lstStyle/>
          <a:p>
            <a:pPr eaLnBrk="1" hangingPunct="1"/>
            <a:r>
              <a:rPr lang="en-US" altLang="en-US"/>
              <a:t>Diagram of Process State</a:t>
            </a:r>
          </a:p>
        </p:txBody>
      </p:sp>
      <p:pic>
        <p:nvPicPr>
          <p:cNvPr id="20483" name="Picture 1">
            <a:extLst>
              <a:ext uri="{FF2B5EF4-FFF2-40B4-BE49-F238E27FC236}">
                <a16:creationId xmlns:a16="http://schemas.microsoft.com/office/drawing/2014/main" id="{C48543A4-67CA-450C-8237-41432A1A6B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3913" y="2238375"/>
            <a:ext cx="55911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idx="4294967295"/>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t>1. Process Concept</a:t>
            </a:r>
          </a:p>
          <a:p>
            <a:pPr marL="742950" lvl="2" indent="0">
              <a:buNone/>
            </a:pPr>
            <a:r>
              <a:rPr lang="en-US" altLang="en-US" dirty="0"/>
              <a:t>• Process</a:t>
            </a:r>
          </a:p>
          <a:p>
            <a:pPr marL="742950" lvl="2" indent="0">
              <a:buNone/>
            </a:pPr>
            <a:r>
              <a:rPr lang="en-US" altLang="en-US" dirty="0"/>
              <a:t>• States</a:t>
            </a:r>
          </a:p>
          <a:p>
            <a:pPr marL="742950" lvl="2" indent="0">
              <a:buNone/>
            </a:pPr>
            <a:r>
              <a:rPr lang="en-US" altLang="en-US" dirty="0">
                <a:highlight>
                  <a:srgbClr val="FFFF00"/>
                </a:highlight>
              </a:rPr>
              <a:t>• PCB</a:t>
            </a:r>
          </a:p>
          <a:p>
            <a:pPr marL="0" indent="0">
              <a:buNone/>
            </a:pPr>
            <a:r>
              <a:rPr lang="en-US" altLang="en-US" b="1" dirty="0"/>
              <a:t>2. Process Scheduling</a:t>
            </a:r>
          </a:p>
          <a:p>
            <a:pPr marL="742950" lvl="2" indent="0">
              <a:buNone/>
            </a:pPr>
            <a:r>
              <a:rPr lang="en-US" altLang="en-US" dirty="0"/>
              <a:t>• Queues</a:t>
            </a:r>
          </a:p>
          <a:p>
            <a:pPr marL="742950" lvl="2" indent="0">
              <a:buNone/>
            </a:pPr>
            <a:r>
              <a:rPr lang="en-US" altLang="en-US" dirty="0"/>
              <a:t>• Schedulers</a:t>
            </a:r>
          </a:p>
          <a:p>
            <a:pPr marL="742950" lvl="2" indent="0">
              <a:buNone/>
            </a:pPr>
            <a:r>
              <a:rPr lang="en-US" altLang="en-US" dirty="0"/>
              <a:t>• Context Switch (F3.4)</a:t>
            </a:r>
          </a:p>
          <a:p>
            <a:pPr marL="0" indent="0">
              <a:buNone/>
            </a:pPr>
            <a:r>
              <a:rPr lang="en-US" altLang="en-US" b="1" dirty="0"/>
              <a:t>3. Operations on Processes</a:t>
            </a:r>
          </a:p>
          <a:p>
            <a:pPr marL="742950" lvl="2" indent="0">
              <a:buNone/>
            </a:pPr>
            <a:r>
              <a:rPr lang="en-US" altLang="en-US" dirty="0"/>
              <a:t>• Creation</a:t>
            </a:r>
          </a:p>
          <a:p>
            <a:pPr marL="742950" lvl="2" indent="0">
              <a:buNone/>
            </a:pPr>
            <a:r>
              <a:rPr lang="en-US" altLang="en-US" dirty="0"/>
              <a:t>• Termination</a:t>
            </a:r>
          </a:p>
          <a:p>
            <a:pPr marL="0" indent="0">
              <a:buNone/>
            </a:pPr>
            <a:endParaRPr lang="en-US" altLang="en-US" dirty="0"/>
          </a:p>
        </p:txBody>
      </p:sp>
    </p:spTree>
    <p:extLst>
      <p:ext uri="{BB962C8B-B14F-4D97-AF65-F5344CB8AC3E}">
        <p14:creationId xmlns:p14="http://schemas.microsoft.com/office/powerpoint/2010/main" val="1161971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C14ED24-AEFF-4F38-8076-4F8FF58C3F94}"/>
              </a:ext>
            </a:extLst>
          </p:cNvPr>
          <p:cNvSpPr>
            <a:spLocks noGrp="1" noChangeArrowheads="1"/>
          </p:cNvSpPr>
          <p:nvPr>
            <p:ph type="title" idx="4294967295"/>
          </p:nvPr>
        </p:nvSpPr>
        <p:spPr>
          <a:xfrm>
            <a:off x="1166813" y="193903"/>
            <a:ext cx="7519987" cy="576262"/>
          </a:xfrm>
        </p:spPr>
        <p:txBody>
          <a:bodyPr/>
          <a:lstStyle/>
          <a:p>
            <a:pPr eaLnBrk="1" hangingPunct="1"/>
            <a:r>
              <a:rPr lang="en-US" altLang="en-US" dirty="0"/>
              <a:t>Process Control Block (PCB)</a:t>
            </a:r>
          </a:p>
        </p:txBody>
      </p:sp>
      <p:sp>
        <p:nvSpPr>
          <p:cNvPr id="22531" name="Rectangle 3">
            <a:extLst>
              <a:ext uri="{FF2B5EF4-FFF2-40B4-BE49-F238E27FC236}">
                <a16:creationId xmlns:a16="http://schemas.microsoft.com/office/drawing/2014/main" id="{DEEAF946-6112-4200-8913-ED1F42CE1EF2}"/>
              </a:ext>
            </a:extLst>
          </p:cNvPr>
          <p:cNvSpPr>
            <a:spLocks noGrp="1" noChangeArrowheads="1"/>
          </p:cNvSpPr>
          <p:nvPr>
            <p:ph type="body" idx="1"/>
          </p:nvPr>
        </p:nvSpPr>
        <p:spPr>
          <a:xfrm>
            <a:off x="849991" y="1823222"/>
            <a:ext cx="5616122" cy="4417927"/>
          </a:xfrm>
        </p:spPr>
        <p:txBody>
          <a:bodyPr/>
          <a:lstStyle/>
          <a:p>
            <a:r>
              <a:rPr lang="en-US" altLang="en-US" sz="1700" dirty="0"/>
              <a:t>Process state – running, waiting, etc.</a:t>
            </a:r>
          </a:p>
          <a:p>
            <a:r>
              <a:rPr lang="en-US" altLang="en-US" sz="1700" dirty="0"/>
              <a:t>Program counter – location of instruction to next execute</a:t>
            </a:r>
          </a:p>
          <a:p>
            <a:r>
              <a:rPr lang="en-US" altLang="en-US" sz="1700" dirty="0"/>
              <a:t>CPU registers – contents of all process-centric registers</a:t>
            </a:r>
          </a:p>
          <a:p>
            <a:r>
              <a:rPr lang="en-US" altLang="en-US" sz="1700" dirty="0"/>
              <a:t>CPU scheduling information- priorities, scheduling queue pointers</a:t>
            </a:r>
          </a:p>
          <a:p>
            <a:r>
              <a:rPr lang="en-US" altLang="en-US" sz="1700" dirty="0"/>
              <a:t>Memory-management information – memory allocated to the process</a:t>
            </a:r>
          </a:p>
          <a:p>
            <a:r>
              <a:rPr lang="en-US" altLang="en-US" sz="1700" dirty="0"/>
              <a:t>Accounting information – CPU used, clock time elapsed since start, time limits</a:t>
            </a:r>
          </a:p>
          <a:p>
            <a:r>
              <a:rPr lang="en-US" altLang="en-US" sz="1700" dirty="0"/>
              <a:t>I/O status information – I/O devices allocated to process, list of open files</a:t>
            </a:r>
          </a:p>
          <a:p>
            <a:endParaRPr lang="en-US" altLang="en-US" dirty="0"/>
          </a:p>
        </p:txBody>
      </p:sp>
      <p:pic>
        <p:nvPicPr>
          <p:cNvPr id="22532" name="Picture 1">
            <a:extLst>
              <a:ext uri="{FF2B5EF4-FFF2-40B4-BE49-F238E27FC236}">
                <a16:creationId xmlns:a16="http://schemas.microsoft.com/office/drawing/2014/main" id="{4C1B42D7-9239-4535-8C25-EF8AF0D926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3729" y="2121125"/>
            <a:ext cx="18542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7519650-4D5E-45C9-BCF6-B2C0554D33E2}"/>
              </a:ext>
            </a:extLst>
          </p:cNvPr>
          <p:cNvSpPr txBox="1"/>
          <p:nvPr/>
        </p:nvSpPr>
        <p:spPr>
          <a:xfrm>
            <a:off x="769490" y="1110345"/>
            <a:ext cx="6874095" cy="923330"/>
          </a:xfrm>
          <a:prstGeom prst="rect">
            <a:avLst/>
          </a:prstGeom>
          <a:noFill/>
        </p:spPr>
        <p:txBody>
          <a:bodyPr wrap="square" rtlCol="0">
            <a:spAutoFit/>
          </a:bodyPr>
          <a:lstStyle/>
          <a:p>
            <a:r>
              <a:rPr lang="en-US" altLang="en-US" sz="1700" dirty="0"/>
              <a:t>Information associated with each process(also called </a:t>
            </a:r>
            <a:r>
              <a:rPr kumimoji="1" lang="en-US" altLang="en-US" b="1" dirty="0">
                <a:solidFill>
                  <a:srgbClr val="006699"/>
                </a:solidFill>
                <a:latin typeface="+mj-lt"/>
              </a:rPr>
              <a:t>task</a:t>
            </a:r>
            <a:r>
              <a:rPr lang="en-US" altLang="en-US" sz="1700" b="1" dirty="0">
                <a:solidFill>
                  <a:srgbClr val="3366FF"/>
                </a:solidFill>
              </a:rPr>
              <a:t> </a:t>
            </a:r>
            <a:r>
              <a:rPr kumimoji="1" lang="en-US" altLang="en-US" b="1" dirty="0">
                <a:solidFill>
                  <a:srgbClr val="006699"/>
                </a:solidFill>
                <a:latin typeface="+mj-lt"/>
              </a:rPr>
              <a:t>control</a:t>
            </a:r>
            <a:r>
              <a:rPr lang="en-US" altLang="en-US" sz="1700" b="1" dirty="0">
                <a:solidFill>
                  <a:srgbClr val="3366FF"/>
                </a:solidFill>
              </a:rPr>
              <a:t> </a:t>
            </a:r>
            <a:r>
              <a:rPr kumimoji="1" lang="en-US" altLang="en-US" b="1" dirty="0">
                <a:solidFill>
                  <a:srgbClr val="006699"/>
                </a:solidFill>
                <a:latin typeface="+mj-lt"/>
              </a:rPr>
              <a:t>block</a:t>
            </a:r>
            <a:r>
              <a:rPr lang="en-US" altLang="en-US" sz="1700" dirty="0"/>
              <a:t>)</a:t>
            </a:r>
          </a:p>
          <a:p>
            <a:pPr>
              <a:buFont typeface="Monotype Sorts" pitchFamily="-84" charset="2"/>
              <a:buNone/>
            </a:pPr>
            <a:r>
              <a:rPr lang="en-US" alt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8D9066D-6E62-480A-A448-F88C6FB241E9}"/>
              </a:ext>
            </a:extLst>
          </p:cNvPr>
          <p:cNvSpPr>
            <a:spLocks noGrp="1" noChangeArrowheads="1"/>
          </p:cNvSpPr>
          <p:nvPr>
            <p:ph type="title" idx="4294967295"/>
          </p:nvPr>
        </p:nvSpPr>
        <p:spPr>
          <a:xfrm>
            <a:off x="1041400" y="230188"/>
            <a:ext cx="7383463" cy="576262"/>
          </a:xfrm>
        </p:spPr>
        <p:txBody>
          <a:bodyPr/>
          <a:lstStyle/>
          <a:p>
            <a:pPr eaLnBrk="1" hangingPunct="1"/>
            <a:r>
              <a:rPr lang="en-US" altLang="en-US"/>
              <a:t>Threads</a:t>
            </a:r>
          </a:p>
        </p:txBody>
      </p:sp>
      <p:sp>
        <p:nvSpPr>
          <p:cNvPr id="24579" name="Rectangle 3">
            <a:extLst>
              <a:ext uri="{FF2B5EF4-FFF2-40B4-BE49-F238E27FC236}">
                <a16:creationId xmlns:a16="http://schemas.microsoft.com/office/drawing/2014/main" id="{5FE53719-71CB-4158-A535-768E646E48D7}"/>
              </a:ext>
            </a:extLst>
          </p:cNvPr>
          <p:cNvSpPr>
            <a:spLocks noGrp="1" noChangeArrowheads="1"/>
          </p:cNvSpPr>
          <p:nvPr>
            <p:ph type="body" idx="1"/>
          </p:nvPr>
        </p:nvSpPr>
        <p:spPr>
          <a:xfrm>
            <a:off x="793751" y="1059091"/>
            <a:ext cx="7116536" cy="4013652"/>
          </a:xfrm>
        </p:spPr>
        <p:txBody>
          <a:bodyPr/>
          <a:lstStyle/>
          <a:p>
            <a:r>
              <a:rPr lang="en-US" altLang="en-US" dirty="0"/>
              <a:t>So far, process has a single thread of execution</a:t>
            </a:r>
          </a:p>
          <a:p>
            <a:r>
              <a:rPr lang="en-US" altLang="en-US" dirty="0"/>
              <a:t>Consider having multiple program counters per process</a:t>
            </a:r>
          </a:p>
          <a:p>
            <a:pPr lvl="1"/>
            <a:r>
              <a:rPr lang="en-US" altLang="en-US" dirty="0"/>
              <a:t>Multiple locations can execute at once</a:t>
            </a:r>
          </a:p>
          <a:p>
            <a:pPr lvl="2"/>
            <a:r>
              <a:rPr lang="en-US" altLang="en-US" dirty="0"/>
              <a:t>Multiple threads of control -&gt; </a:t>
            </a:r>
            <a:r>
              <a:rPr lang="en-US" altLang="en-US" b="1" kern="1200" dirty="0">
                <a:solidFill>
                  <a:srgbClr val="006699"/>
                </a:solidFill>
                <a:latin typeface="+mj-lt"/>
                <a:cs typeface="+mn-cs"/>
              </a:rPr>
              <a:t>threads</a:t>
            </a:r>
          </a:p>
          <a:p>
            <a:r>
              <a:rPr lang="en-US" altLang="en-US" dirty="0"/>
              <a:t>Must then have storage for thread details, multiple program counters in PCB</a:t>
            </a:r>
          </a:p>
          <a:p>
            <a:r>
              <a:rPr lang="en-US" altLang="en-US" dirty="0"/>
              <a:t>Explore in detail in Chapter 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49B161E-EAED-4DCF-B609-D8AB274D0369}"/>
              </a:ext>
            </a:extLst>
          </p:cNvPr>
          <p:cNvSpPr>
            <a:spLocks noGrp="1" noChangeArrowheads="1"/>
          </p:cNvSpPr>
          <p:nvPr>
            <p:ph type="title" idx="4294967295"/>
          </p:nvPr>
        </p:nvSpPr>
        <p:spPr>
          <a:xfrm>
            <a:off x="960438" y="228600"/>
            <a:ext cx="8005762" cy="576263"/>
          </a:xfrm>
        </p:spPr>
        <p:txBody>
          <a:bodyPr/>
          <a:lstStyle/>
          <a:p>
            <a:r>
              <a:rPr lang="en-US" altLang="en-US"/>
              <a:t>Process Representation in Linux</a:t>
            </a:r>
          </a:p>
        </p:txBody>
      </p:sp>
      <p:sp>
        <p:nvSpPr>
          <p:cNvPr id="26627" name="Content Placeholder 2">
            <a:extLst>
              <a:ext uri="{FF2B5EF4-FFF2-40B4-BE49-F238E27FC236}">
                <a16:creationId xmlns:a16="http://schemas.microsoft.com/office/drawing/2014/main" id="{1363C44F-7AD0-4380-824D-C4E77F3B346A}"/>
              </a:ext>
            </a:extLst>
          </p:cNvPr>
          <p:cNvSpPr>
            <a:spLocks noGrp="1" noChangeArrowheads="1"/>
          </p:cNvSpPr>
          <p:nvPr>
            <p:ph idx="1"/>
          </p:nvPr>
        </p:nvSpPr>
        <p:spPr/>
        <p:txBody>
          <a:bodyPr/>
          <a:lstStyle/>
          <a:p>
            <a:pPr>
              <a:buFont typeface="Monotype Sorts" pitchFamily="-84" charset="2"/>
              <a:buNone/>
            </a:pPr>
            <a:r>
              <a:rPr lang="en-US" altLang="en-US"/>
              <a:t>Represented by the C structure </a:t>
            </a:r>
            <a:r>
              <a:rPr lang="en-US" altLang="en-US">
                <a:latin typeface="Courier New" panose="02070309020205020404" pitchFamily="49" charset="0"/>
              </a:rPr>
              <a:t>task_struct</a:t>
            </a:r>
          </a:p>
          <a:p>
            <a:pPr>
              <a:buFont typeface="Monotype Sorts" pitchFamily="-84" charset="2"/>
              <a:buNone/>
            </a:pPr>
            <a:br>
              <a:rPr lang="en-US" altLang="en-US">
                <a:latin typeface="Courier New" panose="02070309020205020404" pitchFamily="49" charset="0"/>
              </a:rPr>
            </a:br>
            <a:r>
              <a:rPr lang="en-US" altLang="en-US" sz="1600">
                <a:latin typeface="Courier New" panose="02070309020205020404" pitchFamily="49" charset="0"/>
              </a:rPr>
              <a:t>pid t_pid; 			/* process identifier */ </a:t>
            </a:r>
            <a:br>
              <a:rPr lang="en-US" altLang="en-US" sz="1600">
                <a:latin typeface="Courier New" panose="02070309020205020404" pitchFamily="49" charset="0"/>
              </a:rPr>
            </a:br>
            <a:r>
              <a:rPr lang="en-US" altLang="en-US" sz="1600">
                <a:latin typeface="Courier New" panose="02070309020205020404" pitchFamily="49" charset="0"/>
              </a:rPr>
              <a:t>long state; 			/* state of the process */ </a:t>
            </a:r>
            <a:br>
              <a:rPr lang="en-US" altLang="en-US" sz="1600">
                <a:latin typeface="Courier New" panose="02070309020205020404" pitchFamily="49" charset="0"/>
              </a:rPr>
            </a:br>
            <a:r>
              <a:rPr lang="en-US" altLang="en-US" sz="1600">
                <a:latin typeface="Courier New" panose="02070309020205020404" pitchFamily="49" charset="0"/>
              </a:rPr>
              <a:t>unsigned int time_slice 	/* scheduling information */ </a:t>
            </a:r>
            <a:br>
              <a:rPr lang="en-US" altLang="en-US" sz="1600">
                <a:latin typeface="Courier New" panose="02070309020205020404" pitchFamily="49" charset="0"/>
              </a:rPr>
            </a:br>
            <a:r>
              <a:rPr lang="en-US" altLang="en-US" sz="1600">
                <a:latin typeface="Courier New" panose="02070309020205020404" pitchFamily="49" charset="0"/>
              </a:rPr>
              <a:t>struct task_struct *parent;/* this process</a:t>
            </a:r>
            <a:r>
              <a:rPr lang="ja-JP" altLang="en-US" sz="1600">
                <a:latin typeface="Courier New" panose="02070309020205020404" pitchFamily="49" charset="0"/>
              </a:rPr>
              <a:t>’</a:t>
            </a:r>
            <a:r>
              <a:rPr lang="en-US" altLang="ja-JP" sz="1600">
                <a:latin typeface="Courier New" panose="02070309020205020404" pitchFamily="49" charset="0"/>
              </a:rPr>
              <a:t>s parent */ </a:t>
            </a:r>
            <a:br>
              <a:rPr lang="en-US" altLang="ja-JP" sz="1600">
                <a:latin typeface="Courier New" panose="02070309020205020404" pitchFamily="49" charset="0"/>
              </a:rPr>
            </a:br>
            <a:r>
              <a:rPr lang="en-US" altLang="ja-JP" sz="1600">
                <a:latin typeface="Courier New" panose="02070309020205020404" pitchFamily="49" charset="0"/>
              </a:rPr>
              <a:t>struct list_head children; /* this process</a:t>
            </a:r>
            <a:r>
              <a:rPr lang="ja-JP" altLang="en-US" sz="1600">
                <a:latin typeface="Courier New" panose="02070309020205020404" pitchFamily="49" charset="0"/>
              </a:rPr>
              <a:t>’</a:t>
            </a:r>
            <a:r>
              <a:rPr lang="en-US" altLang="ja-JP" sz="1600">
                <a:latin typeface="Courier New" panose="02070309020205020404" pitchFamily="49" charset="0"/>
              </a:rPr>
              <a:t>s children */ </a:t>
            </a:r>
            <a:br>
              <a:rPr lang="en-US" altLang="ja-JP" sz="1600">
                <a:latin typeface="Courier New" panose="02070309020205020404" pitchFamily="49" charset="0"/>
              </a:rPr>
            </a:br>
            <a:r>
              <a:rPr lang="en-US" altLang="ja-JP" sz="1600">
                <a:latin typeface="Courier New" panose="02070309020205020404" pitchFamily="49" charset="0"/>
              </a:rPr>
              <a:t>struct files_struct *files;/* list of open files */ </a:t>
            </a:r>
            <a:br>
              <a:rPr lang="en-US" altLang="ja-JP" sz="1600">
                <a:latin typeface="Courier New" panose="02070309020205020404" pitchFamily="49" charset="0"/>
              </a:rPr>
            </a:br>
            <a:r>
              <a:rPr lang="en-US" altLang="ja-JP" sz="1600">
                <a:latin typeface="Courier New" panose="02070309020205020404" pitchFamily="49" charset="0"/>
              </a:rPr>
              <a:t>struct mm_struct *mm; 	/* address space of this process */</a:t>
            </a:r>
            <a:endParaRPr lang="en-US" altLang="en-US" sz="1600">
              <a:latin typeface="Courier New" panose="02070309020205020404" pitchFamily="49" charset="0"/>
            </a:endParaRPr>
          </a:p>
        </p:txBody>
      </p:sp>
      <p:pic>
        <p:nvPicPr>
          <p:cNvPr id="26628" name="Picture 1">
            <a:extLst>
              <a:ext uri="{FF2B5EF4-FFF2-40B4-BE49-F238E27FC236}">
                <a16:creationId xmlns:a16="http://schemas.microsoft.com/office/drawing/2014/main" id="{93AD06B9-FDEF-4097-849B-AE5BDEF25F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3325" y="4075113"/>
            <a:ext cx="457835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idx="4294967295"/>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t>1. Process Concept</a:t>
            </a:r>
          </a:p>
          <a:p>
            <a:pPr marL="742950" lvl="2" indent="0">
              <a:buNone/>
            </a:pPr>
            <a:r>
              <a:rPr lang="en-US" altLang="en-US" dirty="0"/>
              <a:t>• Process</a:t>
            </a:r>
          </a:p>
          <a:p>
            <a:pPr marL="742950" lvl="2" indent="0">
              <a:buNone/>
            </a:pPr>
            <a:r>
              <a:rPr lang="en-US" altLang="en-US" dirty="0"/>
              <a:t>• States</a:t>
            </a:r>
          </a:p>
          <a:p>
            <a:pPr marL="742950" lvl="2" indent="0">
              <a:buNone/>
            </a:pPr>
            <a:r>
              <a:rPr lang="en-US" altLang="en-US" dirty="0"/>
              <a:t>• PCB</a:t>
            </a:r>
          </a:p>
          <a:p>
            <a:pPr marL="0" indent="0">
              <a:buNone/>
            </a:pPr>
            <a:r>
              <a:rPr lang="en-US" altLang="en-US" b="1" dirty="0">
                <a:highlight>
                  <a:srgbClr val="FFFF00"/>
                </a:highlight>
              </a:rPr>
              <a:t>2. Process Scheduling</a:t>
            </a:r>
          </a:p>
          <a:p>
            <a:pPr marL="742950" lvl="2" indent="0">
              <a:buNone/>
            </a:pPr>
            <a:r>
              <a:rPr lang="en-US" altLang="en-US" dirty="0">
                <a:highlight>
                  <a:srgbClr val="FFFF00"/>
                </a:highlight>
              </a:rPr>
              <a:t>• Queues</a:t>
            </a:r>
          </a:p>
          <a:p>
            <a:pPr marL="742950" lvl="2" indent="0">
              <a:buNone/>
            </a:pPr>
            <a:r>
              <a:rPr lang="en-US" altLang="en-US" dirty="0"/>
              <a:t>• Schedulers</a:t>
            </a:r>
          </a:p>
          <a:p>
            <a:pPr marL="742950" lvl="2" indent="0">
              <a:buNone/>
            </a:pPr>
            <a:r>
              <a:rPr lang="en-US" altLang="en-US" dirty="0"/>
              <a:t>• Context Switch (F3.4)</a:t>
            </a:r>
          </a:p>
          <a:p>
            <a:pPr marL="0" indent="0">
              <a:buNone/>
            </a:pPr>
            <a:r>
              <a:rPr lang="en-US" altLang="en-US" b="1" dirty="0"/>
              <a:t>3. Operations on Processes</a:t>
            </a:r>
          </a:p>
          <a:p>
            <a:pPr marL="742950" lvl="2" indent="0">
              <a:buNone/>
            </a:pPr>
            <a:r>
              <a:rPr lang="en-US" altLang="en-US" dirty="0"/>
              <a:t>• Creation</a:t>
            </a:r>
          </a:p>
          <a:p>
            <a:pPr marL="742950" lvl="2" indent="0">
              <a:buNone/>
            </a:pPr>
            <a:r>
              <a:rPr lang="en-US" altLang="en-US" dirty="0"/>
              <a:t>• Termination</a:t>
            </a:r>
          </a:p>
          <a:p>
            <a:pPr marL="0" indent="0">
              <a:buNone/>
            </a:pPr>
            <a:endParaRPr lang="en-US" altLang="en-US" dirty="0"/>
          </a:p>
        </p:txBody>
      </p:sp>
    </p:spTree>
    <p:extLst>
      <p:ext uri="{BB962C8B-B14F-4D97-AF65-F5344CB8AC3E}">
        <p14:creationId xmlns:p14="http://schemas.microsoft.com/office/powerpoint/2010/main" val="1564032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6D14E00-AC36-46B6-804B-3B1E61B7A1F4}"/>
              </a:ext>
            </a:extLst>
          </p:cNvPr>
          <p:cNvSpPr>
            <a:spLocks noGrp="1" noChangeArrowheads="1"/>
          </p:cNvSpPr>
          <p:nvPr>
            <p:ph type="title" idx="4294967295"/>
          </p:nvPr>
        </p:nvSpPr>
        <p:spPr>
          <a:xfrm>
            <a:off x="1079500" y="172132"/>
            <a:ext cx="7645400" cy="576262"/>
          </a:xfrm>
        </p:spPr>
        <p:txBody>
          <a:bodyPr/>
          <a:lstStyle/>
          <a:p>
            <a:pPr eaLnBrk="1" hangingPunct="1"/>
            <a:r>
              <a:rPr lang="en-US" altLang="en-US" dirty="0"/>
              <a:t>Process Scheduling</a:t>
            </a:r>
          </a:p>
        </p:txBody>
      </p:sp>
      <p:sp>
        <p:nvSpPr>
          <p:cNvPr id="27651" name="Rectangle 3">
            <a:extLst>
              <a:ext uri="{FF2B5EF4-FFF2-40B4-BE49-F238E27FC236}">
                <a16:creationId xmlns:a16="http://schemas.microsoft.com/office/drawing/2014/main" id="{CD9E4484-1299-4947-B075-F0D9269BBD17}"/>
              </a:ext>
            </a:extLst>
          </p:cNvPr>
          <p:cNvSpPr>
            <a:spLocks noGrp="1" noChangeArrowheads="1"/>
          </p:cNvSpPr>
          <p:nvPr>
            <p:ph type="body" idx="1"/>
          </p:nvPr>
        </p:nvSpPr>
        <p:spPr>
          <a:xfrm>
            <a:off x="820738" y="1119417"/>
            <a:ext cx="6456362" cy="3839445"/>
          </a:xfrm>
        </p:spPr>
        <p:txBody>
          <a:bodyPr/>
          <a:lstStyle/>
          <a:p>
            <a:r>
              <a:rPr lang="en-US" altLang="en-US" b="1" kern="1200" dirty="0">
                <a:solidFill>
                  <a:srgbClr val="006699"/>
                </a:solidFill>
                <a:latin typeface="+mj-lt"/>
                <a:cs typeface="+mn-cs"/>
              </a:rPr>
              <a:t>Process</a:t>
            </a:r>
            <a:r>
              <a:rPr lang="en-US" altLang="en-US" b="1" dirty="0">
                <a:solidFill>
                  <a:srgbClr val="3366FF"/>
                </a:solidFill>
              </a:rPr>
              <a:t> </a:t>
            </a:r>
            <a:r>
              <a:rPr lang="en-US" altLang="en-US" b="1" kern="1200" dirty="0">
                <a:solidFill>
                  <a:srgbClr val="006699"/>
                </a:solidFill>
                <a:latin typeface="+mj-lt"/>
                <a:cs typeface="+mn-cs"/>
              </a:rPr>
              <a:t>scheduler</a:t>
            </a:r>
            <a:r>
              <a:rPr lang="en-US" altLang="en-US" b="1" dirty="0">
                <a:solidFill>
                  <a:srgbClr val="3366FF"/>
                </a:solidFill>
              </a:rPr>
              <a:t> </a:t>
            </a:r>
            <a:r>
              <a:rPr lang="en-US" altLang="en-US" dirty="0"/>
              <a:t>selects among available processes for next execution on CPU core</a:t>
            </a:r>
          </a:p>
          <a:p>
            <a:r>
              <a:rPr lang="en-US" altLang="en-US" dirty="0"/>
              <a:t>Goal -- Maximize CPU use, quickly switch processes onto CPU core</a:t>
            </a:r>
          </a:p>
          <a:p>
            <a:r>
              <a:rPr lang="en-US" altLang="en-US" dirty="0"/>
              <a:t>Maintains </a:t>
            </a:r>
            <a:r>
              <a:rPr lang="en-US" altLang="en-US" b="1" kern="1200" dirty="0">
                <a:solidFill>
                  <a:srgbClr val="006699"/>
                </a:solidFill>
                <a:latin typeface="+mj-lt"/>
                <a:cs typeface="+mn-cs"/>
              </a:rPr>
              <a:t>scheduling</a:t>
            </a:r>
            <a:r>
              <a:rPr lang="en-US" altLang="en-US" b="1" dirty="0">
                <a:solidFill>
                  <a:srgbClr val="3366FF"/>
                </a:solidFill>
              </a:rPr>
              <a:t> </a:t>
            </a:r>
            <a:r>
              <a:rPr lang="en-US" altLang="en-US" b="1" kern="1200" dirty="0">
                <a:solidFill>
                  <a:srgbClr val="006699"/>
                </a:solidFill>
                <a:latin typeface="+mj-lt"/>
                <a:cs typeface="+mn-cs"/>
              </a:rPr>
              <a:t>queues</a:t>
            </a:r>
            <a:r>
              <a:rPr lang="en-US" altLang="en-US" b="1" dirty="0">
                <a:solidFill>
                  <a:srgbClr val="3366FF"/>
                </a:solidFill>
              </a:rPr>
              <a:t> </a:t>
            </a:r>
            <a:r>
              <a:rPr lang="en-US" altLang="en-US" dirty="0"/>
              <a:t>of processes</a:t>
            </a:r>
          </a:p>
          <a:p>
            <a:pPr lvl="1"/>
            <a:r>
              <a:rPr lang="en-US" altLang="en-US" b="1" kern="1200" dirty="0">
                <a:solidFill>
                  <a:srgbClr val="006699"/>
                </a:solidFill>
                <a:latin typeface="+mj-lt"/>
                <a:cs typeface="+mn-cs"/>
              </a:rPr>
              <a:t>Ready</a:t>
            </a:r>
            <a:r>
              <a:rPr lang="en-US" altLang="en-US" b="1" dirty="0">
                <a:solidFill>
                  <a:srgbClr val="3366FF"/>
                </a:solidFill>
              </a:rPr>
              <a:t> </a:t>
            </a:r>
            <a:r>
              <a:rPr lang="en-US" altLang="en-US" b="1" kern="1200" dirty="0">
                <a:solidFill>
                  <a:srgbClr val="006699"/>
                </a:solidFill>
                <a:latin typeface="+mj-lt"/>
                <a:cs typeface="+mn-cs"/>
              </a:rPr>
              <a:t>queue</a:t>
            </a:r>
            <a:r>
              <a:rPr lang="en-US" altLang="en-US" b="1" dirty="0">
                <a:solidFill>
                  <a:srgbClr val="3366FF"/>
                </a:solidFill>
              </a:rPr>
              <a:t> </a:t>
            </a:r>
            <a:r>
              <a:rPr lang="en-US" altLang="en-US" dirty="0"/>
              <a:t>– set of all processes residing in main memory, ready and waiting to execute</a:t>
            </a:r>
          </a:p>
          <a:p>
            <a:pPr lvl="1"/>
            <a:r>
              <a:rPr lang="en-US" altLang="en-US" b="1" kern="1200" dirty="0">
                <a:solidFill>
                  <a:srgbClr val="006699"/>
                </a:solidFill>
                <a:latin typeface="+mj-lt"/>
                <a:cs typeface="+mn-cs"/>
              </a:rPr>
              <a:t>Wait</a:t>
            </a:r>
            <a:r>
              <a:rPr lang="en-US" altLang="en-US" b="1" dirty="0">
                <a:solidFill>
                  <a:srgbClr val="3366FF"/>
                </a:solidFill>
              </a:rPr>
              <a:t> </a:t>
            </a:r>
            <a:r>
              <a:rPr lang="en-US" altLang="en-US" b="1" kern="1200" dirty="0">
                <a:solidFill>
                  <a:srgbClr val="006699"/>
                </a:solidFill>
                <a:latin typeface="+mj-lt"/>
                <a:cs typeface="+mn-cs"/>
              </a:rPr>
              <a:t>queues</a:t>
            </a:r>
            <a:r>
              <a:rPr lang="en-US" altLang="en-US" b="1" dirty="0">
                <a:solidFill>
                  <a:srgbClr val="3366FF"/>
                </a:solidFill>
              </a:rPr>
              <a:t> </a:t>
            </a:r>
            <a:r>
              <a:rPr lang="en-US" altLang="en-US" dirty="0"/>
              <a:t>– set of processes waiting for an event (i.e., I/O)</a:t>
            </a:r>
          </a:p>
          <a:p>
            <a:pPr lvl="1"/>
            <a:r>
              <a:rPr lang="en-US" altLang="en-US" dirty="0"/>
              <a:t>Processes migrate among the various queues</a:t>
            </a:r>
          </a:p>
          <a:p>
            <a:pPr marL="0" indent="0">
              <a:buNone/>
            </a:pPr>
            <a:endParaRPr lang="en-US" altLang="en-US" dirty="0"/>
          </a:p>
        </p:txBody>
      </p:sp>
    </p:spTree>
    <p:extLst>
      <p:ext uri="{BB962C8B-B14F-4D97-AF65-F5344CB8AC3E}">
        <p14:creationId xmlns:p14="http://schemas.microsoft.com/office/powerpoint/2010/main" val="1045299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6D14E00-AC36-46B6-804B-3B1E61B7A1F4}"/>
              </a:ext>
            </a:extLst>
          </p:cNvPr>
          <p:cNvSpPr>
            <a:spLocks noGrp="1" noChangeArrowheads="1"/>
          </p:cNvSpPr>
          <p:nvPr>
            <p:ph type="title" idx="4294967295"/>
          </p:nvPr>
        </p:nvSpPr>
        <p:spPr>
          <a:xfrm>
            <a:off x="1079500" y="172132"/>
            <a:ext cx="7645400" cy="576262"/>
          </a:xfrm>
        </p:spPr>
        <p:txBody>
          <a:bodyPr/>
          <a:lstStyle/>
          <a:p>
            <a:pPr eaLnBrk="1" hangingPunct="1"/>
            <a:r>
              <a:rPr lang="en-US" altLang="en-US" dirty="0"/>
              <a:t>Process Scheduling</a:t>
            </a:r>
          </a:p>
        </p:txBody>
      </p:sp>
      <p:pic>
        <p:nvPicPr>
          <p:cNvPr id="5" name="Picture 4">
            <a:extLst>
              <a:ext uri="{FF2B5EF4-FFF2-40B4-BE49-F238E27FC236}">
                <a16:creationId xmlns:a16="http://schemas.microsoft.com/office/drawing/2014/main" id="{AB6834AB-97BE-4836-A881-9371103F2372}"/>
              </a:ext>
            </a:extLst>
          </p:cNvPr>
          <p:cNvPicPr>
            <a:picLocks noChangeAspect="1"/>
          </p:cNvPicPr>
          <p:nvPr/>
        </p:nvPicPr>
        <p:blipFill>
          <a:blip r:embed="rId3"/>
          <a:stretch>
            <a:fillRect/>
          </a:stretch>
        </p:blipFill>
        <p:spPr>
          <a:xfrm>
            <a:off x="0" y="1201556"/>
            <a:ext cx="9144000" cy="51431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idx="4294967295"/>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t>1. Process Concept</a:t>
            </a:r>
          </a:p>
          <a:p>
            <a:pPr marL="742950" lvl="2" indent="0">
              <a:buNone/>
            </a:pPr>
            <a:r>
              <a:rPr lang="en-US" altLang="en-US" dirty="0"/>
              <a:t>• Process</a:t>
            </a:r>
          </a:p>
          <a:p>
            <a:pPr marL="742950" lvl="2" indent="0">
              <a:buNone/>
            </a:pPr>
            <a:r>
              <a:rPr lang="en-US" altLang="en-US" dirty="0"/>
              <a:t>• States</a:t>
            </a:r>
          </a:p>
          <a:p>
            <a:pPr marL="742950" lvl="2" indent="0">
              <a:buNone/>
            </a:pPr>
            <a:r>
              <a:rPr lang="en-US" altLang="en-US" dirty="0"/>
              <a:t>• PCB</a:t>
            </a:r>
          </a:p>
          <a:p>
            <a:pPr marL="0" indent="0">
              <a:buNone/>
            </a:pPr>
            <a:r>
              <a:rPr lang="en-US" altLang="en-US" b="1" dirty="0"/>
              <a:t>2. Process Scheduling</a:t>
            </a:r>
          </a:p>
          <a:p>
            <a:pPr marL="742950" lvl="2" indent="0">
              <a:buNone/>
            </a:pPr>
            <a:r>
              <a:rPr lang="en-US" altLang="en-US" dirty="0"/>
              <a:t>• Queues</a:t>
            </a:r>
          </a:p>
          <a:p>
            <a:pPr marL="742950" lvl="2" indent="0">
              <a:buNone/>
            </a:pPr>
            <a:r>
              <a:rPr lang="en-US" altLang="en-US" dirty="0"/>
              <a:t>• Schedulers</a:t>
            </a:r>
          </a:p>
          <a:p>
            <a:pPr marL="742950" lvl="2" indent="0">
              <a:buNone/>
            </a:pPr>
            <a:r>
              <a:rPr lang="en-US" altLang="en-US" dirty="0"/>
              <a:t>• Context Switch (F3.4)</a:t>
            </a:r>
          </a:p>
          <a:p>
            <a:pPr marL="0" indent="0">
              <a:buNone/>
            </a:pPr>
            <a:r>
              <a:rPr lang="en-US" altLang="en-US" b="1" dirty="0"/>
              <a:t>3. Operations on Processes</a:t>
            </a:r>
          </a:p>
          <a:p>
            <a:pPr marL="742950" lvl="2" indent="0">
              <a:buNone/>
            </a:pPr>
            <a:r>
              <a:rPr lang="en-US" altLang="en-US" dirty="0"/>
              <a:t>• Creation</a:t>
            </a:r>
          </a:p>
          <a:p>
            <a:pPr marL="742950" lvl="2" indent="0">
              <a:buNone/>
            </a:pPr>
            <a:r>
              <a:rPr lang="en-US" altLang="en-US" dirty="0"/>
              <a:t>• Termination</a:t>
            </a:r>
          </a:p>
          <a:p>
            <a:pPr marL="0" indent="0">
              <a:buNone/>
            </a:pPr>
            <a:endParaRPr lang="en-US" altLang="en-US" dirty="0"/>
          </a:p>
        </p:txBody>
      </p:sp>
    </p:spTree>
    <p:extLst>
      <p:ext uri="{BB962C8B-B14F-4D97-AF65-F5344CB8AC3E}">
        <p14:creationId xmlns:p14="http://schemas.microsoft.com/office/powerpoint/2010/main" val="2056068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79FFB59-5D7F-4075-B911-2B593B51732C}"/>
              </a:ext>
            </a:extLst>
          </p:cNvPr>
          <p:cNvSpPr>
            <a:spLocks noGrp="1" noChangeArrowheads="1"/>
          </p:cNvSpPr>
          <p:nvPr>
            <p:ph type="title"/>
          </p:nvPr>
        </p:nvSpPr>
        <p:spPr>
          <a:xfrm>
            <a:off x="974725" y="349250"/>
            <a:ext cx="7591425" cy="457200"/>
          </a:xfrm>
        </p:spPr>
        <p:txBody>
          <a:bodyPr/>
          <a:lstStyle/>
          <a:p>
            <a:pPr eaLnBrk="1" hangingPunct="1"/>
            <a:r>
              <a:rPr lang="en-US" altLang="en-US"/>
              <a:t>Ready and Wait Queues</a:t>
            </a:r>
          </a:p>
        </p:txBody>
      </p:sp>
      <p:pic>
        <p:nvPicPr>
          <p:cNvPr id="29699" name="Picture 1">
            <a:extLst>
              <a:ext uri="{FF2B5EF4-FFF2-40B4-BE49-F238E27FC236}">
                <a16:creationId xmlns:a16="http://schemas.microsoft.com/office/drawing/2014/main" id="{BCBD9C55-CB2E-45AE-A528-0022312EC9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4575" y="1863725"/>
            <a:ext cx="4897438"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8DB7F06-1635-4E8A-B106-08B7519EA753}"/>
              </a:ext>
            </a:extLst>
          </p:cNvPr>
          <p:cNvSpPr>
            <a:spLocks noGrp="1" noChangeArrowheads="1"/>
          </p:cNvSpPr>
          <p:nvPr>
            <p:ph type="title"/>
          </p:nvPr>
        </p:nvSpPr>
        <p:spPr>
          <a:xfrm>
            <a:off x="887413" y="227013"/>
            <a:ext cx="8229600" cy="576262"/>
          </a:xfrm>
        </p:spPr>
        <p:txBody>
          <a:bodyPr/>
          <a:lstStyle/>
          <a:p>
            <a:pPr eaLnBrk="1" hangingPunct="1"/>
            <a:r>
              <a:rPr lang="en-US" altLang="en-US"/>
              <a:t>Representation of Process Scheduling</a:t>
            </a:r>
          </a:p>
        </p:txBody>
      </p:sp>
      <p:pic>
        <p:nvPicPr>
          <p:cNvPr id="31747" name="Picture 2">
            <a:extLst>
              <a:ext uri="{FF2B5EF4-FFF2-40B4-BE49-F238E27FC236}">
                <a16:creationId xmlns:a16="http://schemas.microsoft.com/office/drawing/2014/main" id="{A0A8D57B-B011-4BA3-A330-AE3AFD4CB5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1063" y="1897063"/>
            <a:ext cx="5229225"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294884C-D89B-43C5-8278-E1AFFD1E5DD1}"/>
              </a:ext>
            </a:extLst>
          </p:cNvPr>
          <p:cNvSpPr>
            <a:spLocks noGrp="1" noChangeArrowheads="1"/>
          </p:cNvSpPr>
          <p:nvPr>
            <p:ph type="title"/>
          </p:nvPr>
        </p:nvSpPr>
        <p:spPr>
          <a:xfrm>
            <a:off x="842963" y="228600"/>
            <a:ext cx="8229600" cy="576263"/>
          </a:xfrm>
        </p:spPr>
        <p:txBody>
          <a:bodyPr/>
          <a:lstStyle/>
          <a:p>
            <a:pPr eaLnBrk="1" hangingPunct="1"/>
            <a:r>
              <a:rPr lang="en-US" altLang="en-US"/>
              <a:t>CPU Switch From Process to Process</a:t>
            </a:r>
          </a:p>
        </p:txBody>
      </p:sp>
      <p:sp>
        <p:nvSpPr>
          <p:cNvPr id="33795" name="TextBox 1">
            <a:extLst>
              <a:ext uri="{FF2B5EF4-FFF2-40B4-BE49-F238E27FC236}">
                <a16:creationId xmlns:a16="http://schemas.microsoft.com/office/drawing/2014/main" id="{2AC6A249-89C1-4E3A-A92E-5E91F7A23743}"/>
              </a:ext>
            </a:extLst>
          </p:cNvPr>
          <p:cNvSpPr txBox="1">
            <a:spLocks noChangeArrowheads="1"/>
          </p:cNvSpPr>
          <p:nvPr/>
        </p:nvSpPr>
        <p:spPr bwMode="auto">
          <a:xfrm>
            <a:off x="1278542" y="979488"/>
            <a:ext cx="685395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dirty="0">
                <a:latin typeface="Verdana" panose="020B0604030504040204" pitchFamily="34" charset="0"/>
              </a:rPr>
              <a:t>A </a:t>
            </a:r>
            <a:r>
              <a:rPr kumimoji="0" lang="en-US" altLang="en-US" b="1" dirty="0">
                <a:latin typeface="Verdana" panose="020B0604030504040204" pitchFamily="34" charset="0"/>
              </a:rPr>
              <a:t>context switch </a:t>
            </a:r>
            <a:r>
              <a:rPr kumimoji="0" lang="en-US" altLang="en-US" dirty="0">
                <a:latin typeface="Verdana" panose="020B0604030504040204" pitchFamily="34" charset="0"/>
              </a:rPr>
              <a:t>occurs when the CPU  switches from one process to another.</a:t>
            </a:r>
          </a:p>
        </p:txBody>
      </p:sp>
      <p:pic>
        <p:nvPicPr>
          <p:cNvPr id="33796" name="Picture 1">
            <a:extLst>
              <a:ext uri="{FF2B5EF4-FFF2-40B4-BE49-F238E27FC236}">
                <a16:creationId xmlns:a16="http://schemas.microsoft.com/office/drawing/2014/main" id="{81BF3499-8F25-4834-B5FB-DDAE904111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083" y="1780486"/>
            <a:ext cx="5185155" cy="423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69EF2C8-62D9-4AD3-A3DB-7E8B03141FB3}"/>
              </a:ext>
            </a:extLst>
          </p:cNvPr>
          <p:cNvSpPr>
            <a:spLocks noGrp="1" noChangeArrowheads="1"/>
          </p:cNvSpPr>
          <p:nvPr>
            <p:ph type="title" idx="4294967295"/>
          </p:nvPr>
        </p:nvSpPr>
        <p:spPr>
          <a:xfrm>
            <a:off x="363538" y="231775"/>
            <a:ext cx="8229600" cy="576263"/>
          </a:xfrm>
        </p:spPr>
        <p:txBody>
          <a:bodyPr/>
          <a:lstStyle/>
          <a:p>
            <a:pPr eaLnBrk="1" hangingPunct="1"/>
            <a:r>
              <a:rPr lang="en-US" altLang="en-US"/>
              <a:t>Context Switch</a:t>
            </a:r>
          </a:p>
        </p:txBody>
      </p:sp>
      <p:sp>
        <p:nvSpPr>
          <p:cNvPr id="35843" name="Rectangle 3">
            <a:extLst>
              <a:ext uri="{FF2B5EF4-FFF2-40B4-BE49-F238E27FC236}">
                <a16:creationId xmlns:a16="http://schemas.microsoft.com/office/drawing/2014/main" id="{BFE77FD9-7213-4CFD-BE76-B9508F46FB81}"/>
              </a:ext>
            </a:extLst>
          </p:cNvPr>
          <p:cNvSpPr>
            <a:spLocks noGrp="1" noChangeArrowheads="1"/>
          </p:cNvSpPr>
          <p:nvPr>
            <p:ph type="body" idx="1"/>
          </p:nvPr>
        </p:nvSpPr>
        <p:spPr>
          <a:xfrm>
            <a:off x="854076" y="1108075"/>
            <a:ext cx="6648693" cy="4413494"/>
          </a:xfrm>
        </p:spPr>
        <p:txBody>
          <a:bodyPr/>
          <a:lstStyle/>
          <a:p>
            <a:r>
              <a:rPr lang="en-US" altLang="en-US" dirty="0"/>
              <a:t>When CPU switches to another process, the system must </a:t>
            </a:r>
            <a:r>
              <a:rPr lang="en-US" altLang="en-US" b="1" kern="1200" dirty="0">
                <a:solidFill>
                  <a:srgbClr val="006699"/>
                </a:solidFill>
                <a:latin typeface="+mj-lt"/>
                <a:cs typeface="+mn-cs"/>
              </a:rPr>
              <a:t>save</a:t>
            </a:r>
            <a:r>
              <a:rPr lang="en-US" altLang="en-US" b="1" dirty="0">
                <a:solidFill>
                  <a:srgbClr val="3366FF"/>
                </a:solidFill>
              </a:rPr>
              <a:t> </a:t>
            </a:r>
            <a:r>
              <a:rPr lang="en-US" altLang="en-US" b="1" kern="1200" dirty="0">
                <a:solidFill>
                  <a:srgbClr val="006699"/>
                </a:solidFill>
                <a:latin typeface="+mj-lt"/>
                <a:cs typeface="+mn-cs"/>
              </a:rPr>
              <a:t>the</a:t>
            </a:r>
            <a:r>
              <a:rPr lang="en-US" altLang="en-US" b="1" dirty="0">
                <a:solidFill>
                  <a:srgbClr val="3366FF"/>
                </a:solidFill>
              </a:rPr>
              <a:t> </a:t>
            </a:r>
            <a:r>
              <a:rPr lang="en-US" altLang="en-US" b="1" kern="1200" dirty="0">
                <a:solidFill>
                  <a:srgbClr val="006699"/>
                </a:solidFill>
                <a:latin typeface="+mj-lt"/>
                <a:cs typeface="+mn-cs"/>
              </a:rPr>
              <a:t>state</a:t>
            </a:r>
            <a:r>
              <a:rPr lang="en-US" altLang="en-US" b="1" dirty="0">
                <a:solidFill>
                  <a:srgbClr val="3366FF"/>
                </a:solidFill>
              </a:rPr>
              <a:t> </a:t>
            </a:r>
            <a:r>
              <a:rPr lang="en-US" altLang="en-US" dirty="0"/>
              <a:t>of the old process and load the </a:t>
            </a:r>
            <a:r>
              <a:rPr lang="en-US" altLang="en-US" b="1" kern="1200" dirty="0">
                <a:solidFill>
                  <a:srgbClr val="006699"/>
                </a:solidFill>
                <a:latin typeface="+mj-lt"/>
                <a:cs typeface="+mn-cs"/>
              </a:rPr>
              <a:t>saved</a:t>
            </a:r>
            <a:r>
              <a:rPr lang="en-US" altLang="en-US" b="1" dirty="0">
                <a:solidFill>
                  <a:srgbClr val="3366FF"/>
                </a:solidFill>
              </a:rPr>
              <a:t> </a:t>
            </a:r>
            <a:r>
              <a:rPr lang="en-US" altLang="en-US" b="1" kern="1200" dirty="0">
                <a:solidFill>
                  <a:srgbClr val="006699"/>
                </a:solidFill>
                <a:latin typeface="+mj-lt"/>
                <a:cs typeface="+mn-cs"/>
              </a:rPr>
              <a:t>state</a:t>
            </a:r>
            <a:r>
              <a:rPr lang="en-US" altLang="en-US" b="1" dirty="0">
                <a:solidFill>
                  <a:srgbClr val="3366FF"/>
                </a:solidFill>
              </a:rPr>
              <a:t> </a:t>
            </a:r>
            <a:r>
              <a:rPr lang="en-US" altLang="en-US" dirty="0"/>
              <a:t>for the new process via a </a:t>
            </a:r>
            <a:r>
              <a:rPr lang="en-US" altLang="en-US" b="1" kern="1200" dirty="0">
                <a:solidFill>
                  <a:srgbClr val="006699"/>
                </a:solidFill>
                <a:latin typeface="+mj-lt"/>
                <a:cs typeface="+mn-cs"/>
              </a:rPr>
              <a:t>context</a:t>
            </a:r>
            <a:r>
              <a:rPr lang="en-US" altLang="en-US" b="1" dirty="0">
                <a:solidFill>
                  <a:srgbClr val="3366FF"/>
                </a:solidFill>
              </a:rPr>
              <a:t> </a:t>
            </a:r>
            <a:r>
              <a:rPr lang="en-US" altLang="en-US" b="1" kern="1200" dirty="0">
                <a:solidFill>
                  <a:srgbClr val="006699"/>
                </a:solidFill>
                <a:latin typeface="+mj-lt"/>
                <a:cs typeface="+mn-cs"/>
              </a:rPr>
              <a:t>switch</a:t>
            </a:r>
          </a:p>
          <a:p>
            <a:r>
              <a:rPr lang="en-US" altLang="en-US" b="1" kern="1200" dirty="0">
                <a:solidFill>
                  <a:srgbClr val="006699"/>
                </a:solidFill>
                <a:latin typeface="+mj-lt"/>
                <a:cs typeface="+mn-cs"/>
              </a:rPr>
              <a:t>Context</a:t>
            </a:r>
            <a:r>
              <a:rPr lang="en-US" altLang="en-US" b="1" dirty="0">
                <a:solidFill>
                  <a:srgbClr val="3366FF"/>
                </a:solidFill>
              </a:rPr>
              <a:t> </a:t>
            </a:r>
            <a:r>
              <a:rPr lang="en-US" altLang="en-US" dirty="0"/>
              <a:t>of a process represented in the PCB</a:t>
            </a:r>
          </a:p>
          <a:p>
            <a:r>
              <a:rPr lang="en-US" altLang="en-US" dirty="0"/>
              <a:t>Context-switch time is pure overhead; the system does no useful work while switching</a:t>
            </a:r>
          </a:p>
          <a:p>
            <a:pPr lvl="1"/>
            <a:r>
              <a:rPr lang="en-US" altLang="en-US" dirty="0"/>
              <a:t>The more complex the OS and the PCB </a:t>
            </a:r>
            <a:r>
              <a:rPr lang="en-US" altLang="en-US" dirty="0">
                <a:sym typeface="Wingdings" panose="05000000000000000000" pitchFamily="2" charset="2"/>
              </a:rPr>
              <a:t> the </a:t>
            </a:r>
            <a:r>
              <a:rPr lang="en-US" altLang="en-US" dirty="0"/>
              <a:t>longer the context switch</a:t>
            </a:r>
          </a:p>
          <a:p>
            <a:r>
              <a:rPr lang="en-US" altLang="en-US" dirty="0"/>
              <a:t>Time dependent on hardware support</a:t>
            </a:r>
          </a:p>
          <a:p>
            <a:pPr lvl="1"/>
            <a:r>
              <a:rPr lang="en-US" altLang="en-US" dirty="0"/>
              <a:t>Some hardware provides multiple sets of registers per CPU </a:t>
            </a:r>
            <a:r>
              <a:rPr lang="en-US" altLang="en-US" dirty="0">
                <a:sym typeface="Wingdings" panose="05000000000000000000" pitchFamily="2" charset="2"/>
              </a:rPr>
              <a:t></a:t>
            </a:r>
            <a:r>
              <a:rPr lang="en-US" altLang="en-US" dirty="0"/>
              <a:t> multiple contexts loaded at once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1BBC0AC-B98E-4CA8-AAF2-66A00A4CE046}"/>
              </a:ext>
            </a:extLst>
          </p:cNvPr>
          <p:cNvSpPr>
            <a:spLocks noGrp="1" noChangeArrowheads="1"/>
          </p:cNvSpPr>
          <p:nvPr>
            <p:ph type="title" idx="4294967295"/>
          </p:nvPr>
        </p:nvSpPr>
        <p:spPr>
          <a:xfrm>
            <a:off x="819150" y="111370"/>
            <a:ext cx="8229600" cy="576263"/>
          </a:xfrm>
        </p:spPr>
        <p:txBody>
          <a:bodyPr/>
          <a:lstStyle/>
          <a:p>
            <a:pPr eaLnBrk="1" hangingPunct="1"/>
            <a:r>
              <a:rPr lang="en-US" altLang="en-US" dirty="0"/>
              <a:t>Multitasking in Mobile Systems</a:t>
            </a:r>
          </a:p>
        </p:txBody>
      </p:sp>
      <p:sp>
        <p:nvSpPr>
          <p:cNvPr id="37891" name="Rectangle 3">
            <a:extLst>
              <a:ext uri="{FF2B5EF4-FFF2-40B4-BE49-F238E27FC236}">
                <a16:creationId xmlns:a16="http://schemas.microsoft.com/office/drawing/2014/main" id="{3CFFB47D-06A3-4D85-B582-64A48F2C12BF}"/>
              </a:ext>
            </a:extLst>
          </p:cNvPr>
          <p:cNvSpPr>
            <a:spLocks noGrp="1" noChangeArrowheads="1"/>
          </p:cNvSpPr>
          <p:nvPr>
            <p:ph type="body" idx="1"/>
          </p:nvPr>
        </p:nvSpPr>
        <p:spPr>
          <a:xfrm>
            <a:off x="838200" y="1122363"/>
            <a:ext cx="7359650" cy="4448175"/>
          </a:xfrm>
        </p:spPr>
        <p:txBody>
          <a:bodyPr/>
          <a:lstStyle/>
          <a:p>
            <a:r>
              <a:rPr lang="en-US" altLang="en-US" dirty="0"/>
              <a:t>Some mobile systems (e.g., early version of iOS)  allow only one process to run, others suspended</a:t>
            </a:r>
          </a:p>
          <a:p>
            <a:r>
              <a:rPr lang="en-US" altLang="en-US" dirty="0"/>
              <a:t>Due to screen real estate, user interface limits iOS provides for a </a:t>
            </a:r>
          </a:p>
          <a:p>
            <a:pPr lvl="1"/>
            <a:r>
              <a:rPr lang="en-US" altLang="en-US" dirty="0"/>
              <a:t>Single </a:t>
            </a:r>
            <a:r>
              <a:rPr lang="en-US" altLang="en-US" b="1" kern="1200" dirty="0">
                <a:solidFill>
                  <a:srgbClr val="006699"/>
                </a:solidFill>
                <a:latin typeface="+mj-lt"/>
                <a:cs typeface="+mn-cs"/>
              </a:rPr>
              <a:t>foreground</a:t>
            </a:r>
            <a:r>
              <a:rPr lang="en-US" altLang="en-US" dirty="0"/>
              <a:t> process- controlled via user interface</a:t>
            </a:r>
          </a:p>
          <a:p>
            <a:pPr lvl="1"/>
            <a:r>
              <a:rPr lang="en-US" altLang="en-US" dirty="0"/>
              <a:t>Multiple </a:t>
            </a:r>
            <a:r>
              <a:rPr lang="en-US" altLang="en-US" b="1" kern="1200" dirty="0">
                <a:solidFill>
                  <a:srgbClr val="006699"/>
                </a:solidFill>
                <a:latin typeface="+mj-lt"/>
                <a:cs typeface="+mn-cs"/>
              </a:rPr>
              <a:t>background</a:t>
            </a:r>
            <a:r>
              <a:rPr lang="en-US" altLang="en-US" dirty="0"/>
              <a:t> processes– in memory, running, but not on the display, and with limits</a:t>
            </a:r>
          </a:p>
          <a:p>
            <a:pPr lvl="1"/>
            <a:r>
              <a:rPr lang="en-US" altLang="en-US" dirty="0"/>
              <a:t>Limits include single, short task, receiving notification of events, specific long-running tasks like audio playback</a:t>
            </a:r>
          </a:p>
          <a:p>
            <a:r>
              <a:rPr lang="en-US" altLang="en-US" dirty="0"/>
              <a:t>Android runs foreground and background, with fewer limits</a:t>
            </a:r>
          </a:p>
          <a:p>
            <a:pPr lvl="1"/>
            <a:r>
              <a:rPr lang="en-US" altLang="en-US" dirty="0"/>
              <a:t>Background process uses a </a:t>
            </a:r>
            <a:r>
              <a:rPr lang="en-US" altLang="en-US" b="1" kern="1200" dirty="0">
                <a:solidFill>
                  <a:srgbClr val="006699"/>
                </a:solidFill>
                <a:latin typeface="+mj-lt"/>
                <a:cs typeface="+mn-cs"/>
              </a:rPr>
              <a:t>service</a:t>
            </a:r>
            <a:r>
              <a:rPr lang="en-US" altLang="en-US" dirty="0"/>
              <a:t> to perform tasks</a:t>
            </a:r>
          </a:p>
          <a:p>
            <a:pPr lvl="1"/>
            <a:r>
              <a:rPr lang="en-US" altLang="en-US" dirty="0"/>
              <a:t>Service can keep running even if background process is suspended</a:t>
            </a:r>
          </a:p>
          <a:p>
            <a:pPr lvl="1"/>
            <a:r>
              <a:rPr lang="en-US" altLang="en-US" dirty="0"/>
              <a:t>Service has no user interface, small memory use</a:t>
            </a:r>
          </a:p>
          <a:p>
            <a:pPr lvl="1"/>
            <a:endParaRPr lang="en-US" altLang="en-US" dirty="0"/>
          </a:p>
          <a:p>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idx="4294967295"/>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t>1. Process Concept</a:t>
            </a:r>
          </a:p>
          <a:p>
            <a:pPr marL="742950" lvl="2" indent="0">
              <a:buNone/>
            </a:pPr>
            <a:r>
              <a:rPr lang="en-US" altLang="en-US" dirty="0"/>
              <a:t>• Process</a:t>
            </a:r>
          </a:p>
          <a:p>
            <a:pPr marL="742950" lvl="2" indent="0">
              <a:buNone/>
            </a:pPr>
            <a:r>
              <a:rPr lang="en-US" altLang="en-US" dirty="0"/>
              <a:t>• States</a:t>
            </a:r>
          </a:p>
          <a:p>
            <a:pPr marL="742950" lvl="2" indent="0">
              <a:buNone/>
            </a:pPr>
            <a:r>
              <a:rPr lang="en-US" altLang="en-US" dirty="0"/>
              <a:t>• PCB</a:t>
            </a:r>
          </a:p>
          <a:p>
            <a:pPr marL="0" indent="0">
              <a:buNone/>
            </a:pPr>
            <a:r>
              <a:rPr lang="en-US" altLang="en-US" b="1" dirty="0"/>
              <a:t>2. Process Scheduling</a:t>
            </a:r>
          </a:p>
          <a:p>
            <a:pPr marL="742950" lvl="2" indent="0">
              <a:buNone/>
            </a:pPr>
            <a:r>
              <a:rPr lang="en-US" altLang="en-US" dirty="0"/>
              <a:t>• Queues</a:t>
            </a:r>
          </a:p>
          <a:p>
            <a:pPr marL="742950" lvl="2" indent="0">
              <a:buNone/>
            </a:pPr>
            <a:r>
              <a:rPr lang="en-US" altLang="en-US" dirty="0"/>
              <a:t>• Schedulers</a:t>
            </a:r>
          </a:p>
          <a:p>
            <a:pPr marL="742950" lvl="2" indent="0">
              <a:buNone/>
            </a:pPr>
            <a:r>
              <a:rPr lang="en-US" altLang="en-US" dirty="0"/>
              <a:t>• Context Switch (F3.4)</a:t>
            </a:r>
          </a:p>
          <a:p>
            <a:pPr marL="0" indent="0">
              <a:buNone/>
            </a:pPr>
            <a:r>
              <a:rPr lang="en-US" altLang="en-US" b="1" dirty="0">
                <a:highlight>
                  <a:srgbClr val="FFFF00"/>
                </a:highlight>
              </a:rPr>
              <a:t>3. Operations on Processes</a:t>
            </a:r>
          </a:p>
          <a:p>
            <a:pPr marL="742950" lvl="2" indent="0">
              <a:buNone/>
            </a:pPr>
            <a:r>
              <a:rPr lang="en-US" altLang="en-US" dirty="0"/>
              <a:t>• Creation</a:t>
            </a:r>
          </a:p>
          <a:p>
            <a:pPr marL="742950" lvl="2" indent="0">
              <a:buNone/>
            </a:pPr>
            <a:r>
              <a:rPr lang="en-US" altLang="en-US" dirty="0"/>
              <a:t>• Termination</a:t>
            </a:r>
          </a:p>
          <a:p>
            <a:pPr marL="0" indent="0">
              <a:buNone/>
            </a:pPr>
            <a:endParaRPr lang="en-US" altLang="en-US" dirty="0"/>
          </a:p>
        </p:txBody>
      </p:sp>
    </p:spTree>
    <p:extLst>
      <p:ext uri="{BB962C8B-B14F-4D97-AF65-F5344CB8AC3E}">
        <p14:creationId xmlns:p14="http://schemas.microsoft.com/office/powerpoint/2010/main" val="2005995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D9C18A1-E10D-464E-ADF5-DBECC2503EA1}"/>
              </a:ext>
            </a:extLst>
          </p:cNvPr>
          <p:cNvSpPr>
            <a:spLocks noGrp="1" noChangeArrowheads="1"/>
          </p:cNvSpPr>
          <p:nvPr>
            <p:ph type="title" idx="4294967295"/>
          </p:nvPr>
        </p:nvSpPr>
        <p:spPr>
          <a:xfrm>
            <a:off x="457200" y="217488"/>
            <a:ext cx="8229600" cy="576262"/>
          </a:xfrm>
        </p:spPr>
        <p:txBody>
          <a:bodyPr/>
          <a:lstStyle/>
          <a:p>
            <a:pPr eaLnBrk="1" hangingPunct="1"/>
            <a:r>
              <a:rPr lang="en-US" altLang="en-US"/>
              <a:t>Operations on Processes</a:t>
            </a:r>
          </a:p>
        </p:txBody>
      </p:sp>
      <p:sp>
        <p:nvSpPr>
          <p:cNvPr id="39939" name="Rectangle 3">
            <a:extLst>
              <a:ext uri="{FF2B5EF4-FFF2-40B4-BE49-F238E27FC236}">
                <a16:creationId xmlns:a16="http://schemas.microsoft.com/office/drawing/2014/main" id="{1EED5598-4581-4F9D-8CEF-0D1A5A5544B9}"/>
              </a:ext>
            </a:extLst>
          </p:cNvPr>
          <p:cNvSpPr>
            <a:spLocks noGrp="1" noChangeArrowheads="1"/>
          </p:cNvSpPr>
          <p:nvPr>
            <p:ph type="body" idx="1"/>
          </p:nvPr>
        </p:nvSpPr>
        <p:spPr>
          <a:xfrm>
            <a:off x="849313" y="1233488"/>
            <a:ext cx="7381875" cy="4448175"/>
          </a:xfrm>
        </p:spPr>
        <p:txBody>
          <a:bodyPr/>
          <a:lstStyle/>
          <a:p>
            <a:r>
              <a:rPr lang="en-US" altLang="en-US" dirty="0"/>
              <a:t>System must provide mechanisms for:</a:t>
            </a:r>
          </a:p>
          <a:p>
            <a:pPr lvl="1"/>
            <a:r>
              <a:rPr lang="en-US" altLang="en-US" dirty="0"/>
              <a:t> Process creation</a:t>
            </a:r>
          </a:p>
          <a:p>
            <a:pPr lvl="1"/>
            <a:r>
              <a:rPr lang="en-US" altLang="en-US" dirty="0"/>
              <a:t> Process termination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072917A-2F04-4923-8279-E4AEA8CC4538}"/>
              </a:ext>
            </a:extLst>
          </p:cNvPr>
          <p:cNvSpPr>
            <a:spLocks noGrp="1" noChangeArrowheads="1"/>
          </p:cNvSpPr>
          <p:nvPr>
            <p:ph type="title" idx="4294967295"/>
          </p:nvPr>
        </p:nvSpPr>
        <p:spPr>
          <a:xfrm>
            <a:off x="457200" y="147150"/>
            <a:ext cx="8229600" cy="576262"/>
          </a:xfrm>
        </p:spPr>
        <p:txBody>
          <a:bodyPr/>
          <a:lstStyle/>
          <a:p>
            <a:pPr eaLnBrk="1" hangingPunct="1"/>
            <a:r>
              <a:rPr lang="en-US" altLang="en-US" dirty="0"/>
              <a:t>Process Creation</a:t>
            </a:r>
          </a:p>
        </p:txBody>
      </p:sp>
      <p:sp>
        <p:nvSpPr>
          <p:cNvPr id="41987" name="Rectangle 3">
            <a:extLst>
              <a:ext uri="{FF2B5EF4-FFF2-40B4-BE49-F238E27FC236}">
                <a16:creationId xmlns:a16="http://schemas.microsoft.com/office/drawing/2014/main" id="{D7F79436-9B7B-4340-B99C-8D1E088896F0}"/>
              </a:ext>
            </a:extLst>
          </p:cNvPr>
          <p:cNvSpPr>
            <a:spLocks noGrp="1" noChangeArrowheads="1"/>
          </p:cNvSpPr>
          <p:nvPr>
            <p:ph type="body" idx="1"/>
          </p:nvPr>
        </p:nvSpPr>
        <p:spPr>
          <a:xfrm>
            <a:off x="854075" y="1169988"/>
            <a:ext cx="6824540" cy="4984627"/>
          </a:xfrm>
        </p:spPr>
        <p:txBody>
          <a:bodyPr/>
          <a:lstStyle/>
          <a:p>
            <a:r>
              <a:rPr lang="en-US" altLang="en-US" b="1" dirty="0">
                <a:solidFill>
                  <a:srgbClr val="006699"/>
                </a:solidFill>
                <a:latin typeface="+mj-lt"/>
              </a:rPr>
              <a:t>Parent</a:t>
            </a:r>
            <a:r>
              <a:rPr lang="en-US" altLang="en-US" b="1" dirty="0"/>
              <a:t> </a:t>
            </a:r>
            <a:r>
              <a:rPr lang="en-US" altLang="en-US" dirty="0"/>
              <a:t>process create </a:t>
            </a:r>
            <a:r>
              <a:rPr lang="en-US" altLang="en-US" b="1" dirty="0">
                <a:solidFill>
                  <a:srgbClr val="006699"/>
                </a:solidFill>
                <a:latin typeface="+mj-lt"/>
              </a:rPr>
              <a:t>children</a:t>
            </a:r>
            <a:r>
              <a:rPr lang="en-US" altLang="en-US" b="1" dirty="0"/>
              <a:t> </a:t>
            </a:r>
            <a:r>
              <a:rPr lang="en-US" altLang="en-US" dirty="0"/>
              <a:t>processes, which, in turn create other processes, forming a </a:t>
            </a:r>
            <a:r>
              <a:rPr lang="en-US" altLang="en-US" b="1" dirty="0">
                <a:solidFill>
                  <a:srgbClr val="006699"/>
                </a:solidFill>
                <a:latin typeface="+mj-lt"/>
              </a:rPr>
              <a:t>tree</a:t>
            </a:r>
            <a:r>
              <a:rPr lang="en-US" altLang="en-US" dirty="0"/>
              <a:t> of processes</a:t>
            </a:r>
            <a:endParaRPr lang="en-US" altLang="en-US" sz="800" dirty="0"/>
          </a:p>
          <a:p>
            <a:r>
              <a:rPr lang="en-US" altLang="en-US" dirty="0"/>
              <a:t>Generally, process identified and managed via a</a:t>
            </a:r>
            <a:r>
              <a:rPr lang="en-US" altLang="en-US" b="1" dirty="0"/>
              <a:t> </a:t>
            </a:r>
            <a:r>
              <a:rPr lang="en-US" altLang="en-US" b="1" dirty="0">
                <a:solidFill>
                  <a:srgbClr val="006699"/>
                </a:solidFill>
                <a:latin typeface="+mj-lt"/>
              </a:rPr>
              <a:t>process</a:t>
            </a:r>
            <a:r>
              <a:rPr lang="en-US" altLang="en-US" b="1" dirty="0">
                <a:solidFill>
                  <a:srgbClr val="3366FF"/>
                </a:solidFill>
              </a:rPr>
              <a:t> </a:t>
            </a:r>
            <a:r>
              <a:rPr lang="en-US" altLang="en-US" b="1" dirty="0">
                <a:solidFill>
                  <a:srgbClr val="006699"/>
                </a:solidFill>
                <a:latin typeface="+mj-lt"/>
              </a:rPr>
              <a:t>identifier</a:t>
            </a:r>
            <a:r>
              <a:rPr lang="en-US" altLang="en-US" b="1" dirty="0">
                <a:solidFill>
                  <a:srgbClr val="3366FF"/>
                </a:solidFill>
              </a:rPr>
              <a:t> </a:t>
            </a:r>
            <a:r>
              <a:rPr lang="en-US" altLang="en-US" dirty="0"/>
              <a:t>(</a:t>
            </a:r>
            <a:r>
              <a:rPr lang="en-US" altLang="en-US" b="1" dirty="0">
                <a:solidFill>
                  <a:srgbClr val="006699"/>
                </a:solidFill>
                <a:latin typeface="+mj-lt"/>
              </a:rPr>
              <a:t>pid</a:t>
            </a:r>
            <a:r>
              <a:rPr lang="en-US" altLang="en-US" dirty="0"/>
              <a:t>)</a:t>
            </a:r>
            <a:endParaRPr lang="en-US" altLang="en-US" sz="800" dirty="0"/>
          </a:p>
          <a:p>
            <a:r>
              <a:rPr lang="en-US" altLang="en-US" dirty="0"/>
              <a:t>Resource sharing options</a:t>
            </a:r>
          </a:p>
          <a:p>
            <a:pPr lvl="1"/>
            <a:r>
              <a:rPr lang="en-US" altLang="en-US" dirty="0"/>
              <a:t>Parent and children share all resources</a:t>
            </a:r>
          </a:p>
          <a:p>
            <a:pPr lvl="1"/>
            <a:r>
              <a:rPr lang="en-US" altLang="en-US" dirty="0"/>
              <a:t>Children share subset of parent</a:t>
            </a:r>
            <a:r>
              <a:rPr lang="ja-JP" altLang="en-US" dirty="0"/>
              <a:t>’</a:t>
            </a:r>
            <a:r>
              <a:rPr lang="en-US" altLang="ja-JP" dirty="0"/>
              <a:t>s resources</a:t>
            </a:r>
          </a:p>
          <a:p>
            <a:pPr lvl="1"/>
            <a:r>
              <a:rPr lang="en-US" altLang="en-US" dirty="0"/>
              <a:t>Parent and child share no resources</a:t>
            </a:r>
            <a:endParaRPr lang="en-US" altLang="en-US" sz="800" dirty="0"/>
          </a:p>
          <a:p>
            <a:r>
              <a:rPr lang="en-US" altLang="en-US" dirty="0"/>
              <a:t>Execution options</a:t>
            </a:r>
          </a:p>
          <a:p>
            <a:pPr lvl="1"/>
            <a:r>
              <a:rPr lang="en-US" altLang="en-US" dirty="0"/>
              <a:t>Parent and children execute concurrently</a:t>
            </a:r>
          </a:p>
          <a:p>
            <a:pPr lvl="1"/>
            <a:r>
              <a:rPr lang="en-US" altLang="en-US" dirty="0"/>
              <a:t>Parent waits until children terminate</a:t>
            </a:r>
          </a:p>
          <a:p>
            <a:pPr>
              <a:buFont typeface="Monotype Sorts" pitchFamily="-84" charset="2"/>
              <a:buNone/>
            </a:pP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AE43D30-47DB-4A10-9067-ED0817C05E25}"/>
              </a:ext>
            </a:extLst>
          </p:cNvPr>
          <p:cNvSpPr>
            <a:spLocks noGrp="1" noChangeArrowheads="1"/>
          </p:cNvSpPr>
          <p:nvPr>
            <p:ph type="title" idx="4294967295"/>
          </p:nvPr>
        </p:nvSpPr>
        <p:spPr>
          <a:xfrm>
            <a:off x="1069975" y="217488"/>
            <a:ext cx="7616825" cy="576262"/>
          </a:xfrm>
        </p:spPr>
        <p:txBody>
          <a:bodyPr/>
          <a:lstStyle/>
          <a:p>
            <a:pPr eaLnBrk="1" hangingPunct="1"/>
            <a:r>
              <a:rPr lang="en-US" altLang="en-US"/>
              <a:t>Process Creation (Cont.)</a:t>
            </a:r>
          </a:p>
        </p:txBody>
      </p:sp>
      <p:sp>
        <p:nvSpPr>
          <p:cNvPr id="46083" name="Rectangle 3">
            <a:extLst>
              <a:ext uri="{FF2B5EF4-FFF2-40B4-BE49-F238E27FC236}">
                <a16:creationId xmlns:a16="http://schemas.microsoft.com/office/drawing/2014/main" id="{5A61E917-5669-429F-AA78-E90F2FCB894C}"/>
              </a:ext>
            </a:extLst>
          </p:cNvPr>
          <p:cNvSpPr>
            <a:spLocks noGrp="1" noChangeArrowheads="1"/>
          </p:cNvSpPr>
          <p:nvPr>
            <p:ph type="body" idx="1"/>
          </p:nvPr>
        </p:nvSpPr>
        <p:spPr>
          <a:xfrm>
            <a:off x="811213" y="1060450"/>
            <a:ext cx="7800975" cy="5627688"/>
          </a:xfrm>
        </p:spPr>
        <p:txBody>
          <a:bodyPr/>
          <a:lstStyle/>
          <a:p>
            <a:r>
              <a:rPr lang="en-US" altLang="en-US" dirty="0"/>
              <a:t>Address space</a:t>
            </a:r>
          </a:p>
          <a:p>
            <a:pPr lvl="1"/>
            <a:r>
              <a:rPr lang="en-US" altLang="en-US" dirty="0"/>
              <a:t>Child duplicate of parent</a:t>
            </a:r>
          </a:p>
          <a:p>
            <a:pPr lvl="1"/>
            <a:r>
              <a:rPr lang="en-US" altLang="en-US" dirty="0"/>
              <a:t>Child has a program loaded into it</a:t>
            </a:r>
          </a:p>
          <a:p>
            <a:r>
              <a:rPr lang="en-US" altLang="en-US" dirty="0"/>
              <a:t>UNIX examples</a:t>
            </a:r>
          </a:p>
          <a:p>
            <a:pPr lvl="1"/>
            <a:r>
              <a:rPr lang="en-US" altLang="en-US" sz="2000" b="1" dirty="0">
                <a:solidFill>
                  <a:srgbClr val="000000"/>
                </a:solidFill>
                <a:latin typeface="Courier New" panose="02070309020205020404" pitchFamily="49" charset="0"/>
              </a:rPr>
              <a:t>fork()</a:t>
            </a:r>
            <a:r>
              <a:rPr lang="en-US" altLang="en-US" sz="2000" dirty="0">
                <a:solidFill>
                  <a:srgbClr val="000000"/>
                </a:solidFill>
              </a:rPr>
              <a:t> </a:t>
            </a:r>
            <a:r>
              <a:rPr lang="en-US" altLang="en-US" dirty="0"/>
              <a:t>system call creates new process</a:t>
            </a:r>
          </a:p>
          <a:p>
            <a:pPr lvl="1"/>
            <a:r>
              <a:rPr lang="en-US" altLang="en-US" sz="2000" b="1" dirty="0">
                <a:solidFill>
                  <a:srgbClr val="000000"/>
                </a:solidFill>
                <a:latin typeface="Courier New" panose="02070309020205020404" pitchFamily="49" charset="0"/>
              </a:rPr>
              <a:t>exec()</a:t>
            </a:r>
            <a:r>
              <a:rPr lang="en-US" altLang="en-US" sz="2000" dirty="0"/>
              <a:t> </a:t>
            </a:r>
            <a:r>
              <a:rPr lang="en-US" altLang="en-US" dirty="0"/>
              <a:t>system call used after a </a:t>
            </a:r>
            <a:r>
              <a:rPr lang="en-US" altLang="en-US" sz="2000" b="1" dirty="0">
                <a:solidFill>
                  <a:srgbClr val="000000"/>
                </a:solidFill>
                <a:latin typeface="Courier New" panose="02070309020205020404" pitchFamily="49" charset="0"/>
              </a:rPr>
              <a:t>fork()</a:t>
            </a:r>
            <a:r>
              <a:rPr lang="en-US" altLang="en-US" sz="2000" dirty="0"/>
              <a:t> </a:t>
            </a:r>
            <a:r>
              <a:rPr lang="en-US" altLang="en-US" dirty="0"/>
              <a:t>to replace the process</a:t>
            </a:r>
            <a:r>
              <a:rPr lang="ja-JP" altLang="en-US" dirty="0"/>
              <a:t>’</a:t>
            </a:r>
            <a:r>
              <a:rPr lang="en-US" altLang="ja-JP" dirty="0"/>
              <a:t> memory space with a new program</a:t>
            </a:r>
          </a:p>
          <a:p>
            <a:pPr lvl="1"/>
            <a:r>
              <a:rPr lang="en-US" altLang="en-US" dirty="0"/>
              <a:t>Parent process calls </a:t>
            </a:r>
            <a:r>
              <a:rPr lang="en-US" altLang="en-US" sz="2000" b="1" dirty="0">
                <a:latin typeface="Courier New" panose="02070309020205020404" pitchFamily="49" charset="0"/>
              </a:rPr>
              <a:t>wait()</a:t>
            </a:r>
            <a:r>
              <a:rPr lang="en-US" altLang="en-US" dirty="0"/>
              <a:t>waiting for the child to terminate</a:t>
            </a:r>
          </a:p>
        </p:txBody>
      </p:sp>
      <p:pic>
        <p:nvPicPr>
          <p:cNvPr id="46084" name="Picture 1">
            <a:extLst>
              <a:ext uri="{FF2B5EF4-FFF2-40B4-BE49-F238E27FC236}">
                <a16:creationId xmlns:a16="http://schemas.microsoft.com/office/drawing/2014/main" id="{568A0721-FDA4-4095-BD34-B36CF2AB0A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5013" y="4392613"/>
            <a:ext cx="5746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39237D4-E7AC-45FA-BF2A-B2DEBB1756B7}"/>
              </a:ext>
            </a:extLst>
          </p:cNvPr>
          <p:cNvSpPr>
            <a:spLocks noGrp="1" noChangeArrowheads="1"/>
          </p:cNvSpPr>
          <p:nvPr>
            <p:ph type="title"/>
          </p:nvPr>
        </p:nvSpPr>
        <p:spPr>
          <a:xfrm>
            <a:off x="1296988" y="222250"/>
            <a:ext cx="7259637" cy="576263"/>
          </a:xfrm>
        </p:spPr>
        <p:txBody>
          <a:bodyPr/>
          <a:lstStyle/>
          <a:p>
            <a:pPr eaLnBrk="1" hangingPunct="1"/>
            <a:r>
              <a:rPr lang="en-US" altLang="en-US"/>
              <a:t>A Tree of Processes in Linux</a:t>
            </a:r>
          </a:p>
        </p:txBody>
      </p:sp>
      <p:pic>
        <p:nvPicPr>
          <p:cNvPr id="44035" name="Picture 1">
            <a:extLst>
              <a:ext uri="{FF2B5EF4-FFF2-40B4-BE49-F238E27FC236}">
                <a16:creationId xmlns:a16="http://schemas.microsoft.com/office/drawing/2014/main" id="{EA22965C-6F67-436A-9A7E-32781923A7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701800"/>
            <a:ext cx="7985125"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909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D6B521-18A7-4439-A63E-29BB58B6FD3B}"/>
              </a:ext>
            </a:extLst>
          </p:cNvPr>
          <p:cNvSpPr>
            <a:spLocks noGrp="1" noChangeArrowheads="1"/>
          </p:cNvSpPr>
          <p:nvPr>
            <p:ph type="title" idx="4294967295"/>
          </p:nvPr>
        </p:nvSpPr>
        <p:spPr>
          <a:xfrm>
            <a:off x="457200" y="225425"/>
            <a:ext cx="8077200" cy="576263"/>
          </a:xfrm>
        </p:spPr>
        <p:txBody>
          <a:bodyPr/>
          <a:lstStyle/>
          <a:p>
            <a:pPr eaLnBrk="1" hangingPunct="1"/>
            <a:r>
              <a:rPr lang="en-US" altLang="en-US" dirty="0"/>
              <a:t>Outline</a:t>
            </a:r>
          </a:p>
        </p:txBody>
      </p:sp>
      <p:sp>
        <p:nvSpPr>
          <p:cNvPr id="9219" name="Rectangle 3">
            <a:extLst>
              <a:ext uri="{FF2B5EF4-FFF2-40B4-BE49-F238E27FC236}">
                <a16:creationId xmlns:a16="http://schemas.microsoft.com/office/drawing/2014/main" id="{6D078653-D1C2-4F9E-AC34-145815C46F6A}"/>
              </a:ext>
            </a:extLst>
          </p:cNvPr>
          <p:cNvSpPr>
            <a:spLocks noGrp="1" noChangeArrowheads="1"/>
          </p:cNvSpPr>
          <p:nvPr>
            <p:ph type="body" idx="1"/>
          </p:nvPr>
        </p:nvSpPr>
        <p:spPr>
          <a:xfrm>
            <a:off x="457200" y="1161867"/>
            <a:ext cx="8578645" cy="4534265"/>
          </a:xfrm>
        </p:spPr>
        <p:txBody>
          <a:bodyPr/>
          <a:lstStyle/>
          <a:p>
            <a:r>
              <a:rPr lang="en-US" b="1" dirty="0"/>
              <a:t>KEYWORDS: </a:t>
            </a:r>
            <a:r>
              <a:rPr lang="en-US" sz="1400" dirty="0"/>
              <a:t>Process, Program counter, Data section, Stack, Process States, PCB, Process Scheduling, Queues, </a:t>
            </a:r>
            <a:r>
              <a:rPr lang="en-US" sz="1400" dirty="0" err="1"/>
              <a:t>Longterm</a:t>
            </a:r>
            <a:r>
              <a:rPr lang="en-US" sz="1400" dirty="0"/>
              <a:t> Schedulers, Short-term Schedulers, I/O-bound process, CPU-bound process, Context Switch, Process Creation, Parent processes, Children processes, Process Termination.</a:t>
            </a:r>
          </a:p>
          <a:p>
            <a:r>
              <a:rPr lang="en-US" dirty="0"/>
              <a:t> </a:t>
            </a:r>
            <a:r>
              <a:rPr lang="en-US" b="1" dirty="0"/>
              <a:t>HOMEWORK: </a:t>
            </a:r>
          </a:p>
          <a:p>
            <a:pPr marL="400050" lvl="1" indent="0">
              <a:buNone/>
            </a:pPr>
            <a:r>
              <a:rPr lang="en-US" sz="1400" dirty="0"/>
              <a:t>1) Reading : Chapter 3, especially the summary. </a:t>
            </a:r>
          </a:p>
          <a:p>
            <a:pPr marL="400050" lvl="1" indent="0">
              <a:buNone/>
            </a:pPr>
            <a:r>
              <a:rPr lang="en-US" sz="1400" dirty="0"/>
              <a:t>2) Make sure to understand and be able to explain every keyword from the list here and the ones which are printed bold in the text book. </a:t>
            </a:r>
          </a:p>
          <a:p>
            <a:pPr marL="400050" lvl="1" indent="0">
              <a:buNone/>
            </a:pPr>
            <a:r>
              <a:rPr lang="en-US" sz="1400" dirty="0"/>
              <a:t>3) Important Questions: </a:t>
            </a:r>
          </a:p>
          <a:p>
            <a:pPr marL="742950" lvl="2" indent="0">
              <a:buNone/>
            </a:pPr>
            <a:r>
              <a:rPr lang="en-US" sz="1400" dirty="0"/>
              <a:t>• Draw a diagram showing all process states, queues, schedulers, and their relationships</a:t>
            </a:r>
          </a:p>
          <a:p>
            <a:pPr marL="742950" lvl="2" indent="0">
              <a:buNone/>
            </a:pPr>
            <a:r>
              <a:rPr lang="en-US" sz="1400" dirty="0"/>
              <a:t>• How many device queues are there on a system?</a:t>
            </a:r>
          </a:p>
          <a:p>
            <a:pPr marL="742950" lvl="2" indent="0">
              <a:buNone/>
            </a:pPr>
            <a:r>
              <a:rPr lang="en-US" sz="1400" dirty="0"/>
              <a:t>• True or False ?: The long-term scheduler selects a group of I/O-bound jobs or a group of </a:t>
            </a:r>
            <a:r>
              <a:rPr lang="en-US" sz="1400" dirty="0" err="1"/>
              <a:t>CPUbound</a:t>
            </a:r>
            <a:r>
              <a:rPr lang="en-US" sz="1400" dirty="0"/>
              <a:t> programs for subsequent activity. Explain.</a:t>
            </a:r>
          </a:p>
          <a:p>
            <a:pPr marL="742950" lvl="2" indent="0">
              <a:buNone/>
            </a:pPr>
            <a:r>
              <a:rPr lang="en-US" sz="1400" dirty="0"/>
              <a:t>• What needs to be done in context switch ?</a:t>
            </a:r>
          </a:p>
          <a:p>
            <a:pPr marL="742950" lvl="2" indent="0">
              <a:buNone/>
            </a:pPr>
            <a:r>
              <a:rPr lang="en-US" sz="1400" dirty="0"/>
              <a:t>• Compare short-term , medium-term, and long-term scheduling.</a:t>
            </a:r>
          </a:p>
          <a:p>
            <a:pPr marL="742950" lvl="2" indent="0">
              <a:buNone/>
            </a:pPr>
            <a:r>
              <a:rPr lang="en-US" sz="1400" dirty="0"/>
              <a:t>• Assume that we have 11 processes in the system. What are the possible Min and Max numbers of processes in new state ?, ready state ?, run state?, and waiting state? and of PCB?</a:t>
            </a:r>
            <a:endParaRPr lang="en-US" altLang="en-US"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E1AA525-61E4-4CE5-B1B8-BBEC4CC5E094}"/>
              </a:ext>
            </a:extLst>
          </p:cNvPr>
          <p:cNvSpPr>
            <a:spLocks noGrp="1" noChangeArrowheads="1"/>
          </p:cNvSpPr>
          <p:nvPr>
            <p:ph type="title" idx="4294967295"/>
          </p:nvPr>
        </p:nvSpPr>
        <p:spPr>
          <a:xfrm>
            <a:off x="996950" y="227013"/>
            <a:ext cx="8229600" cy="576262"/>
          </a:xfrm>
        </p:spPr>
        <p:txBody>
          <a:bodyPr/>
          <a:lstStyle/>
          <a:p>
            <a:pPr eaLnBrk="1" hangingPunct="1"/>
            <a:r>
              <a:rPr lang="en-US" altLang="en-US"/>
              <a:t>C Program Forking Separate Process</a:t>
            </a:r>
          </a:p>
        </p:txBody>
      </p:sp>
      <p:pic>
        <p:nvPicPr>
          <p:cNvPr id="48131" name="Picture 5" descr="Screen Shot 2012-12-04 at 11.21.10 AM.png">
            <a:extLst>
              <a:ext uri="{FF2B5EF4-FFF2-40B4-BE49-F238E27FC236}">
                <a16:creationId xmlns:a16="http://schemas.microsoft.com/office/drawing/2014/main" id="{D4AAA5E2-276C-448A-B064-DFAFD90230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5138" y="969963"/>
            <a:ext cx="6038850"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F4113AE-3A57-4A41-B077-3753934F4615}"/>
              </a:ext>
            </a:extLst>
          </p:cNvPr>
          <p:cNvSpPr>
            <a:spLocks noGrp="1" noChangeArrowheads="1"/>
          </p:cNvSpPr>
          <p:nvPr>
            <p:ph type="title" idx="4294967295"/>
          </p:nvPr>
        </p:nvSpPr>
        <p:spPr>
          <a:xfrm>
            <a:off x="1046163" y="228600"/>
            <a:ext cx="8229600" cy="576263"/>
          </a:xfrm>
        </p:spPr>
        <p:txBody>
          <a:bodyPr/>
          <a:lstStyle/>
          <a:p>
            <a:pPr eaLnBrk="1" hangingPunct="1"/>
            <a:r>
              <a:rPr lang="en-US" altLang="en-US" sz="2800"/>
              <a:t>Creating a Separate Process via Windows API</a:t>
            </a:r>
          </a:p>
        </p:txBody>
      </p:sp>
      <p:pic>
        <p:nvPicPr>
          <p:cNvPr id="50179" name="Picture 1" descr="Screen Shot 2012-12-04 at 11.23.48 AM.png">
            <a:extLst>
              <a:ext uri="{FF2B5EF4-FFF2-40B4-BE49-F238E27FC236}">
                <a16:creationId xmlns:a16="http://schemas.microsoft.com/office/drawing/2014/main" id="{92929ABB-1259-4492-BE46-EE3BC21BF5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8238" y="963613"/>
            <a:ext cx="4365625"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3A2AC5D-C916-47B2-8787-ACB9BD2F9B0E}"/>
              </a:ext>
            </a:extLst>
          </p:cNvPr>
          <p:cNvSpPr>
            <a:spLocks noGrp="1" noChangeArrowheads="1"/>
          </p:cNvSpPr>
          <p:nvPr>
            <p:ph type="title" idx="4294967295"/>
          </p:nvPr>
        </p:nvSpPr>
        <p:spPr>
          <a:xfrm>
            <a:off x="457200" y="227013"/>
            <a:ext cx="8229600" cy="576262"/>
          </a:xfrm>
        </p:spPr>
        <p:txBody>
          <a:bodyPr/>
          <a:lstStyle/>
          <a:p>
            <a:pPr eaLnBrk="1" hangingPunct="1"/>
            <a:r>
              <a:rPr lang="en-US" altLang="en-US"/>
              <a:t>Process Termination</a:t>
            </a:r>
          </a:p>
        </p:txBody>
      </p:sp>
      <p:sp>
        <p:nvSpPr>
          <p:cNvPr id="52227" name="Rectangle 3">
            <a:extLst>
              <a:ext uri="{FF2B5EF4-FFF2-40B4-BE49-F238E27FC236}">
                <a16:creationId xmlns:a16="http://schemas.microsoft.com/office/drawing/2014/main" id="{9AB8093C-E173-4473-A450-3BC8EBA8DE1B}"/>
              </a:ext>
            </a:extLst>
          </p:cNvPr>
          <p:cNvSpPr>
            <a:spLocks noGrp="1" noChangeArrowheads="1"/>
          </p:cNvSpPr>
          <p:nvPr>
            <p:ph type="body" idx="1"/>
          </p:nvPr>
        </p:nvSpPr>
        <p:spPr>
          <a:xfrm>
            <a:off x="820738" y="1127981"/>
            <a:ext cx="7303354" cy="4463927"/>
          </a:xfrm>
        </p:spPr>
        <p:txBody>
          <a:bodyPr/>
          <a:lstStyle/>
          <a:p>
            <a:r>
              <a:rPr lang="en-US" altLang="en-US" dirty="0"/>
              <a:t>Process executes last statement and then asks the operating system to delete it using the </a:t>
            </a:r>
            <a:r>
              <a:rPr lang="en-US" altLang="en-US" sz="2000" b="1" dirty="0">
                <a:solidFill>
                  <a:srgbClr val="000000"/>
                </a:solidFill>
                <a:latin typeface="Courier New" panose="02070309020205020404" pitchFamily="49" charset="0"/>
              </a:rPr>
              <a:t>exit()</a:t>
            </a:r>
            <a:r>
              <a:rPr lang="en-US" altLang="en-US" sz="2000" dirty="0"/>
              <a:t> </a:t>
            </a:r>
            <a:r>
              <a:rPr lang="en-US" altLang="en-US" dirty="0"/>
              <a:t>system call.</a:t>
            </a:r>
          </a:p>
          <a:p>
            <a:pPr lvl="1"/>
            <a:r>
              <a:rPr lang="en-US" altLang="en-US" dirty="0"/>
              <a:t>Returns  status data from child to parent (via </a:t>
            </a:r>
            <a:r>
              <a:rPr lang="en-US" altLang="en-US" sz="2000" b="1" dirty="0">
                <a:solidFill>
                  <a:srgbClr val="000000"/>
                </a:solidFill>
                <a:latin typeface="Courier New" panose="02070309020205020404" pitchFamily="49" charset="0"/>
              </a:rPr>
              <a:t>wait()</a:t>
            </a:r>
            <a:r>
              <a:rPr lang="en-US" altLang="en-US" dirty="0"/>
              <a:t>)</a:t>
            </a:r>
          </a:p>
          <a:p>
            <a:pPr lvl="1"/>
            <a:r>
              <a:rPr lang="en-US" altLang="en-US" dirty="0"/>
              <a:t>Process</a:t>
            </a:r>
            <a:r>
              <a:rPr lang="ja-JP" altLang="en-US" dirty="0"/>
              <a:t>’</a:t>
            </a:r>
            <a:r>
              <a:rPr lang="en-US" altLang="ja-JP" dirty="0"/>
              <a:t> resources are deallocated by operating system</a:t>
            </a:r>
            <a:endParaRPr lang="en-US" altLang="en-US" dirty="0"/>
          </a:p>
          <a:p>
            <a:r>
              <a:rPr lang="en-US" altLang="en-US" dirty="0"/>
              <a:t>Parent may terminate the execution of children processes  using the </a:t>
            </a:r>
            <a:r>
              <a:rPr lang="en-US" altLang="en-US" sz="2000" b="1" dirty="0">
                <a:solidFill>
                  <a:srgbClr val="000000"/>
                </a:solidFill>
                <a:latin typeface="Courier New" panose="02070309020205020404" pitchFamily="49" charset="0"/>
              </a:rPr>
              <a:t>abort()</a:t>
            </a:r>
            <a:r>
              <a:rPr lang="en-US" altLang="en-US" sz="2000" dirty="0"/>
              <a:t> </a:t>
            </a:r>
            <a:r>
              <a:rPr lang="en-US" altLang="en-US" dirty="0"/>
              <a:t>system call.  Some reasons for doing so:</a:t>
            </a:r>
          </a:p>
          <a:p>
            <a:pPr lvl="1"/>
            <a:r>
              <a:rPr lang="en-US" altLang="en-US" dirty="0"/>
              <a:t>Child has exceeded allocated resources</a:t>
            </a:r>
          </a:p>
          <a:p>
            <a:pPr lvl="1"/>
            <a:r>
              <a:rPr lang="en-US" altLang="en-US" dirty="0"/>
              <a:t>Task assigned to child is no longer required</a:t>
            </a:r>
          </a:p>
          <a:p>
            <a:pPr lvl="1"/>
            <a:r>
              <a:rPr lang="en-US" altLang="en-US" dirty="0"/>
              <a:t>The parent is exiting, and the operating systems does not allow  a child to continue if its parent terminates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0622719-68BE-4BB0-B168-1A3AE8D09602}"/>
              </a:ext>
            </a:extLst>
          </p:cNvPr>
          <p:cNvSpPr>
            <a:spLocks noGrp="1" noChangeArrowheads="1"/>
          </p:cNvSpPr>
          <p:nvPr>
            <p:ph type="title" idx="4294967295"/>
          </p:nvPr>
        </p:nvSpPr>
        <p:spPr>
          <a:xfrm>
            <a:off x="457200" y="134816"/>
            <a:ext cx="8229600" cy="576263"/>
          </a:xfrm>
        </p:spPr>
        <p:txBody>
          <a:bodyPr/>
          <a:lstStyle/>
          <a:p>
            <a:pPr eaLnBrk="1" hangingPunct="1"/>
            <a:r>
              <a:rPr lang="en-US" altLang="en-US" dirty="0"/>
              <a:t>Process Termination</a:t>
            </a:r>
          </a:p>
        </p:txBody>
      </p:sp>
      <p:sp>
        <p:nvSpPr>
          <p:cNvPr id="54275" name="Rectangle 3">
            <a:extLst>
              <a:ext uri="{FF2B5EF4-FFF2-40B4-BE49-F238E27FC236}">
                <a16:creationId xmlns:a16="http://schemas.microsoft.com/office/drawing/2014/main" id="{C7E8DAD2-CD54-4141-B861-1A2932EF060A}"/>
              </a:ext>
            </a:extLst>
          </p:cNvPr>
          <p:cNvSpPr>
            <a:spLocks noGrp="1" noChangeArrowheads="1"/>
          </p:cNvSpPr>
          <p:nvPr>
            <p:ph type="body" idx="1"/>
          </p:nvPr>
        </p:nvSpPr>
        <p:spPr>
          <a:xfrm>
            <a:off x="855908" y="781417"/>
            <a:ext cx="7033724" cy="4787045"/>
          </a:xfrm>
        </p:spPr>
        <p:txBody>
          <a:bodyPr/>
          <a:lstStyle/>
          <a:p>
            <a:pPr marL="457200" lvl="1" indent="0">
              <a:buNone/>
            </a:pPr>
            <a:endParaRPr lang="en-US" altLang="en-US" sz="800" dirty="0"/>
          </a:p>
          <a:p>
            <a:r>
              <a:rPr lang="en-US" altLang="en-US" dirty="0"/>
              <a:t>Some operating systems do not allow child to exists if its parent has terminated.  If a process terminates, then all its children must also be terminated.</a:t>
            </a:r>
          </a:p>
          <a:p>
            <a:pPr lvl="1"/>
            <a:r>
              <a:rPr lang="en-US" altLang="en-US" b="1" dirty="0"/>
              <a:t>cascading termination.  </a:t>
            </a:r>
            <a:r>
              <a:rPr lang="en-US" altLang="en-US" dirty="0"/>
              <a:t>All children, grandchildren, etc.,  are  terminated.</a:t>
            </a:r>
            <a:endParaRPr lang="en-US" altLang="en-US" b="1" dirty="0"/>
          </a:p>
          <a:p>
            <a:pPr lvl="1"/>
            <a:r>
              <a:rPr lang="en-US" altLang="en-US" dirty="0"/>
              <a:t>The termination is initiated by the operating system.</a:t>
            </a:r>
            <a:endParaRPr lang="en-US" altLang="en-US" b="1" dirty="0"/>
          </a:p>
          <a:p>
            <a:r>
              <a:rPr lang="en-US" altLang="en-US" dirty="0"/>
              <a:t>The parent process may wait for termination of a child process by using the </a:t>
            </a:r>
            <a:r>
              <a:rPr lang="en-US" altLang="en-US" sz="2000" b="1" dirty="0">
                <a:solidFill>
                  <a:srgbClr val="000000"/>
                </a:solidFill>
                <a:latin typeface="Courier New" panose="02070309020205020404" pitchFamily="49" charset="0"/>
              </a:rPr>
              <a:t>wait()</a:t>
            </a:r>
            <a:r>
              <a:rPr lang="en-US" altLang="en-US" dirty="0"/>
              <a:t>system call</a:t>
            </a:r>
            <a:r>
              <a:rPr lang="en-US" altLang="en-US" b="1" dirty="0">
                <a:solidFill>
                  <a:srgbClr val="000000"/>
                </a:solidFill>
                <a:latin typeface="Courier New" panose="02070309020205020404" pitchFamily="49" charset="0"/>
              </a:rPr>
              <a:t>. </a:t>
            </a:r>
            <a:r>
              <a:rPr lang="en-US" altLang="en-US" dirty="0"/>
              <a:t>The call returns status information and the pid of the terminated process</a:t>
            </a: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pid = wait(&amp;status); </a:t>
            </a:r>
          </a:p>
          <a:p>
            <a:r>
              <a:rPr lang="en-US" altLang="en-US" dirty="0"/>
              <a:t>If no parent waiting (did not invoke </a:t>
            </a:r>
            <a:r>
              <a:rPr lang="en-US" altLang="en-US" sz="2000" b="1" dirty="0">
                <a:solidFill>
                  <a:srgbClr val="000000"/>
                </a:solidFill>
                <a:latin typeface="Courier New" panose="02070309020205020404" pitchFamily="49" charset="0"/>
              </a:rPr>
              <a:t>wait()</a:t>
            </a:r>
            <a:r>
              <a:rPr lang="en-US" altLang="en-US" dirty="0"/>
              <a:t>) process is a </a:t>
            </a:r>
            <a:r>
              <a:rPr lang="en-US" altLang="en-US" b="1" dirty="0">
                <a:solidFill>
                  <a:srgbClr val="006699"/>
                </a:solidFill>
                <a:latin typeface="+mj-lt"/>
              </a:rPr>
              <a:t>zombie</a:t>
            </a:r>
          </a:p>
          <a:p>
            <a:r>
              <a:rPr lang="en-US" altLang="en-US" dirty="0"/>
              <a:t>If parent terminated without invoking</a:t>
            </a:r>
            <a:r>
              <a:rPr lang="en-US" altLang="en-US" b="1" dirty="0">
                <a:solidFill>
                  <a:srgbClr val="000000"/>
                </a:solidFill>
                <a:latin typeface="Courier New" panose="02070309020205020404" pitchFamily="49" charset="0"/>
              </a:rPr>
              <a:t> </a:t>
            </a:r>
            <a:r>
              <a:rPr lang="en-US" altLang="en-US" sz="2000" b="1" dirty="0">
                <a:solidFill>
                  <a:srgbClr val="000000"/>
                </a:solidFill>
                <a:latin typeface="Courier New" panose="02070309020205020404" pitchFamily="49" charset="0"/>
              </a:rPr>
              <a:t>wait()</a:t>
            </a:r>
            <a:r>
              <a:rPr lang="en-US" altLang="en-US" dirty="0"/>
              <a:t>, process is an </a:t>
            </a:r>
            <a:r>
              <a:rPr lang="en-US" altLang="en-US" b="1" dirty="0">
                <a:solidFill>
                  <a:srgbClr val="006699"/>
                </a:solidFill>
                <a:latin typeface="+mj-lt"/>
              </a:rPr>
              <a:t>orphan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CCF9DC54-118C-447A-A3AB-7C2E989968AC}"/>
              </a:ext>
            </a:extLst>
          </p:cNvPr>
          <p:cNvSpPr>
            <a:spLocks noGrp="1" noChangeArrowheads="1"/>
          </p:cNvSpPr>
          <p:nvPr>
            <p:ph type="title" idx="4294967295"/>
          </p:nvPr>
        </p:nvSpPr>
        <p:spPr>
          <a:xfrm>
            <a:off x="1455123" y="119918"/>
            <a:ext cx="7743825" cy="576263"/>
          </a:xfrm>
        </p:spPr>
        <p:txBody>
          <a:bodyPr/>
          <a:lstStyle/>
          <a:p>
            <a:r>
              <a:rPr lang="en-US" altLang="en-US" sz="3000" dirty="0"/>
              <a:t>Android Process Importance Hierarchy</a:t>
            </a:r>
          </a:p>
        </p:txBody>
      </p:sp>
      <p:sp>
        <p:nvSpPr>
          <p:cNvPr id="56323" name="Content Placeholder 2">
            <a:extLst>
              <a:ext uri="{FF2B5EF4-FFF2-40B4-BE49-F238E27FC236}">
                <a16:creationId xmlns:a16="http://schemas.microsoft.com/office/drawing/2014/main" id="{8675C949-6A9A-4638-902C-843874920EE2}"/>
              </a:ext>
            </a:extLst>
          </p:cNvPr>
          <p:cNvSpPr>
            <a:spLocks noGrp="1" noChangeArrowheads="1"/>
          </p:cNvSpPr>
          <p:nvPr>
            <p:ph idx="1"/>
          </p:nvPr>
        </p:nvSpPr>
        <p:spPr>
          <a:xfrm>
            <a:off x="819150" y="1100968"/>
            <a:ext cx="7743825" cy="4530725"/>
          </a:xfrm>
        </p:spPr>
        <p:txBody>
          <a:bodyPr/>
          <a:lstStyle/>
          <a:p>
            <a:r>
              <a:rPr lang="en-US" altLang="en-US" dirty="0"/>
              <a:t>Mobile operating systems often have to terminate processes to reclaim system resources such as memory. From </a:t>
            </a:r>
            <a:r>
              <a:rPr lang="en-US" altLang="en-US" b="1" dirty="0"/>
              <a:t>most</a:t>
            </a:r>
            <a:r>
              <a:rPr lang="en-US" altLang="en-US" dirty="0"/>
              <a:t> to </a:t>
            </a:r>
            <a:r>
              <a:rPr lang="en-US" altLang="en-US" b="1" dirty="0"/>
              <a:t>least</a:t>
            </a:r>
            <a:r>
              <a:rPr lang="en-US" altLang="en-US" dirty="0"/>
              <a:t> important:</a:t>
            </a:r>
          </a:p>
          <a:p>
            <a:pPr lvl="1"/>
            <a:r>
              <a:rPr lang="en-US" altLang="en-US" dirty="0"/>
              <a:t>Foreground process</a:t>
            </a:r>
          </a:p>
          <a:p>
            <a:pPr lvl="1"/>
            <a:r>
              <a:rPr lang="en-US" altLang="en-US" dirty="0"/>
              <a:t>Visible process</a:t>
            </a:r>
          </a:p>
          <a:p>
            <a:pPr lvl="1"/>
            <a:r>
              <a:rPr lang="en-US" altLang="en-US" dirty="0"/>
              <a:t>Service process</a:t>
            </a:r>
          </a:p>
          <a:p>
            <a:pPr lvl="1"/>
            <a:r>
              <a:rPr lang="en-US" altLang="en-US" dirty="0"/>
              <a:t>Background process</a:t>
            </a:r>
          </a:p>
          <a:p>
            <a:pPr lvl="1"/>
            <a:r>
              <a:rPr lang="en-US" altLang="en-US" dirty="0"/>
              <a:t>Empty process</a:t>
            </a:r>
          </a:p>
          <a:p>
            <a:r>
              <a:rPr lang="en-US" altLang="en-US" dirty="0"/>
              <a:t>Android will begin terminating processes that are least important.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D6E94F8E-122F-4FED-9B3D-FD01E2845895}"/>
              </a:ext>
            </a:extLst>
          </p:cNvPr>
          <p:cNvSpPr>
            <a:spLocks noGrp="1" noChangeArrowheads="1"/>
          </p:cNvSpPr>
          <p:nvPr>
            <p:ph type="title" idx="4294967295"/>
          </p:nvPr>
        </p:nvSpPr>
        <p:spPr>
          <a:xfrm>
            <a:off x="1202347" y="143364"/>
            <a:ext cx="7997825" cy="576263"/>
          </a:xfrm>
        </p:spPr>
        <p:txBody>
          <a:bodyPr/>
          <a:lstStyle/>
          <a:p>
            <a:r>
              <a:rPr lang="en-US" altLang="en-US" sz="2800" dirty="0" err="1"/>
              <a:t>Multiprocess</a:t>
            </a:r>
            <a:r>
              <a:rPr lang="en-US" altLang="en-US" sz="2800" dirty="0"/>
              <a:t> Architecture – Chrome Browser</a:t>
            </a:r>
          </a:p>
        </p:txBody>
      </p:sp>
      <p:sp>
        <p:nvSpPr>
          <p:cNvPr id="57347" name="Content Placeholder 2">
            <a:extLst>
              <a:ext uri="{FF2B5EF4-FFF2-40B4-BE49-F238E27FC236}">
                <a16:creationId xmlns:a16="http://schemas.microsoft.com/office/drawing/2014/main" id="{360D7C25-6ED1-40E0-9C1E-876BC3EC89DC}"/>
              </a:ext>
            </a:extLst>
          </p:cNvPr>
          <p:cNvSpPr>
            <a:spLocks noGrp="1" noChangeArrowheads="1"/>
          </p:cNvSpPr>
          <p:nvPr>
            <p:ph idx="1"/>
          </p:nvPr>
        </p:nvSpPr>
        <p:spPr>
          <a:xfrm>
            <a:off x="815975" y="1073426"/>
            <a:ext cx="7805738" cy="4478752"/>
          </a:xfrm>
        </p:spPr>
        <p:txBody>
          <a:bodyPr/>
          <a:lstStyle/>
          <a:p>
            <a:r>
              <a:rPr lang="en-US" altLang="en-US" dirty="0"/>
              <a:t>Many web browsers ran as single process (some still do)</a:t>
            </a:r>
          </a:p>
          <a:p>
            <a:pPr lvl="1"/>
            <a:r>
              <a:rPr lang="en-US" altLang="en-US" dirty="0"/>
              <a:t>If one web site causes trouble, entire browser can hang or crash</a:t>
            </a:r>
          </a:p>
          <a:p>
            <a:r>
              <a:rPr lang="en-US" altLang="en-US" dirty="0"/>
              <a:t>Google Chrome Browser is </a:t>
            </a:r>
            <a:r>
              <a:rPr lang="en-US" altLang="en-US" dirty="0" err="1"/>
              <a:t>multiprocess</a:t>
            </a:r>
            <a:r>
              <a:rPr lang="en-US" altLang="en-US" dirty="0"/>
              <a:t> with 3 different types of processes: </a:t>
            </a:r>
          </a:p>
          <a:p>
            <a:pPr lvl="1"/>
            <a:r>
              <a:rPr lang="en-US" altLang="en-US" b="1" dirty="0">
                <a:solidFill>
                  <a:srgbClr val="006699"/>
                </a:solidFill>
                <a:latin typeface="+mj-lt"/>
              </a:rPr>
              <a:t>Browser</a:t>
            </a:r>
            <a:r>
              <a:rPr lang="en-US" altLang="en-US" dirty="0"/>
              <a:t> process manages user interface, disk and network I/O</a:t>
            </a:r>
          </a:p>
          <a:p>
            <a:pPr lvl="1"/>
            <a:r>
              <a:rPr lang="en-US" altLang="en-US" b="1" dirty="0">
                <a:solidFill>
                  <a:srgbClr val="006699"/>
                </a:solidFill>
                <a:latin typeface="+mj-lt"/>
              </a:rPr>
              <a:t>Renderer</a:t>
            </a:r>
            <a:r>
              <a:rPr lang="en-US" altLang="en-US" dirty="0"/>
              <a:t> process renders web pages, deals with HTML, </a:t>
            </a:r>
            <a:r>
              <a:rPr lang="en-US" altLang="en-US" dirty="0" err="1"/>
              <a:t>Javascript</a:t>
            </a:r>
            <a:r>
              <a:rPr lang="en-US" altLang="en-US" dirty="0"/>
              <a:t>. A new renderer created for each website opened</a:t>
            </a:r>
          </a:p>
          <a:p>
            <a:pPr lvl="2"/>
            <a:r>
              <a:rPr lang="en-US" altLang="en-US" dirty="0"/>
              <a:t>Runs in </a:t>
            </a:r>
            <a:r>
              <a:rPr lang="en-US" altLang="en-US" b="1" dirty="0">
                <a:solidFill>
                  <a:srgbClr val="006699"/>
                </a:solidFill>
                <a:latin typeface="+mj-lt"/>
              </a:rPr>
              <a:t>sandbox</a:t>
            </a:r>
            <a:r>
              <a:rPr lang="en-US" altLang="en-US" dirty="0"/>
              <a:t> restricting disk and network I/O, minimizing effect of security exploits</a:t>
            </a:r>
          </a:p>
          <a:p>
            <a:pPr lvl="1"/>
            <a:r>
              <a:rPr lang="en-US" altLang="en-US" b="1" dirty="0">
                <a:solidFill>
                  <a:srgbClr val="006699"/>
                </a:solidFill>
                <a:latin typeface="+mj-lt"/>
              </a:rPr>
              <a:t>Plug-in</a:t>
            </a:r>
            <a:r>
              <a:rPr lang="en-US" altLang="en-US" b="1" dirty="0">
                <a:solidFill>
                  <a:srgbClr val="3366FF"/>
                </a:solidFill>
              </a:rPr>
              <a:t> </a:t>
            </a:r>
            <a:r>
              <a:rPr lang="en-US" altLang="en-US" dirty="0"/>
              <a:t>process for each type of plug-in</a:t>
            </a:r>
          </a:p>
          <a:p>
            <a:pPr lvl="1"/>
            <a:endParaRPr lang="en-US" altLang="en-US" dirty="0"/>
          </a:p>
          <a:p>
            <a:pPr lvl="1"/>
            <a:endParaRPr lang="en-US" altLang="en-US" dirty="0"/>
          </a:p>
          <a:p>
            <a:pPr lvl="1"/>
            <a:endParaRPr lang="en-US" altLang="en-US" dirty="0"/>
          </a:p>
        </p:txBody>
      </p:sp>
      <p:pic>
        <p:nvPicPr>
          <p:cNvPr id="57348" name="Picture 1">
            <a:extLst>
              <a:ext uri="{FF2B5EF4-FFF2-40B4-BE49-F238E27FC236}">
                <a16:creationId xmlns:a16="http://schemas.microsoft.com/office/drawing/2014/main" id="{FC10B725-AB13-417A-BEE0-FCE2190A3E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7949" y="4591123"/>
            <a:ext cx="627856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1F949FEA-B5FC-4FB7-8FE6-C77441D9086B}"/>
              </a:ext>
            </a:extLst>
          </p:cNvPr>
          <p:cNvSpPr>
            <a:spLocks noGrp="1" noChangeArrowheads="1"/>
          </p:cNvSpPr>
          <p:nvPr>
            <p:ph idx="1"/>
          </p:nvPr>
        </p:nvSpPr>
        <p:spPr bwMode="auto">
          <a:xfrm>
            <a:off x="510363" y="1022554"/>
            <a:ext cx="8345961" cy="52629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1D35"/>
                </a:solidFill>
                <a:effectLst/>
                <a:latin typeface="Google Sans"/>
              </a:rPr>
              <a:t>Java utilizes the </a:t>
            </a:r>
            <a:r>
              <a:rPr kumimoji="0" lang="en-US" altLang="en-US" sz="1100" b="0" i="0" u="none" strike="noStrike" cap="none" normalizeH="0" baseline="0" dirty="0" err="1">
                <a:ln>
                  <a:noFill/>
                </a:ln>
                <a:solidFill>
                  <a:srgbClr val="001D35"/>
                </a:solidFill>
                <a:effectLst/>
                <a:latin typeface="Courier New" panose="02070309020205020404" pitchFamily="49" charset="0"/>
                <a:cs typeface="Courier New" panose="02070309020205020404" pitchFamily="49" charset="0"/>
              </a:rPr>
              <a:t>ProcessBuilder</a:t>
            </a:r>
            <a:r>
              <a:rPr kumimoji="0" lang="en-US" altLang="en-US" sz="1600" b="0" i="0" u="none" strike="noStrike" cap="none" normalizeH="0" baseline="0" dirty="0">
                <a:ln>
                  <a:noFill/>
                </a:ln>
                <a:solidFill>
                  <a:srgbClr val="001D35"/>
                </a:solidFill>
                <a:effectLst/>
                <a:latin typeface="Google Sans"/>
              </a:rPr>
              <a:t> class to create operating system processes. Each </a:t>
            </a:r>
            <a:r>
              <a:rPr kumimoji="0" lang="en-US" altLang="en-US" sz="1100" b="0" i="0" u="none" strike="noStrike" cap="none" normalizeH="0" baseline="0" dirty="0" err="1">
                <a:ln>
                  <a:noFill/>
                </a:ln>
                <a:solidFill>
                  <a:srgbClr val="001D35"/>
                </a:solidFill>
                <a:effectLst/>
                <a:latin typeface="Courier New" panose="02070309020205020404" pitchFamily="49" charset="0"/>
                <a:cs typeface="Courier New" panose="02070309020205020404" pitchFamily="49" charset="0"/>
              </a:rPr>
              <a:t>ProcessBuilder</a:t>
            </a:r>
            <a:r>
              <a:rPr kumimoji="0" lang="en-US" altLang="en-US" sz="1600" b="0" i="0" u="none" strike="noStrike" cap="none" normalizeH="0" baseline="0" dirty="0">
                <a:ln>
                  <a:noFill/>
                </a:ln>
                <a:solidFill>
                  <a:srgbClr val="001D35"/>
                </a:solidFill>
                <a:effectLst/>
                <a:latin typeface="Google Sans"/>
              </a:rPr>
              <a:t> instance manages a collection of process attributes. The </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start()</a:t>
            </a:r>
            <a:r>
              <a:rPr kumimoji="0" lang="en-US" altLang="en-US" sz="1600" b="0" i="0" u="none" strike="noStrike" cap="none" normalizeH="0" baseline="0" dirty="0">
                <a:ln>
                  <a:noFill/>
                </a:ln>
                <a:solidFill>
                  <a:srgbClr val="001D35"/>
                </a:solidFill>
                <a:effectLst/>
                <a:latin typeface="Google Sans"/>
              </a:rPr>
              <a:t> method creates a new </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Process</a:t>
            </a:r>
            <a:r>
              <a:rPr kumimoji="0" lang="en-US" altLang="en-US" sz="1600" b="0" i="0" u="none" strike="noStrike" cap="none" normalizeH="0" baseline="0" dirty="0">
                <a:ln>
                  <a:noFill/>
                </a:ln>
                <a:solidFill>
                  <a:srgbClr val="001D35"/>
                </a:solidFill>
                <a:effectLst/>
                <a:latin typeface="Google Sans"/>
              </a:rPr>
              <a:t> instance with those attributes. The </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Process</a:t>
            </a:r>
            <a:r>
              <a:rPr kumimoji="0" lang="en-US" altLang="en-US" sz="1600" b="0" i="0" u="none" strike="noStrike" cap="none" normalizeH="0" baseline="0" dirty="0">
                <a:ln>
                  <a:noFill/>
                </a:ln>
                <a:solidFill>
                  <a:srgbClr val="001D35"/>
                </a:solidFill>
                <a:effectLst/>
                <a:latin typeface="Google Sans"/>
              </a:rPr>
              <a:t> class provides methods for input, output, waiting for process completion, checking exit status, and destroying the process.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1D35"/>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Google Sans"/>
              </a:rPr>
              <a:t>Example:</a:t>
            </a:r>
            <a:endParaRPr kumimoji="0" lang="en-US" altLang="en-US" sz="800" b="1"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1D35"/>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9334E6"/>
                </a:solidFill>
                <a:effectLst/>
                <a:latin typeface="Courier New" panose="02070309020205020404" pitchFamily="49" charset="0"/>
                <a:cs typeface="Courier New" panose="02070309020205020404" pitchFamily="49" charset="0"/>
              </a:rPr>
              <a:t>import</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err="1">
                <a:ln>
                  <a:noFill/>
                </a:ln>
                <a:solidFill>
                  <a:srgbClr val="001D35"/>
                </a:solidFill>
                <a:effectLst/>
                <a:latin typeface="Courier New" panose="02070309020205020404" pitchFamily="49" charset="0"/>
                <a:cs typeface="Courier New" panose="02070309020205020404" pitchFamily="49" charset="0"/>
              </a:rPr>
              <a:t>java.io.IOException</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br>
            <a:b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9334E6"/>
                </a:solidFill>
                <a:effectLst/>
                <a:latin typeface="Courier New" panose="02070309020205020404" pitchFamily="49" charset="0"/>
                <a:cs typeface="Courier New" panose="02070309020205020404" pitchFamily="49" charset="0"/>
              </a:rPr>
              <a:t>public</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9334E6"/>
                </a:solidFill>
                <a:effectLst/>
                <a:latin typeface="Courier New" panose="02070309020205020404" pitchFamily="49" charset="0"/>
                <a:cs typeface="Courier New" panose="02070309020205020404" pitchFamily="49" charset="0"/>
              </a:rPr>
              <a:t>class</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err="1">
                <a:ln>
                  <a:noFill/>
                </a:ln>
                <a:solidFill>
                  <a:srgbClr val="9334E6"/>
                </a:solidFill>
                <a:effectLst/>
                <a:latin typeface="Courier New" panose="02070309020205020404" pitchFamily="49" charset="0"/>
                <a:cs typeface="Courier New" panose="02070309020205020404" pitchFamily="49" charset="0"/>
              </a:rPr>
              <a:t>ProcessCreation</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b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br>
            <a:b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9334E6"/>
                </a:solidFill>
                <a:effectLst/>
                <a:latin typeface="Courier New" panose="02070309020205020404" pitchFamily="49" charset="0"/>
                <a:cs typeface="Courier New" panose="02070309020205020404" pitchFamily="49" charset="0"/>
              </a:rPr>
              <a:t>public</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9334E6"/>
                </a:solidFill>
                <a:effectLst/>
                <a:latin typeface="Courier New" panose="02070309020205020404" pitchFamily="49" charset="0"/>
                <a:cs typeface="Courier New" panose="02070309020205020404" pitchFamily="49" charset="0"/>
              </a:rPr>
              <a:t>static</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9334E6"/>
                </a:solidFill>
                <a:effectLst/>
                <a:latin typeface="Courier New" panose="02070309020205020404" pitchFamily="49" charset="0"/>
                <a:cs typeface="Courier New" panose="02070309020205020404" pitchFamily="49" charset="0"/>
              </a:rPr>
              <a:t>void</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B45908"/>
                </a:solidFill>
                <a:effectLst/>
                <a:latin typeface="Courier New" panose="02070309020205020404" pitchFamily="49" charset="0"/>
                <a:cs typeface="Courier New" panose="02070309020205020404" pitchFamily="49" charset="0"/>
              </a:rPr>
              <a:t>main</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a:t>
            </a:r>
            <a:r>
              <a:rPr kumimoji="0" lang="en-US" altLang="en-US" sz="1100" b="0" i="0" u="none" strike="noStrike" cap="none" normalizeH="0" baseline="0" dirty="0">
                <a:ln>
                  <a:noFill/>
                </a:ln>
                <a:solidFill>
                  <a:srgbClr val="9334E6"/>
                </a:solidFill>
                <a:effectLst/>
                <a:latin typeface="Courier New" panose="02070309020205020404" pitchFamily="49" charset="0"/>
                <a:cs typeface="Courier New" panose="02070309020205020404" pitchFamily="49" charset="0"/>
              </a:rPr>
              <a:t>String</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err="1">
                <a:ln>
                  <a:noFill/>
                </a:ln>
                <a:solidFill>
                  <a:srgbClr val="B45908"/>
                </a:solidFill>
                <a:effectLst/>
                <a:latin typeface="Courier New" panose="02070309020205020404" pitchFamily="49" charset="0"/>
                <a:cs typeface="Courier New" panose="02070309020205020404" pitchFamily="49" charset="0"/>
              </a:rPr>
              <a:t>args</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b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9334E6"/>
                </a:solidFill>
                <a:effectLst/>
                <a:latin typeface="Courier New" panose="02070309020205020404" pitchFamily="49" charset="0"/>
                <a:cs typeface="Courier New" panose="02070309020205020404" pitchFamily="49" charset="0"/>
              </a:rPr>
              <a:t>try</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b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err="1">
                <a:ln>
                  <a:noFill/>
                </a:ln>
                <a:solidFill>
                  <a:srgbClr val="9334E6"/>
                </a:solidFill>
                <a:effectLst/>
                <a:latin typeface="Courier New" panose="02070309020205020404" pitchFamily="49" charset="0"/>
                <a:cs typeface="Courier New" panose="02070309020205020404" pitchFamily="49" charset="0"/>
              </a:rPr>
              <a:t>ProcessBuilder</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B45908"/>
                </a:solidFill>
                <a:effectLst/>
                <a:latin typeface="Courier New" panose="02070309020205020404" pitchFamily="49" charset="0"/>
                <a:cs typeface="Courier New" panose="02070309020205020404" pitchFamily="49" charset="0"/>
              </a:rPr>
              <a:t>pb</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 </a:t>
            </a:r>
            <a:r>
              <a:rPr kumimoji="0" lang="en-US" altLang="en-US" sz="1100" b="0" i="0" u="none" strike="noStrike" cap="none" normalizeH="0" baseline="0" dirty="0">
                <a:ln>
                  <a:noFill/>
                </a:ln>
                <a:solidFill>
                  <a:srgbClr val="9334E6"/>
                </a:solidFill>
                <a:effectLst/>
                <a:latin typeface="Courier New" panose="02070309020205020404" pitchFamily="49" charset="0"/>
                <a:cs typeface="Courier New" panose="02070309020205020404" pitchFamily="49" charset="0"/>
              </a:rPr>
              <a:t>new</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err="1">
                <a:ln>
                  <a:noFill/>
                </a:ln>
                <a:solidFill>
                  <a:srgbClr val="9334E6"/>
                </a:solidFill>
                <a:effectLst/>
                <a:latin typeface="Courier New" panose="02070309020205020404" pitchFamily="49" charset="0"/>
                <a:cs typeface="Courier New" panose="02070309020205020404" pitchFamily="49" charset="0"/>
              </a:rPr>
              <a:t>ProcessBuilder</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a:t>
            </a:r>
            <a:r>
              <a:rPr kumimoji="0" lang="en-US" altLang="en-US" sz="1100" b="0" i="0" u="none" strike="noStrike" cap="none" normalizeH="0" baseline="0" dirty="0">
                <a:ln>
                  <a:noFill/>
                </a:ln>
                <a:solidFill>
                  <a:srgbClr val="188038"/>
                </a:solidFill>
                <a:effectLst/>
                <a:latin typeface="Courier New" panose="02070309020205020404" pitchFamily="49" charset="0"/>
                <a:cs typeface="Courier New" panose="02070309020205020404" pitchFamily="49" charset="0"/>
              </a:rPr>
              <a:t>"ls"</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188038"/>
                </a:solidFill>
                <a:effectLst/>
                <a:latin typeface="Courier New" panose="02070309020205020404" pitchFamily="49" charset="0"/>
                <a:cs typeface="Courier New" panose="02070309020205020404" pitchFamily="49" charset="0"/>
              </a:rPr>
              <a:t>"-l"</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r>
              <a:rPr kumimoji="0" lang="en-US" altLang="en-US" sz="1100" b="0" i="1" u="none" strike="noStrike" cap="none" normalizeH="0" baseline="0" dirty="0">
                <a:ln>
                  <a:noFill/>
                </a:ln>
                <a:solidFill>
                  <a:srgbClr val="80868B"/>
                </a:solidFill>
                <a:effectLst/>
                <a:latin typeface="Courier New" panose="02070309020205020404" pitchFamily="49" charset="0"/>
                <a:cs typeface="Courier New" panose="02070309020205020404" pitchFamily="49" charset="0"/>
              </a:rPr>
              <a:t>// Command and arguments</a:t>
            </a:r>
            <a:b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9334E6"/>
                </a:solidFill>
                <a:effectLst/>
                <a:latin typeface="Courier New" panose="02070309020205020404" pitchFamily="49" charset="0"/>
                <a:cs typeface="Courier New" panose="02070309020205020404" pitchFamily="49" charset="0"/>
              </a:rPr>
              <a:t>Process</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err="1">
                <a:ln>
                  <a:noFill/>
                </a:ln>
                <a:solidFill>
                  <a:srgbClr val="B45908"/>
                </a:solidFill>
                <a:effectLst/>
                <a:latin typeface="Courier New" panose="02070309020205020404" pitchFamily="49" charset="0"/>
                <a:cs typeface="Courier New" panose="02070309020205020404" pitchFamily="49" charset="0"/>
              </a:rPr>
              <a:t>process</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 </a:t>
            </a:r>
            <a:r>
              <a:rPr kumimoji="0" lang="en-US" altLang="en-US" sz="1100" b="0" i="0" u="none" strike="noStrike" cap="none" normalizeH="0" baseline="0" dirty="0" err="1">
                <a:ln>
                  <a:noFill/>
                </a:ln>
                <a:solidFill>
                  <a:srgbClr val="C5221F"/>
                </a:solidFill>
                <a:effectLst/>
                <a:latin typeface="Courier New" panose="02070309020205020404" pitchFamily="49" charset="0"/>
                <a:cs typeface="Courier New" panose="02070309020205020404" pitchFamily="49" charset="0"/>
              </a:rPr>
              <a:t>pb</a:t>
            </a:r>
            <a:r>
              <a:rPr kumimoji="0" lang="en-US" altLang="en-US" sz="1100" b="0" i="0" u="none" strike="noStrike" cap="none" normalizeH="0" baseline="0" dirty="0" err="1">
                <a:ln>
                  <a:noFill/>
                </a:ln>
                <a:solidFill>
                  <a:srgbClr val="001D35"/>
                </a:solidFill>
                <a:effectLst/>
                <a:latin typeface="Courier New" panose="02070309020205020404" pitchFamily="49" charset="0"/>
                <a:cs typeface="Courier New" panose="02070309020205020404" pitchFamily="49" charset="0"/>
              </a:rPr>
              <a:t>.start</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r>
              <a:rPr kumimoji="0" lang="en-US" altLang="en-US" sz="1100" b="0" i="1" u="none" strike="noStrike" cap="none" normalizeH="0" baseline="0" dirty="0">
                <a:ln>
                  <a:noFill/>
                </a:ln>
                <a:solidFill>
                  <a:srgbClr val="80868B"/>
                </a:solidFill>
                <a:effectLst/>
                <a:latin typeface="Courier New" panose="02070309020205020404" pitchFamily="49" charset="0"/>
                <a:cs typeface="Courier New" panose="02070309020205020404" pitchFamily="49" charset="0"/>
              </a:rPr>
              <a:t>// Start the process</a:t>
            </a:r>
            <a:b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br>
            <a:b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9334E6"/>
                </a:solidFill>
                <a:effectLst/>
                <a:latin typeface="Courier New" panose="02070309020205020404" pitchFamily="49" charset="0"/>
                <a:cs typeface="Courier New" panose="02070309020205020404" pitchFamily="49" charset="0"/>
              </a:rPr>
              <a:t>int</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err="1">
                <a:ln>
                  <a:noFill/>
                </a:ln>
                <a:solidFill>
                  <a:srgbClr val="B45908"/>
                </a:solidFill>
                <a:effectLst/>
                <a:latin typeface="Courier New" panose="02070309020205020404" pitchFamily="49" charset="0"/>
                <a:cs typeface="Courier New" panose="02070309020205020404" pitchFamily="49" charset="0"/>
              </a:rPr>
              <a:t>exitCode</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 </a:t>
            </a:r>
            <a:r>
              <a:rPr kumimoji="0" lang="en-US" altLang="en-US" sz="1100" b="0" i="0" u="none" strike="noStrike" cap="none" normalizeH="0" baseline="0" dirty="0" err="1">
                <a:ln>
                  <a:noFill/>
                </a:ln>
                <a:solidFill>
                  <a:srgbClr val="C5221F"/>
                </a:solidFill>
                <a:effectLst/>
                <a:latin typeface="Courier New" panose="02070309020205020404" pitchFamily="49" charset="0"/>
                <a:cs typeface="Courier New" panose="02070309020205020404" pitchFamily="49" charset="0"/>
              </a:rPr>
              <a:t>process</a:t>
            </a:r>
            <a:r>
              <a:rPr kumimoji="0" lang="en-US" altLang="en-US" sz="1100" b="0" i="0" u="none" strike="noStrike" cap="none" normalizeH="0" baseline="0" dirty="0" err="1">
                <a:ln>
                  <a:noFill/>
                </a:ln>
                <a:solidFill>
                  <a:srgbClr val="001D35"/>
                </a:solidFill>
                <a:effectLst/>
                <a:latin typeface="Courier New" panose="02070309020205020404" pitchFamily="49" charset="0"/>
                <a:cs typeface="Courier New" panose="02070309020205020404" pitchFamily="49" charset="0"/>
              </a:rPr>
              <a:t>.waitFor</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r>
              <a:rPr kumimoji="0" lang="en-US" altLang="en-US" sz="1100" b="0" i="1" u="none" strike="noStrike" cap="none" normalizeH="0" baseline="0" dirty="0">
                <a:ln>
                  <a:noFill/>
                </a:ln>
                <a:solidFill>
                  <a:srgbClr val="80868B"/>
                </a:solidFill>
                <a:effectLst/>
                <a:latin typeface="Courier New" panose="02070309020205020404" pitchFamily="49" charset="0"/>
                <a:cs typeface="Courier New" panose="02070309020205020404" pitchFamily="49" charset="0"/>
              </a:rPr>
              <a:t>// Wait for the process to complete</a:t>
            </a:r>
            <a:b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err="1">
                <a:ln>
                  <a:noFill/>
                </a:ln>
                <a:solidFill>
                  <a:srgbClr val="001D35"/>
                </a:solidFill>
                <a:effectLst/>
                <a:latin typeface="Courier New" panose="02070309020205020404" pitchFamily="49" charset="0"/>
                <a:cs typeface="Courier New" panose="02070309020205020404" pitchFamily="49" charset="0"/>
              </a:rPr>
              <a:t>System.out.println</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a:t>
            </a:r>
            <a:r>
              <a:rPr kumimoji="0" lang="en-US" altLang="en-US" sz="1100" b="0" i="0" u="none" strike="noStrike" cap="none" normalizeH="0" baseline="0" dirty="0">
                <a:ln>
                  <a:noFill/>
                </a:ln>
                <a:solidFill>
                  <a:srgbClr val="188038"/>
                </a:solidFill>
                <a:effectLst/>
                <a:latin typeface="Courier New" panose="02070309020205020404" pitchFamily="49" charset="0"/>
                <a:cs typeface="Courier New" panose="02070309020205020404" pitchFamily="49" charset="0"/>
              </a:rPr>
              <a:t>"Exit Code: "</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 </a:t>
            </a:r>
            <a:r>
              <a:rPr kumimoji="0" lang="en-US" altLang="en-US" sz="1100" b="0" i="0" u="none" strike="noStrike" cap="none" normalizeH="0" baseline="0" dirty="0" err="1">
                <a:ln>
                  <a:noFill/>
                </a:ln>
                <a:solidFill>
                  <a:srgbClr val="C5221F"/>
                </a:solidFill>
                <a:effectLst/>
                <a:latin typeface="Courier New" panose="02070309020205020404" pitchFamily="49" charset="0"/>
                <a:cs typeface="Courier New" panose="02070309020205020404" pitchFamily="49" charset="0"/>
              </a:rPr>
              <a:t>exitCode</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9334E6"/>
                </a:solidFill>
                <a:effectLst/>
                <a:latin typeface="Courier New" panose="02070309020205020404" pitchFamily="49" charset="0"/>
                <a:cs typeface="Courier New" panose="02070309020205020404" pitchFamily="49" charset="0"/>
              </a:rPr>
              <a:t>catch</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err="1">
                <a:ln>
                  <a:noFill/>
                </a:ln>
                <a:solidFill>
                  <a:srgbClr val="9334E6"/>
                </a:solidFill>
                <a:effectLst/>
                <a:latin typeface="Courier New" panose="02070309020205020404" pitchFamily="49" charset="0"/>
                <a:cs typeface="Courier New" panose="02070309020205020404" pitchFamily="49" charset="0"/>
              </a:rPr>
              <a:t>IOException</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 </a:t>
            </a:r>
            <a:r>
              <a:rPr kumimoji="0" lang="en-US" altLang="en-US" sz="1100" b="0" i="0" u="none" strike="noStrike" cap="none" normalizeH="0" baseline="0" dirty="0" err="1">
                <a:ln>
                  <a:noFill/>
                </a:ln>
                <a:solidFill>
                  <a:srgbClr val="9334E6"/>
                </a:solidFill>
                <a:effectLst/>
                <a:latin typeface="Courier New" panose="02070309020205020404" pitchFamily="49" charset="0"/>
                <a:cs typeface="Courier New" panose="02070309020205020404" pitchFamily="49" charset="0"/>
              </a:rPr>
              <a:t>InterruptedException</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B45908"/>
                </a:solidFill>
                <a:effectLst/>
                <a:latin typeface="Courier New" panose="02070309020205020404" pitchFamily="49" charset="0"/>
                <a:cs typeface="Courier New" panose="02070309020205020404" pitchFamily="49" charset="0"/>
              </a:rPr>
              <a:t>e</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 {</a:t>
            </a:r>
            <a:b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err="1">
                <a:ln>
                  <a:noFill/>
                </a:ln>
                <a:solidFill>
                  <a:srgbClr val="C5221F"/>
                </a:solidFill>
                <a:effectLst/>
                <a:latin typeface="Courier New" panose="02070309020205020404" pitchFamily="49" charset="0"/>
                <a:cs typeface="Courier New" panose="02070309020205020404" pitchFamily="49" charset="0"/>
              </a:rPr>
              <a:t>e</a:t>
            </a:r>
            <a:r>
              <a:rPr kumimoji="0" lang="en-US" altLang="en-US" sz="1100" b="0" i="0" u="none" strike="noStrike" cap="none" normalizeH="0" baseline="0" dirty="0" err="1">
                <a:ln>
                  <a:noFill/>
                </a:ln>
                <a:solidFill>
                  <a:srgbClr val="001D35"/>
                </a:solidFill>
                <a:effectLst/>
                <a:latin typeface="Courier New" panose="02070309020205020404" pitchFamily="49" charset="0"/>
                <a:cs typeface="Courier New" panose="02070309020205020404" pitchFamily="49" charset="0"/>
              </a:rPr>
              <a:t>.printStackTrace</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1D35"/>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1D35"/>
                </a:solidFill>
                <a:effectLst/>
                <a:latin typeface="Google Sans"/>
              </a:rPr>
              <a:t>In this example, </a:t>
            </a:r>
            <a:r>
              <a:rPr kumimoji="0" lang="en-US" altLang="en-US" sz="1100" b="0" i="0" u="none" strike="noStrike" cap="none" normalizeH="0" baseline="0" dirty="0" err="1">
                <a:ln>
                  <a:noFill/>
                </a:ln>
                <a:solidFill>
                  <a:srgbClr val="001D35"/>
                </a:solidFill>
                <a:effectLst/>
                <a:latin typeface="Courier New" panose="02070309020205020404" pitchFamily="49" charset="0"/>
                <a:cs typeface="Courier New" panose="02070309020205020404" pitchFamily="49" charset="0"/>
              </a:rPr>
              <a:t>ProcessBuilder</a:t>
            </a:r>
            <a:r>
              <a:rPr kumimoji="0" lang="en-US" altLang="en-US" sz="1600" b="0" i="0" u="none" strike="noStrike" cap="none" normalizeH="0" baseline="0" dirty="0">
                <a:ln>
                  <a:noFill/>
                </a:ln>
                <a:solidFill>
                  <a:srgbClr val="001D35"/>
                </a:solidFill>
                <a:effectLst/>
                <a:latin typeface="Google Sans"/>
              </a:rPr>
              <a:t> is used to create a process that executes the "ls -l" command.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1D35"/>
                </a:solidFill>
                <a:effectLst/>
                <a:latin typeface="Google Sans"/>
              </a:rPr>
              <a:t>The </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start()</a:t>
            </a:r>
            <a:r>
              <a:rPr kumimoji="0" lang="en-US" altLang="en-US" sz="1600" b="0" i="0" u="none" strike="noStrike" cap="none" normalizeH="0" baseline="0" dirty="0">
                <a:ln>
                  <a:noFill/>
                </a:ln>
                <a:solidFill>
                  <a:srgbClr val="001D35"/>
                </a:solidFill>
                <a:effectLst/>
                <a:latin typeface="Google Sans"/>
              </a:rPr>
              <a:t> method initiates the process, and </a:t>
            </a:r>
            <a:r>
              <a:rPr kumimoji="0" lang="en-US" altLang="en-US" sz="1100" b="0" i="0" u="none" strike="noStrike" cap="none" normalizeH="0" baseline="0" dirty="0" err="1">
                <a:ln>
                  <a:noFill/>
                </a:ln>
                <a:solidFill>
                  <a:srgbClr val="001D35"/>
                </a:solidFill>
                <a:effectLst/>
                <a:latin typeface="Courier New" panose="02070309020205020404" pitchFamily="49" charset="0"/>
                <a:cs typeface="Courier New" panose="02070309020205020404" pitchFamily="49" charset="0"/>
              </a:rPr>
              <a:t>waitFor</a:t>
            </a:r>
            <a:r>
              <a:rPr kumimoji="0" lang="en-US" altLang="en-US" sz="1100" b="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a:ln>
                  <a:noFill/>
                </a:ln>
                <a:solidFill>
                  <a:srgbClr val="001D35"/>
                </a:solidFill>
                <a:effectLst/>
                <a:latin typeface="Google Sans"/>
              </a:rPr>
              <a:t> waits for it to finish, returning the exit code.</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4" name="Title 1">
            <a:extLst>
              <a:ext uri="{FF2B5EF4-FFF2-40B4-BE49-F238E27FC236}">
                <a16:creationId xmlns:a16="http://schemas.microsoft.com/office/drawing/2014/main" id="{881770D7-174C-430A-90C5-11686F4C120C}"/>
              </a:ext>
            </a:extLst>
          </p:cNvPr>
          <p:cNvSpPr txBox="1">
            <a:spLocks noChangeArrowheads="1"/>
          </p:cNvSpPr>
          <p:nvPr/>
        </p:nvSpPr>
        <p:spPr bwMode="auto">
          <a:xfrm>
            <a:off x="1202347" y="143364"/>
            <a:ext cx="7997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a:lstStyle>
          <a:p>
            <a:r>
              <a:rPr lang="en-US" altLang="en-US" sz="2800" kern="0" dirty="0"/>
              <a:t>Java Process Management</a:t>
            </a:r>
          </a:p>
        </p:txBody>
      </p:sp>
    </p:spTree>
    <p:extLst>
      <p:ext uri="{BB962C8B-B14F-4D97-AF65-F5344CB8AC3E}">
        <p14:creationId xmlns:p14="http://schemas.microsoft.com/office/powerpoint/2010/main" val="256830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idx="4294967295"/>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highlight>
                  <a:srgbClr val="FFFF00"/>
                </a:highlight>
              </a:rPr>
              <a:t>1. Process Concept</a:t>
            </a:r>
          </a:p>
          <a:p>
            <a:pPr marL="742950" lvl="2" indent="0">
              <a:buNone/>
            </a:pPr>
            <a:r>
              <a:rPr lang="en-US" altLang="en-US" dirty="0">
                <a:highlight>
                  <a:srgbClr val="FFFF00"/>
                </a:highlight>
              </a:rPr>
              <a:t>• Process</a:t>
            </a:r>
          </a:p>
          <a:p>
            <a:pPr marL="742950" lvl="2" indent="0">
              <a:buNone/>
            </a:pPr>
            <a:r>
              <a:rPr lang="en-US" altLang="en-US" dirty="0"/>
              <a:t>• States</a:t>
            </a:r>
          </a:p>
          <a:p>
            <a:pPr marL="742950" lvl="2" indent="0">
              <a:buNone/>
            </a:pPr>
            <a:r>
              <a:rPr lang="en-US" altLang="en-US" dirty="0"/>
              <a:t>• PCB</a:t>
            </a:r>
          </a:p>
          <a:p>
            <a:pPr marL="0" indent="0">
              <a:buNone/>
            </a:pPr>
            <a:r>
              <a:rPr lang="en-US" altLang="en-US" b="1" dirty="0"/>
              <a:t>2. Process Scheduling</a:t>
            </a:r>
          </a:p>
          <a:p>
            <a:pPr marL="742950" lvl="2" indent="0">
              <a:buNone/>
            </a:pPr>
            <a:r>
              <a:rPr lang="en-US" altLang="en-US" dirty="0"/>
              <a:t>• Queues</a:t>
            </a:r>
          </a:p>
          <a:p>
            <a:pPr marL="742950" lvl="2" indent="0">
              <a:buNone/>
            </a:pPr>
            <a:r>
              <a:rPr lang="en-US" altLang="en-US" dirty="0"/>
              <a:t>• Schedulers</a:t>
            </a:r>
          </a:p>
          <a:p>
            <a:pPr marL="742950" lvl="2" indent="0">
              <a:buNone/>
            </a:pPr>
            <a:r>
              <a:rPr lang="en-US" altLang="en-US" dirty="0"/>
              <a:t>• Context Switch (F3.4)</a:t>
            </a:r>
          </a:p>
          <a:p>
            <a:pPr marL="0" indent="0">
              <a:buNone/>
            </a:pPr>
            <a:r>
              <a:rPr lang="en-US" altLang="en-US" b="1" dirty="0"/>
              <a:t>3. Operations on Processes</a:t>
            </a:r>
          </a:p>
          <a:p>
            <a:pPr marL="742950" lvl="2" indent="0">
              <a:buNone/>
            </a:pPr>
            <a:r>
              <a:rPr lang="en-US" altLang="en-US" dirty="0"/>
              <a:t>• Creation</a:t>
            </a:r>
          </a:p>
          <a:p>
            <a:pPr marL="742950" lvl="2" indent="0">
              <a:buNone/>
            </a:pPr>
            <a:r>
              <a:rPr lang="en-US" altLang="en-US" dirty="0"/>
              <a:t>• Termination</a:t>
            </a:r>
          </a:p>
          <a:p>
            <a:pPr marL="0" indent="0">
              <a:buNone/>
            </a:pPr>
            <a:endParaRPr lang="en-US" altLang="en-US" dirty="0"/>
          </a:p>
        </p:txBody>
      </p:sp>
    </p:spTree>
    <p:extLst>
      <p:ext uri="{BB962C8B-B14F-4D97-AF65-F5344CB8AC3E}">
        <p14:creationId xmlns:p14="http://schemas.microsoft.com/office/powerpoint/2010/main" val="204365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7E8AE27-E50C-40A0-B477-CFFEC3475E01}"/>
              </a:ext>
            </a:extLst>
          </p:cNvPr>
          <p:cNvSpPr>
            <a:spLocks noGrp="1" noChangeArrowheads="1"/>
          </p:cNvSpPr>
          <p:nvPr>
            <p:ph type="title" idx="4294967295"/>
          </p:nvPr>
        </p:nvSpPr>
        <p:spPr>
          <a:xfrm>
            <a:off x="1576388" y="222250"/>
            <a:ext cx="6107112" cy="576263"/>
          </a:xfrm>
        </p:spPr>
        <p:txBody>
          <a:bodyPr/>
          <a:lstStyle/>
          <a:p>
            <a:pPr eaLnBrk="1" hangingPunct="1"/>
            <a:r>
              <a:rPr lang="en-US" altLang="en-US"/>
              <a:t>Process Concept</a:t>
            </a:r>
          </a:p>
        </p:txBody>
      </p:sp>
      <p:pic>
        <p:nvPicPr>
          <p:cNvPr id="4" name="Picture 3">
            <a:extLst>
              <a:ext uri="{FF2B5EF4-FFF2-40B4-BE49-F238E27FC236}">
                <a16:creationId xmlns:a16="http://schemas.microsoft.com/office/drawing/2014/main" id="{6EA2A5AA-9E39-46E2-8C08-5CB44A8CC8D4}"/>
              </a:ext>
            </a:extLst>
          </p:cNvPr>
          <p:cNvPicPr>
            <a:picLocks noChangeAspect="1"/>
          </p:cNvPicPr>
          <p:nvPr/>
        </p:nvPicPr>
        <p:blipFill>
          <a:blip r:embed="rId3"/>
          <a:stretch>
            <a:fillRect/>
          </a:stretch>
        </p:blipFill>
        <p:spPr>
          <a:xfrm>
            <a:off x="818353" y="967360"/>
            <a:ext cx="7623181" cy="5890640"/>
          </a:xfrm>
          <a:prstGeom prst="rect">
            <a:avLst/>
          </a:prstGeom>
        </p:spPr>
      </p:pic>
    </p:spTree>
    <p:extLst>
      <p:ext uri="{BB962C8B-B14F-4D97-AF65-F5344CB8AC3E}">
        <p14:creationId xmlns:p14="http://schemas.microsoft.com/office/powerpoint/2010/main" val="24037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7E8AE27-E50C-40A0-B477-CFFEC3475E01}"/>
              </a:ext>
            </a:extLst>
          </p:cNvPr>
          <p:cNvSpPr>
            <a:spLocks noGrp="1" noChangeArrowheads="1"/>
          </p:cNvSpPr>
          <p:nvPr>
            <p:ph type="title" idx="4294967295"/>
          </p:nvPr>
        </p:nvSpPr>
        <p:spPr>
          <a:xfrm>
            <a:off x="1576388" y="222250"/>
            <a:ext cx="6107112" cy="576263"/>
          </a:xfrm>
        </p:spPr>
        <p:txBody>
          <a:bodyPr/>
          <a:lstStyle/>
          <a:p>
            <a:pPr eaLnBrk="1" hangingPunct="1"/>
            <a:r>
              <a:rPr lang="en-US" altLang="en-US"/>
              <a:t>Process Concept</a:t>
            </a:r>
          </a:p>
        </p:txBody>
      </p:sp>
      <p:sp>
        <p:nvSpPr>
          <p:cNvPr id="11267" name="Rectangle 3">
            <a:extLst>
              <a:ext uri="{FF2B5EF4-FFF2-40B4-BE49-F238E27FC236}">
                <a16:creationId xmlns:a16="http://schemas.microsoft.com/office/drawing/2014/main" id="{5D446FCF-843C-4B0E-B66C-D60BED27776C}"/>
              </a:ext>
            </a:extLst>
          </p:cNvPr>
          <p:cNvSpPr>
            <a:spLocks noGrp="1" noChangeArrowheads="1"/>
          </p:cNvSpPr>
          <p:nvPr>
            <p:ph type="body" idx="1"/>
          </p:nvPr>
        </p:nvSpPr>
        <p:spPr>
          <a:xfrm>
            <a:off x="793750" y="1206500"/>
            <a:ext cx="7624536" cy="4758871"/>
          </a:xfrm>
        </p:spPr>
        <p:txBody>
          <a:bodyPr/>
          <a:lstStyle/>
          <a:p>
            <a:pPr>
              <a:lnSpc>
                <a:spcPct val="90000"/>
              </a:lnSpc>
            </a:pPr>
            <a:r>
              <a:rPr lang="en-US" altLang="en-US" dirty="0"/>
              <a:t>An operating system executes a variety of programs that run as a process.</a:t>
            </a:r>
          </a:p>
          <a:p>
            <a:pPr>
              <a:lnSpc>
                <a:spcPct val="90000"/>
              </a:lnSpc>
            </a:pPr>
            <a:r>
              <a:rPr lang="en-US" altLang="en-US" b="1" dirty="0">
                <a:solidFill>
                  <a:srgbClr val="006699"/>
                </a:solidFill>
                <a:latin typeface="+mj-lt"/>
              </a:rPr>
              <a:t>Process</a:t>
            </a:r>
            <a:r>
              <a:rPr lang="en-US" altLang="en-US" dirty="0"/>
              <a:t> – a program in execution; process execution must progress in sequential fashion. No parallel execution of instructions of a  single process</a:t>
            </a:r>
          </a:p>
          <a:p>
            <a:r>
              <a:rPr lang="en-US" altLang="en-US" dirty="0"/>
              <a:t>Multiple parts</a:t>
            </a:r>
          </a:p>
          <a:p>
            <a:pPr lvl="1"/>
            <a:r>
              <a:rPr lang="en-US" altLang="en-US" dirty="0"/>
              <a:t>The program code, also called </a:t>
            </a:r>
            <a:r>
              <a:rPr lang="en-US" altLang="en-US" b="1" dirty="0">
                <a:solidFill>
                  <a:srgbClr val="006699"/>
                </a:solidFill>
                <a:latin typeface="+mj-lt"/>
              </a:rPr>
              <a:t>text</a:t>
            </a:r>
            <a:r>
              <a:rPr lang="en-US" altLang="en-US" b="1" dirty="0">
                <a:solidFill>
                  <a:srgbClr val="3366FF"/>
                </a:solidFill>
              </a:rPr>
              <a:t> </a:t>
            </a:r>
            <a:r>
              <a:rPr lang="en-US" altLang="en-US" b="1" dirty="0">
                <a:solidFill>
                  <a:srgbClr val="006699"/>
                </a:solidFill>
                <a:latin typeface="+mj-lt"/>
              </a:rPr>
              <a:t>section</a:t>
            </a:r>
          </a:p>
          <a:p>
            <a:pPr lvl="1"/>
            <a:r>
              <a:rPr lang="en-US" altLang="en-US" dirty="0"/>
              <a:t>Current activity including</a:t>
            </a:r>
            <a:r>
              <a:rPr lang="en-US" altLang="en-US" b="1" dirty="0">
                <a:solidFill>
                  <a:srgbClr val="3366FF"/>
                </a:solidFill>
              </a:rPr>
              <a:t> </a:t>
            </a:r>
            <a:r>
              <a:rPr lang="en-US" altLang="en-US" b="1" dirty="0">
                <a:solidFill>
                  <a:srgbClr val="006699"/>
                </a:solidFill>
                <a:latin typeface="+mj-lt"/>
              </a:rPr>
              <a:t>program</a:t>
            </a:r>
            <a:r>
              <a:rPr lang="en-US" altLang="en-US" b="1" dirty="0"/>
              <a:t> </a:t>
            </a:r>
            <a:r>
              <a:rPr lang="en-US" altLang="en-US" b="1" dirty="0">
                <a:solidFill>
                  <a:srgbClr val="006699"/>
                </a:solidFill>
                <a:latin typeface="+mj-lt"/>
              </a:rPr>
              <a:t>counter</a:t>
            </a:r>
            <a:r>
              <a:rPr lang="en-US" altLang="en-US" dirty="0"/>
              <a:t>, processor registers</a:t>
            </a:r>
          </a:p>
          <a:p>
            <a:pPr lvl="1"/>
            <a:r>
              <a:rPr lang="en-US" altLang="en-US" b="1" dirty="0">
                <a:solidFill>
                  <a:srgbClr val="006699"/>
                </a:solidFill>
                <a:latin typeface="+mj-lt"/>
              </a:rPr>
              <a:t>Stack</a:t>
            </a:r>
            <a:r>
              <a:rPr lang="en-US" altLang="en-US" b="1" dirty="0"/>
              <a:t> </a:t>
            </a:r>
            <a:r>
              <a:rPr lang="en-US" altLang="en-US" dirty="0"/>
              <a:t>containing temporary data</a:t>
            </a:r>
          </a:p>
          <a:p>
            <a:pPr lvl="2"/>
            <a:r>
              <a:rPr lang="en-US" altLang="en-US" dirty="0"/>
              <a:t>Function parameters, return addresses, local variables</a:t>
            </a:r>
          </a:p>
          <a:p>
            <a:pPr lvl="1"/>
            <a:r>
              <a:rPr lang="en-US" altLang="en-US" b="1" dirty="0">
                <a:solidFill>
                  <a:srgbClr val="006699"/>
                </a:solidFill>
                <a:latin typeface="+mj-lt"/>
              </a:rPr>
              <a:t>Data</a:t>
            </a:r>
            <a:r>
              <a:rPr lang="en-US" altLang="en-US" b="1" dirty="0">
                <a:solidFill>
                  <a:srgbClr val="3366FF"/>
                </a:solidFill>
              </a:rPr>
              <a:t> </a:t>
            </a:r>
            <a:r>
              <a:rPr lang="en-US" altLang="en-US" b="1" dirty="0">
                <a:solidFill>
                  <a:srgbClr val="006699"/>
                </a:solidFill>
                <a:latin typeface="+mj-lt"/>
              </a:rPr>
              <a:t>section</a:t>
            </a:r>
            <a:r>
              <a:rPr lang="en-US" altLang="en-US" b="1" dirty="0"/>
              <a:t> </a:t>
            </a:r>
            <a:r>
              <a:rPr lang="en-US" altLang="en-US" dirty="0"/>
              <a:t>containing global variables</a:t>
            </a:r>
          </a:p>
          <a:p>
            <a:pPr lvl="1"/>
            <a:r>
              <a:rPr lang="en-US" altLang="en-US" b="1" dirty="0">
                <a:solidFill>
                  <a:srgbClr val="006699"/>
                </a:solidFill>
                <a:latin typeface="+mj-lt"/>
              </a:rPr>
              <a:t>Heap</a:t>
            </a:r>
            <a:r>
              <a:rPr lang="en-US" altLang="en-US" b="1" dirty="0"/>
              <a:t> </a:t>
            </a:r>
            <a:r>
              <a:rPr lang="en-US" altLang="en-US" dirty="0"/>
              <a:t>containing memory dynamically allocated during run time</a:t>
            </a:r>
          </a:p>
          <a:p>
            <a:pPr>
              <a:lnSpc>
                <a:spcPct val="90000"/>
              </a:lnSpc>
              <a:buFont typeface="Monotype Sorts" pitchFamily="-84" charset="2"/>
              <a:buNone/>
            </a:pPr>
            <a:endParaRPr lang="en-US" altLang="en-US" dirty="0"/>
          </a:p>
          <a:p>
            <a:pPr>
              <a:lnSpc>
                <a:spcPct val="90000"/>
              </a:lnSpc>
              <a:buFont typeface="Monotype Sorts" pitchFamily="-84" charset="2"/>
              <a:buNone/>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9FB78B1-A72C-494F-9718-8FF44F7505B0}"/>
              </a:ext>
            </a:extLst>
          </p:cNvPr>
          <p:cNvSpPr>
            <a:spLocks noGrp="1" noChangeArrowheads="1"/>
          </p:cNvSpPr>
          <p:nvPr>
            <p:ph type="title" idx="4294967295"/>
          </p:nvPr>
        </p:nvSpPr>
        <p:spPr>
          <a:xfrm>
            <a:off x="1576388" y="230188"/>
            <a:ext cx="6107112" cy="576262"/>
          </a:xfrm>
        </p:spPr>
        <p:txBody>
          <a:bodyPr/>
          <a:lstStyle/>
          <a:p>
            <a:pPr eaLnBrk="1" hangingPunct="1"/>
            <a:r>
              <a:rPr lang="en-US" altLang="en-US"/>
              <a:t>Process Concept (Cont.)</a:t>
            </a:r>
          </a:p>
        </p:txBody>
      </p:sp>
      <p:sp>
        <p:nvSpPr>
          <p:cNvPr id="13315" name="Rectangle 3">
            <a:extLst>
              <a:ext uri="{FF2B5EF4-FFF2-40B4-BE49-F238E27FC236}">
                <a16:creationId xmlns:a16="http://schemas.microsoft.com/office/drawing/2014/main" id="{1B99AC1A-7079-467A-A88A-5DCC86E364CB}"/>
              </a:ext>
            </a:extLst>
          </p:cNvPr>
          <p:cNvSpPr>
            <a:spLocks noGrp="1" noChangeArrowheads="1"/>
          </p:cNvSpPr>
          <p:nvPr>
            <p:ph type="body" idx="1"/>
          </p:nvPr>
        </p:nvSpPr>
        <p:spPr>
          <a:xfrm>
            <a:off x="793750" y="1203325"/>
            <a:ext cx="6949621" cy="4595132"/>
          </a:xfrm>
        </p:spPr>
        <p:txBody>
          <a:bodyPr/>
          <a:lstStyle/>
          <a:p>
            <a:r>
              <a:rPr lang="en-US" altLang="en-US" dirty="0"/>
              <a:t>Program is </a:t>
            </a:r>
            <a:r>
              <a:rPr lang="en-US" altLang="en-US" b="1" dirty="0"/>
              <a:t>passive</a:t>
            </a:r>
            <a:r>
              <a:rPr lang="en-US" altLang="en-US" dirty="0"/>
              <a:t> entity stored on disk (</a:t>
            </a:r>
            <a:r>
              <a:rPr lang="en-US" altLang="en-US" b="1" dirty="0">
                <a:solidFill>
                  <a:srgbClr val="006699"/>
                </a:solidFill>
                <a:latin typeface="+mj-lt"/>
              </a:rPr>
              <a:t>executable</a:t>
            </a:r>
            <a:r>
              <a:rPr lang="en-US" altLang="en-US" b="1" dirty="0">
                <a:solidFill>
                  <a:srgbClr val="3366FF"/>
                </a:solidFill>
              </a:rPr>
              <a:t> </a:t>
            </a:r>
            <a:r>
              <a:rPr lang="en-US" altLang="en-US" b="1" dirty="0">
                <a:solidFill>
                  <a:srgbClr val="006699"/>
                </a:solidFill>
                <a:latin typeface="+mj-lt"/>
              </a:rPr>
              <a:t>file</a:t>
            </a:r>
            <a:r>
              <a:rPr lang="en-US" altLang="en-US" dirty="0"/>
              <a:t>); process is </a:t>
            </a:r>
            <a:r>
              <a:rPr lang="en-US" altLang="en-US" b="1" dirty="0"/>
              <a:t>active</a:t>
            </a:r>
            <a:r>
              <a:rPr lang="en-US" altLang="en-US" b="1" i="1" dirty="0"/>
              <a:t> </a:t>
            </a:r>
          </a:p>
          <a:p>
            <a:pPr lvl="1"/>
            <a:r>
              <a:rPr lang="en-US" altLang="en-US" dirty="0"/>
              <a:t>Program becomes process when an executable file is loaded into memory</a:t>
            </a:r>
          </a:p>
          <a:p>
            <a:r>
              <a:rPr lang="en-US" altLang="en-US" dirty="0"/>
              <a:t>Execution of program started via GUI mouse clicks, command line entry of its name, etc.</a:t>
            </a:r>
          </a:p>
          <a:p>
            <a:r>
              <a:rPr lang="en-US" altLang="en-US" dirty="0"/>
              <a:t>One program can be several processes</a:t>
            </a:r>
          </a:p>
          <a:p>
            <a:pPr lvl="1"/>
            <a:r>
              <a:rPr lang="en-US" altLang="en-US" dirty="0"/>
              <a:t>Consider multiple users executing the same program</a:t>
            </a:r>
          </a:p>
          <a:p>
            <a:pPr>
              <a:lnSpc>
                <a:spcPct val="90000"/>
              </a:lnSpc>
            </a:pPr>
            <a:endParaRPr lang="en-US" altLang="en-US" dirty="0"/>
          </a:p>
          <a:p>
            <a:pPr>
              <a:lnSpc>
                <a:spcPct val="90000"/>
              </a:lnSpc>
              <a:buFont typeface="Monotype Sorts" pitchFamily="-84" charset="2"/>
              <a:buNone/>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0AFA67C-5037-4199-ADB3-2B949804BC7A}"/>
              </a:ext>
            </a:extLst>
          </p:cNvPr>
          <p:cNvSpPr>
            <a:spLocks noGrp="1" noChangeArrowheads="1"/>
          </p:cNvSpPr>
          <p:nvPr>
            <p:ph type="title"/>
          </p:nvPr>
        </p:nvSpPr>
        <p:spPr>
          <a:xfrm>
            <a:off x="457200" y="222250"/>
            <a:ext cx="8229600" cy="576263"/>
          </a:xfrm>
        </p:spPr>
        <p:txBody>
          <a:bodyPr/>
          <a:lstStyle/>
          <a:p>
            <a:pPr eaLnBrk="1" hangingPunct="1"/>
            <a:r>
              <a:rPr lang="en-US" altLang="en-US"/>
              <a:t>Process in Memory</a:t>
            </a:r>
          </a:p>
        </p:txBody>
      </p:sp>
      <p:pic>
        <p:nvPicPr>
          <p:cNvPr id="15363" name="Picture 1">
            <a:extLst>
              <a:ext uri="{FF2B5EF4-FFF2-40B4-BE49-F238E27FC236}">
                <a16:creationId xmlns:a16="http://schemas.microsoft.com/office/drawing/2014/main" id="{56913459-B2A5-4780-A47A-63C55AF8C3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7550" y="1595438"/>
            <a:ext cx="2655888"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F0918BC-EE47-4B64-B75C-97D41C08DCAD}"/>
              </a:ext>
            </a:extLst>
          </p:cNvPr>
          <p:cNvSpPr>
            <a:spLocks noGrp="1" noChangeArrowheads="1"/>
          </p:cNvSpPr>
          <p:nvPr>
            <p:ph type="title"/>
          </p:nvPr>
        </p:nvSpPr>
        <p:spPr>
          <a:xfrm>
            <a:off x="1074057" y="196397"/>
            <a:ext cx="8077200" cy="576263"/>
          </a:xfrm>
        </p:spPr>
        <p:txBody>
          <a:bodyPr/>
          <a:lstStyle/>
          <a:p>
            <a:r>
              <a:rPr lang="en-US" altLang="en-US" dirty="0"/>
              <a:t>Memory Layout of a C Program</a:t>
            </a:r>
          </a:p>
        </p:txBody>
      </p:sp>
      <p:pic>
        <p:nvPicPr>
          <p:cNvPr id="17411" name="Picture 1">
            <a:extLst>
              <a:ext uri="{FF2B5EF4-FFF2-40B4-BE49-F238E27FC236}">
                <a16:creationId xmlns:a16="http://schemas.microsoft.com/office/drawing/2014/main" id="{E58EFC16-5ABF-4B34-B546-50AB9FB818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701800"/>
            <a:ext cx="7227888"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9717</TotalTime>
  <Words>1934</Words>
  <Application>Microsoft Office PowerPoint</Application>
  <PresentationFormat>On-screen Show (4:3)</PresentationFormat>
  <Paragraphs>237</Paragraphs>
  <Slides>36</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Courier New</vt:lpstr>
      <vt:lpstr>Google Sans</vt:lpstr>
      <vt:lpstr>Helvetica</vt:lpstr>
      <vt:lpstr>Monotype Sorts</vt:lpstr>
      <vt:lpstr>Times New Roman</vt:lpstr>
      <vt:lpstr>Verdana</vt:lpstr>
      <vt:lpstr>Webdings</vt:lpstr>
      <vt:lpstr>Wingdings</vt:lpstr>
      <vt:lpstr>os-8</vt:lpstr>
      <vt:lpstr>Lecture 06 :  Process Concept, Scheduling, Operations on Processes</vt:lpstr>
      <vt:lpstr>Outline</vt:lpstr>
      <vt:lpstr>Outline</vt:lpstr>
      <vt:lpstr>Outline</vt:lpstr>
      <vt:lpstr>Process Concept</vt:lpstr>
      <vt:lpstr>Process Concept</vt:lpstr>
      <vt:lpstr>Process Concept (Cont.)</vt:lpstr>
      <vt:lpstr>Process in Memory</vt:lpstr>
      <vt:lpstr>Memory Layout of a C Program</vt:lpstr>
      <vt:lpstr>Outline</vt:lpstr>
      <vt:lpstr>Process State</vt:lpstr>
      <vt:lpstr>Diagram of Process State</vt:lpstr>
      <vt:lpstr>Outline</vt:lpstr>
      <vt:lpstr>Process Control Block (PCB)</vt:lpstr>
      <vt:lpstr>Threads</vt:lpstr>
      <vt:lpstr>Process Representation in Linux</vt:lpstr>
      <vt:lpstr>Outline</vt:lpstr>
      <vt:lpstr>Process Scheduling</vt:lpstr>
      <vt:lpstr>Process Scheduling</vt:lpstr>
      <vt:lpstr>Ready and Wait Queues</vt:lpstr>
      <vt:lpstr>Representation of Process Scheduling</vt:lpstr>
      <vt:lpstr>CPU Switch From Process to Process</vt:lpstr>
      <vt:lpstr>Context Switch</vt:lpstr>
      <vt:lpstr>Multitasking in Mobile Systems</vt:lpstr>
      <vt:lpstr>Outline</vt:lpstr>
      <vt:lpstr>Operations on Processes</vt:lpstr>
      <vt:lpstr>Process Creation</vt:lpstr>
      <vt:lpstr>Process Creation (Cont.)</vt:lpstr>
      <vt:lpstr>A Tree of Processes in Linux</vt:lpstr>
      <vt:lpstr>C Program Forking Separate Process</vt:lpstr>
      <vt:lpstr>Creating a Separate Process via Windows API</vt:lpstr>
      <vt:lpstr>Process Termination</vt:lpstr>
      <vt:lpstr>Process Termination</vt:lpstr>
      <vt:lpstr>Android Process Importance Hierarchy</vt:lpstr>
      <vt:lpstr>Multiprocess Architecture – Chrome Browser</vt:lpstr>
      <vt:lpstr>PowerPoint Presentation</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Hanh Pham</cp:lastModifiedBy>
  <cp:revision>260</cp:revision>
  <cp:lastPrinted>2001-06-14T13:58:17Z</cp:lastPrinted>
  <dcterms:created xsi:type="dcterms:W3CDTF">2011-01-13T23:43:38Z</dcterms:created>
  <dcterms:modified xsi:type="dcterms:W3CDTF">2025-02-07T17:12:18Z</dcterms:modified>
</cp:coreProperties>
</file>