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3"/>
  </p:notesMasterIdLst>
  <p:handoutMasterIdLst>
    <p:handoutMasterId r:id="rId34"/>
  </p:handoutMasterIdLst>
  <p:sldIdLst>
    <p:sldId id="379" r:id="rId2"/>
    <p:sldId id="388" r:id="rId3"/>
    <p:sldId id="287" r:id="rId4"/>
    <p:sldId id="429" r:id="rId5"/>
    <p:sldId id="334" r:id="rId6"/>
    <p:sldId id="335" r:id="rId7"/>
    <p:sldId id="435" r:id="rId8"/>
    <p:sldId id="436" r:id="rId9"/>
    <p:sldId id="437" r:id="rId10"/>
    <p:sldId id="438" r:id="rId11"/>
    <p:sldId id="336" r:id="rId12"/>
    <p:sldId id="421" r:id="rId13"/>
    <p:sldId id="337" r:id="rId14"/>
    <p:sldId id="401" r:id="rId15"/>
    <p:sldId id="402" r:id="rId16"/>
    <p:sldId id="439" r:id="rId17"/>
    <p:sldId id="338" r:id="rId18"/>
    <p:sldId id="425" r:id="rId19"/>
    <p:sldId id="426" r:id="rId20"/>
    <p:sldId id="339" r:id="rId21"/>
    <p:sldId id="431" r:id="rId22"/>
    <p:sldId id="340" r:id="rId23"/>
    <p:sldId id="341" r:id="rId24"/>
    <p:sldId id="432" r:id="rId25"/>
    <p:sldId id="342" r:id="rId26"/>
    <p:sldId id="343" r:id="rId27"/>
    <p:sldId id="347" r:id="rId28"/>
    <p:sldId id="433" r:id="rId29"/>
    <p:sldId id="428" r:id="rId30"/>
    <p:sldId id="434" r:id="rId31"/>
    <p:sldId id="410" r:id="rId32"/>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7"/>
  </p:normalViewPr>
  <p:slideViewPr>
    <p:cSldViewPr snapToGrid="0">
      <p:cViewPr varScale="1">
        <p:scale>
          <a:sx n="72" d="100"/>
          <a:sy n="72" d="100"/>
        </p:scale>
        <p:origin x="1080" y="6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2535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975521-C031-44A8-80BF-39B38B75F00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A3DECD5-2795-49AC-8BF6-9DFEFF419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3417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6030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9204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805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8259443-689D-4886-846F-27F3FFCC4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FFA6911-3D46-4519-ACBE-4ED60F3E9301}"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50F1519F-D1F9-47CD-B7B6-B313B7CC673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AC93758-AAAB-4F84-8EB4-696289952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C8DA8A0-B14C-48C7-AA8C-60E869671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53AE4C-9121-4DDE-88BC-D17AA7B86778}"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E4FCF8A1-7715-4C61-8F7F-C2F4E7DB614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144FD7E-98D6-4DD6-9EC2-45D59EB26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53865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D5717F4-F6C6-45DD-924D-E36D3EECD2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D9427A-CF63-420E-A953-3A10DC6D91B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533FEB05-D8B8-429C-96DC-C3D260A14EC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0BCF3062-D20A-4683-86BA-7D31B9FB7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05BE6AE-AF3A-43E6-A151-613A73015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8EAE34-5777-42FB-8310-D3EC9A7463D0}"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1BA5682F-7762-4352-96B6-70781B306B6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4A5739D-36D3-4D53-9867-709D8600B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537EE25-B3F5-49F1-948E-B223CE289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6D104F1-AAEC-49BA-B80B-DB7535751955}"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396811AD-1BA0-4006-AB02-ABA49074B72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129B8B3-5C9C-4C7E-B311-7A26FAA09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2401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DCF17D5-A8A3-48FB-87D6-DF85DFD86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9AFDF5-E1C5-45A3-8832-02BC14A608BE}"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4CE25271-A92B-4D4B-8948-C26B483E69C4}"/>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2F8D9FB-EA7B-42BE-8C06-6DB30CCF55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2759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DCF17D5-A8A3-48FB-87D6-DF85DFD86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9AFDF5-E1C5-45A3-8832-02BC14A608BE}"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4CE25271-A92B-4D4B-8948-C26B483E69C4}"/>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2F8D9FB-EA7B-42BE-8C06-6DB30CCF55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5020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3961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DCF17D5-A8A3-48FB-87D6-DF85DFD86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9AFDF5-E1C5-45A3-8832-02BC14A608BE}"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4CE25271-A92B-4D4B-8948-C26B483E69C4}"/>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2F8D9FB-EA7B-42BE-8C06-6DB30CCF55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4E1C7DA-30BE-43DD-922B-26A67C6C0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7B4C53C-C497-494B-B6D0-A2C680A6A739}"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9D94221F-789B-486C-8183-C5C6A850B8A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8363BFA-D610-4CF5-A396-E7A82C6C4D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7542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28DB5AC-303A-49B0-BEAA-2FE91D28C0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E931AA-3BDC-4301-AE2F-C1921CEC1721}"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E3207589-21FE-476E-8CFC-A1192335CC8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BF788C1-A3B2-4C45-B5E6-D4B1A87D8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418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7178E04-BFFD-4874-BE11-0FB8A5411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2026B1-5FAC-4664-B0E2-6F767BAE7E21}"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117A2B98-3802-47F5-90C9-6D4E82143FE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B8954D8-AC92-4586-B37F-673FFE4C40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2786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9790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7.</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fr-FR" sz="4000" dirty="0"/>
              <a:t>Lecture 07 : </a:t>
            </a:r>
            <a:br>
              <a:rPr lang="fr-FR" sz="4000" dirty="0"/>
            </a:br>
            <a:r>
              <a:rPr lang="en-US" sz="4000" dirty="0"/>
              <a:t>Scheduling Basics &amp; Criteria FIFO Algorithm</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Basic Concepts:</a:t>
            </a:r>
          </a:p>
          <a:p>
            <a:pPr marL="742950" lvl="2" indent="0">
              <a:buNone/>
            </a:pPr>
            <a:r>
              <a:rPr lang="en-US" altLang="en-US" dirty="0"/>
              <a:t>• CPU-I/O burst cycle</a:t>
            </a:r>
          </a:p>
          <a:p>
            <a:pPr marL="742950" lvl="2" indent="0">
              <a:buNone/>
            </a:pPr>
            <a:r>
              <a:rPr lang="en-US" altLang="en-US" dirty="0">
                <a:highlight>
                  <a:srgbClr val="FFFF00"/>
                </a:highlight>
              </a:rPr>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t>2. Scheduling Criteria:</a:t>
            </a:r>
          </a:p>
          <a:p>
            <a:pPr marL="857250" lvl="2" indent="0">
              <a:buNone/>
            </a:pPr>
            <a:r>
              <a:rPr lang="en-US" altLang="en-US" dirty="0"/>
              <a:t>CPU utilization, Throughput, Waiting time, Turnaround time, Response time </a:t>
            </a:r>
          </a:p>
          <a:p>
            <a:pPr marL="0" indent="0">
              <a:buNone/>
            </a:pPr>
            <a:r>
              <a:rPr lang="en-US" altLang="en-US" b="1" dirty="0"/>
              <a:t>3. Scheduling Algorithms</a:t>
            </a:r>
          </a:p>
          <a:p>
            <a:pPr marL="742950" lvl="2" indent="0">
              <a:buNone/>
            </a:pPr>
            <a:r>
              <a:rPr lang="en-US" altLang="en-US" dirty="0"/>
              <a:t>• FCFS</a:t>
            </a:r>
          </a:p>
          <a:p>
            <a:pPr marL="742950" lvl="2" indent="0">
              <a:buNone/>
            </a:pPr>
            <a:r>
              <a:rPr lang="en-US" altLang="en-US" dirty="0"/>
              <a:t>• SJF</a:t>
            </a:r>
          </a:p>
          <a:p>
            <a:pPr marL="742950" lvl="2" indent="0">
              <a:buNone/>
            </a:pPr>
            <a:r>
              <a:rPr lang="en-US" altLang="en-US" dirty="0"/>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181545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1" y="1169988"/>
            <a:ext cx="7227276" cy="4808781"/>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D14E00-AC36-46B6-804B-3B1E61B7A1F4}"/>
              </a:ext>
            </a:extLst>
          </p:cNvPr>
          <p:cNvSpPr>
            <a:spLocks noGrp="1" noChangeArrowheads="1"/>
          </p:cNvSpPr>
          <p:nvPr>
            <p:ph type="title"/>
          </p:nvPr>
        </p:nvSpPr>
        <p:spPr>
          <a:xfrm>
            <a:off x="1079500" y="172132"/>
            <a:ext cx="7645400" cy="576262"/>
          </a:xfrm>
        </p:spPr>
        <p:txBody>
          <a:bodyPr/>
          <a:lstStyle/>
          <a:p>
            <a:pPr eaLnBrk="1" hangingPunct="1"/>
            <a:r>
              <a:rPr lang="en-US" altLang="en-US" dirty="0"/>
              <a:t>Process Scheduling</a:t>
            </a:r>
          </a:p>
        </p:txBody>
      </p:sp>
      <p:pic>
        <p:nvPicPr>
          <p:cNvPr id="5" name="Picture 4">
            <a:extLst>
              <a:ext uri="{FF2B5EF4-FFF2-40B4-BE49-F238E27FC236}">
                <a16:creationId xmlns:a16="http://schemas.microsoft.com/office/drawing/2014/main" id="{AB6834AB-97BE-4836-A881-9371103F2372}"/>
              </a:ext>
            </a:extLst>
          </p:cNvPr>
          <p:cNvPicPr>
            <a:picLocks noChangeAspect="1"/>
          </p:cNvPicPr>
          <p:nvPr/>
        </p:nvPicPr>
        <p:blipFill>
          <a:blip r:embed="rId3"/>
          <a:stretch>
            <a:fillRect/>
          </a:stretch>
        </p:blipFill>
        <p:spPr>
          <a:xfrm>
            <a:off x="0" y="1201556"/>
            <a:ext cx="9144000" cy="5143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119235"/>
            <a:ext cx="4754548" cy="4515661"/>
          </a:xfrm>
        </p:spPr>
        <p:txBody>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824" y="1109784"/>
            <a:ext cx="5424942"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and Nonpreemptive Scheduling</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4"/>
            <a:ext cx="6828692" cy="4707181"/>
          </a:xfrm>
        </p:spPr>
        <p:txBody>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372872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5"/>
            <a:ext cx="6273800" cy="4621212"/>
          </a:xfrm>
        </p:spPr>
        <p:txBody>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304645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Basic Concepts:</a:t>
            </a:r>
          </a:p>
          <a:p>
            <a:pPr marL="742950" lvl="2" indent="0">
              <a:buNone/>
            </a:pPr>
            <a:r>
              <a:rPr lang="en-US" altLang="en-US" dirty="0"/>
              <a:t>• CPU-I/O burst cycle</a:t>
            </a:r>
          </a:p>
          <a:p>
            <a:pPr marL="742950" lvl="2" indent="0">
              <a:buNone/>
            </a:pPr>
            <a:r>
              <a:rPr lang="en-US" altLang="en-US" dirty="0"/>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highlight>
                  <a:srgbClr val="FFFF00"/>
                </a:highlight>
              </a:rPr>
              <a:t>2. Scheduling Criteria:</a:t>
            </a:r>
          </a:p>
          <a:p>
            <a:pPr marL="857250" lvl="2" indent="0">
              <a:buNone/>
            </a:pPr>
            <a:r>
              <a:rPr lang="en-US" altLang="en-US" dirty="0"/>
              <a:t>CPU utilization, Throughput, Waiting time, Turnaround time, Response time </a:t>
            </a:r>
          </a:p>
          <a:p>
            <a:pPr marL="0" indent="0">
              <a:buNone/>
            </a:pPr>
            <a:r>
              <a:rPr lang="en-US" altLang="en-US" b="1" dirty="0"/>
              <a:t>3. Scheduling Algorithms</a:t>
            </a:r>
          </a:p>
          <a:p>
            <a:pPr marL="742950" lvl="2" indent="0">
              <a:buNone/>
            </a:pPr>
            <a:r>
              <a:rPr lang="en-US" altLang="en-US" dirty="0"/>
              <a:t>• FCFS</a:t>
            </a:r>
          </a:p>
          <a:p>
            <a:pPr marL="742950" lvl="2" indent="0">
              <a:buNone/>
            </a:pPr>
            <a:r>
              <a:rPr lang="en-US" altLang="en-US" dirty="0"/>
              <a:t>• SJF</a:t>
            </a:r>
          </a:p>
          <a:p>
            <a:pPr marL="742950" lvl="2" indent="0">
              <a:buNone/>
            </a:pPr>
            <a:r>
              <a:rPr lang="en-US" altLang="en-US" dirty="0"/>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91919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9"/>
            <a:ext cx="6692761" cy="490452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pic>
        <p:nvPicPr>
          <p:cNvPr id="4" name="Picture 3">
            <a:extLst>
              <a:ext uri="{FF2B5EF4-FFF2-40B4-BE49-F238E27FC236}">
                <a16:creationId xmlns:a16="http://schemas.microsoft.com/office/drawing/2014/main" id="{6FC44929-8C48-4E3E-A47B-B65B657DEB25}"/>
              </a:ext>
            </a:extLst>
          </p:cNvPr>
          <p:cNvPicPr>
            <a:picLocks noChangeAspect="1"/>
          </p:cNvPicPr>
          <p:nvPr/>
        </p:nvPicPr>
        <p:blipFill>
          <a:blip r:embed="rId3"/>
          <a:stretch>
            <a:fillRect/>
          </a:stretch>
        </p:blipFill>
        <p:spPr>
          <a:xfrm>
            <a:off x="990600" y="1032386"/>
            <a:ext cx="7424512" cy="5737123"/>
          </a:xfrm>
          <a:prstGeom prst="rect">
            <a:avLst/>
          </a:prstGeom>
        </p:spPr>
      </p:pic>
    </p:spTree>
    <p:extLst>
      <p:ext uri="{BB962C8B-B14F-4D97-AF65-F5344CB8AC3E}">
        <p14:creationId xmlns:p14="http://schemas.microsoft.com/office/powerpoint/2010/main" val="276491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pic>
        <p:nvPicPr>
          <p:cNvPr id="2" name="Picture 1">
            <a:extLst>
              <a:ext uri="{FF2B5EF4-FFF2-40B4-BE49-F238E27FC236}">
                <a16:creationId xmlns:a16="http://schemas.microsoft.com/office/drawing/2014/main" id="{57ABC2D4-773A-4D41-8ADD-8EC86663858C}"/>
              </a:ext>
            </a:extLst>
          </p:cNvPr>
          <p:cNvPicPr>
            <a:picLocks noChangeAspect="1"/>
          </p:cNvPicPr>
          <p:nvPr/>
        </p:nvPicPr>
        <p:blipFill>
          <a:blip r:embed="rId3"/>
          <a:stretch>
            <a:fillRect/>
          </a:stretch>
        </p:blipFill>
        <p:spPr>
          <a:xfrm>
            <a:off x="893145" y="1172497"/>
            <a:ext cx="7357710" cy="5685503"/>
          </a:xfrm>
          <a:prstGeom prst="rect">
            <a:avLst/>
          </a:prstGeom>
        </p:spPr>
      </p:pic>
    </p:spTree>
    <p:extLst>
      <p:ext uri="{BB962C8B-B14F-4D97-AF65-F5344CB8AC3E}">
        <p14:creationId xmlns:p14="http://schemas.microsoft.com/office/powerpoint/2010/main" val="235768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Basic Concepts:</a:t>
            </a:r>
          </a:p>
          <a:p>
            <a:pPr marL="742950" lvl="2" indent="0">
              <a:buNone/>
            </a:pPr>
            <a:r>
              <a:rPr lang="en-US" altLang="en-US" dirty="0"/>
              <a:t>• CPU-I/O burst cycle</a:t>
            </a:r>
          </a:p>
          <a:p>
            <a:pPr marL="742950" lvl="2" indent="0">
              <a:buNone/>
            </a:pPr>
            <a:r>
              <a:rPr lang="en-US" altLang="en-US" dirty="0"/>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t>2. Scheduling Criteria:</a:t>
            </a:r>
          </a:p>
          <a:p>
            <a:pPr marL="857250" lvl="2" indent="0">
              <a:buNone/>
            </a:pPr>
            <a:r>
              <a:rPr lang="en-US" altLang="en-US" dirty="0"/>
              <a:t>CPU utilization, Throughput, Waiting time, Turnaround time, Response time </a:t>
            </a:r>
          </a:p>
          <a:p>
            <a:pPr marL="0" indent="0">
              <a:buNone/>
            </a:pPr>
            <a:r>
              <a:rPr lang="en-US" altLang="en-US" b="1" dirty="0"/>
              <a:t>3. Scheduling Algorithms</a:t>
            </a:r>
          </a:p>
          <a:p>
            <a:pPr marL="742950" lvl="2" indent="0">
              <a:buNone/>
            </a:pPr>
            <a:r>
              <a:rPr lang="en-US" altLang="en-US" dirty="0"/>
              <a:t>• FCFS</a:t>
            </a:r>
          </a:p>
          <a:p>
            <a:pPr marL="742950" lvl="2" indent="0">
              <a:buNone/>
            </a:pPr>
            <a:r>
              <a:rPr lang="en-US" altLang="en-US" dirty="0"/>
              <a:t>• SJF</a:t>
            </a:r>
          </a:p>
          <a:p>
            <a:pPr marL="742950" lvl="2" indent="0">
              <a:buNone/>
            </a:pPr>
            <a:r>
              <a:rPr lang="en-US" altLang="en-US" dirty="0"/>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056068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6115050" cy="4483100"/>
          </a:xfrm>
        </p:spPr>
        <p:txBody>
          <a:bodyPr/>
          <a:lstStyle/>
          <a:p>
            <a:r>
              <a:rPr lang="en-US" altLang="en-US" dirty="0"/>
              <a:t>Max CPU utilization</a:t>
            </a:r>
          </a:p>
          <a:p>
            <a:r>
              <a:rPr lang="en-US" altLang="en-US" dirty="0"/>
              <a:t>Max throughput</a:t>
            </a:r>
          </a:p>
          <a:p>
            <a:r>
              <a:rPr lang="en-US" altLang="en-US" dirty="0"/>
              <a:t>Min turnaround time </a:t>
            </a:r>
          </a:p>
          <a:p>
            <a:r>
              <a:rPr lang="en-US" altLang="en-US" dirty="0"/>
              <a:t>Min waiting time </a:t>
            </a:r>
          </a:p>
          <a:p>
            <a:r>
              <a:rPr lang="en-US" altLang="en-US" dirty="0"/>
              <a:t>Min response time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Basic Concepts:</a:t>
            </a:r>
          </a:p>
          <a:p>
            <a:pPr marL="742950" lvl="2" indent="0">
              <a:buNone/>
            </a:pPr>
            <a:r>
              <a:rPr lang="en-US" altLang="en-US" dirty="0"/>
              <a:t>• CPU-I/O burst cycle</a:t>
            </a:r>
          </a:p>
          <a:p>
            <a:pPr marL="742950" lvl="2" indent="0">
              <a:buNone/>
            </a:pPr>
            <a:r>
              <a:rPr lang="en-US" altLang="en-US" dirty="0"/>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t>2. Scheduling Criteria:</a:t>
            </a:r>
          </a:p>
          <a:p>
            <a:pPr marL="857250" lvl="2" indent="0">
              <a:buNone/>
            </a:pPr>
            <a:r>
              <a:rPr lang="en-US" altLang="en-US" dirty="0"/>
              <a:t>CPU utilization, Throughput, Waiting time, Turnaround time, Response time </a:t>
            </a:r>
          </a:p>
          <a:p>
            <a:pPr marL="0" indent="0">
              <a:buNone/>
            </a:pPr>
            <a:r>
              <a:rPr lang="en-US" altLang="en-US" b="1" dirty="0">
                <a:highlight>
                  <a:srgbClr val="FFFF00"/>
                </a:highlight>
              </a:rPr>
              <a:t>3. Scheduling Algorithms</a:t>
            </a:r>
          </a:p>
          <a:p>
            <a:pPr marL="742950" lvl="2" indent="0">
              <a:buNone/>
            </a:pPr>
            <a:r>
              <a:rPr lang="en-US" altLang="en-US" dirty="0">
                <a:highlight>
                  <a:srgbClr val="FFFF00"/>
                </a:highlight>
              </a:rPr>
              <a:t>• FCFS</a:t>
            </a:r>
          </a:p>
          <a:p>
            <a:pPr marL="742950" lvl="2" indent="0">
              <a:buNone/>
            </a:pPr>
            <a:r>
              <a:rPr lang="en-US" altLang="en-US" dirty="0"/>
              <a:t>• SJF</a:t>
            </a:r>
          </a:p>
          <a:p>
            <a:pPr marL="742950" lvl="2" indent="0">
              <a:buNone/>
            </a:pPr>
            <a:r>
              <a:rPr lang="en-US" altLang="en-US" dirty="0"/>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97897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2F8E066-EA36-4758-8121-86315510B7EC}"/>
              </a:ext>
            </a:extLst>
          </p:cNvPr>
          <p:cNvSpPr>
            <a:spLocks noGrp="1" noChangeArrowheads="1"/>
          </p:cNvSpPr>
          <p:nvPr>
            <p:ph type="title"/>
          </p:nvPr>
        </p:nvSpPr>
        <p:spPr>
          <a:xfrm>
            <a:off x="1150938" y="268288"/>
            <a:ext cx="7997825" cy="457200"/>
          </a:xfrm>
        </p:spPr>
        <p:txBody>
          <a:bodyPr/>
          <a:lstStyle/>
          <a:p>
            <a:pPr eaLnBrk="1" hangingPunct="1"/>
            <a:r>
              <a:rPr lang="en-US" altLang="en-US" sz="2400"/>
              <a:t>First- Come, First-Served (FCFS) Scheduling</a:t>
            </a:r>
          </a:p>
        </p:txBody>
      </p:sp>
      <p:sp>
        <p:nvSpPr>
          <p:cNvPr id="23555" name="Rectangle 3">
            <a:extLst>
              <a:ext uri="{FF2B5EF4-FFF2-40B4-BE49-F238E27FC236}">
                <a16:creationId xmlns:a16="http://schemas.microsoft.com/office/drawing/2014/main" id="{E38CF7A9-2C2C-4C60-91DA-5D469F28AA3A}"/>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6" name="Picture 1">
            <a:extLst>
              <a:ext uri="{FF2B5EF4-FFF2-40B4-BE49-F238E27FC236}">
                <a16:creationId xmlns:a16="http://schemas.microsoft.com/office/drawing/2014/main" id="{BD68484C-4AC0-4CFE-B2A0-AD8B20B1D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BE56CD8-D059-49B5-9CF7-CD93CFB8D802}"/>
              </a:ext>
            </a:extLst>
          </p:cNvPr>
          <p:cNvSpPr>
            <a:spLocks noGrp="1" noChangeArrowheads="1"/>
          </p:cNvSpPr>
          <p:nvPr>
            <p:ph type="title"/>
          </p:nvPr>
        </p:nvSpPr>
        <p:spPr>
          <a:xfrm>
            <a:off x="982663" y="277813"/>
            <a:ext cx="7704137" cy="576262"/>
          </a:xfrm>
        </p:spPr>
        <p:txBody>
          <a:bodyPr/>
          <a:lstStyle/>
          <a:p>
            <a:pPr eaLnBrk="1" hangingPunct="1"/>
            <a:r>
              <a:rPr lang="en-US" altLang="en-US"/>
              <a:t>FCFS Scheduling (Cont.)</a:t>
            </a:r>
          </a:p>
        </p:txBody>
      </p:sp>
      <p:sp>
        <p:nvSpPr>
          <p:cNvPr id="13315" name="Rectangle 3">
            <a:extLst>
              <a:ext uri="{FF2B5EF4-FFF2-40B4-BE49-F238E27FC236}">
                <a16:creationId xmlns:a16="http://schemas.microsoft.com/office/drawing/2014/main" id="{A2E2BC63-0240-48D9-B8C3-12DBA3251699}"/>
              </a:ext>
            </a:extLst>
          </p:cNvPr>
          <p:cNvSpPr>
            <a:spLocks noGrp="1" noChangeArrowheads="1"/>
          </p:cNvSpPr>
          <p:nvPr>
            <p:ph type="body" idx="1"/>
          </p:nvPr>
        </p:nvSpPr>
        <p:spPr>
          <a:xfrm>
            <a:off x="908050" y="1233488"/>
            <a:ext cx="7651750"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3366FF"/>
                </a:solidFill>
                <a:cs typeface="ＭＳ Ｐゴシック" charset="-128"/>
              </a:rPr>
              <a:t>Convoy effect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4" name="Picture 1">
            <a:extLst>
              <a:ext uri="{FF2B5EF4-FFF2-40B4-BE49-F238E27FC236}">
                <a16:creationId xmlns:a16="http://schemas.microsoft.com/office/drawing/2014/main" id="{C0EDF942-42E9-4F08-B1F6-0672DF2205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Basic Concepts:</a:t>
            </a:r>
          </a:p>
          <a:p>
            <a:pPr marL="742950" lvl="2" indent="0">
              <a:buNone/>
            </a:pPr>
            <a:r>
              <a:rPr lang="en-US" altLang="en-US" dirty="0"/>
              <a:t>• CPU-I/O burst cycle</a:t>
            </a:r>
          </a:p>
          <a:p>
            <a:pPr marL="742950" lvl="2" indent="0">
              <a:buNone/>
            </a:pPr>
            <a:r>
              <a:rPr lang="en-US" altLang="en-US" dirty="0"/>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t>2. Scheduling Criteria:</a:t>
            </a:r>
          </a:p>
          <a:p>
            <a:pPr marL="857250" lvl="2" indent="0">
              <a:buNone/>
            </a:pPr>
            <a:r>
              <a:rPr lang="en-US" altLang="en-US" dirty="0"/>
              <a:t>CPU utilization, Throughput, Waiting time, Turnaround time, Response time </a:t>
            </a:r>
          </a:p>
          <a:p>
            <a:pPr marL="0" indent="0">
              <a:buNone/>
            </a:pPr>
            <a:r>
              <a:rPr lang="en-US" altLang="en-US" b="1" dirty="0"/>
              <a:t>3. Scheduling Algorithms</a:t>
            </a:r>
          </a:p>
          <a:p>
            <a:pPr marL="742950" lvl="2" indent="0">
              <a:buNone/>
            </a:pPr>
            <a:r>
              <a:rPr lang="en-US" altLang="en-US" dirty="0"/>
              <a:t>• FCFS</a:t>
            </a:r>
          </a:p>
          <a:p>
            <a:pPr marL="742950" lvl="2" indent="0">
              <a:buNone/>
            </a:pPr>
            <a:r>
              <a:rPr lang="en-US" altLang="en-US" dirty="0">
                <a:highlight>
                  <a:srgbClr val="FFFF00"/>
                </a:highlight>
              </a:rPr>
              <a:t>• SJF</a:t>
            </a:r>
          </a:p>
          <a:p>
            <a:pPr marL="742950" lvl="2" indent="0">
              <a:buNone/>
            </a:pPr>
            <a:r>
              <a:rPr lang="en-US" altLang="en-US" dirty="0"/>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20878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D4E7F16-1D7A-403B-9CA5-1D34B7E8113E}"/>
              </a:ext>
            </a:extLst>
          </p:cNvPr>
          <p:cNvSpPr>
            <a:spLocks noGrp="1" noChangeArrowheads="1"/>
          </p:cNvSpPr>
          <p:nvPr>
            <p:ph type="title"/>
          </p:nvPr>
        </p:nvSpPr>
        <p:spPr>
          <a:xfrm>
            <a:off x="1058863" y="188913"/>
            <a:ext cx="7704137" cy="576262"/>
          </a:xfrm>
        </p:spPr>
        <p:txBody>
          <a:bodyPr/>
          <a:lstStyle/>
          <a:p>
            <a:pPr eaLnBrk="1" hangingPunct="1"/>
            <a:r>
              <a:rPr lang="en-US" altLang="en-US"/>
              <a:t>Shortest-Job-First (SJF) Scheduling</a:t>
            </a:r>
          </a:p>
        </p:txBody>
      </p:sp>
      <p:sp>
        <p:nvSpPr>
          <p:cNvPr id="27651" name="Rectangle 3">
            <a:extLst>
              <a:ext uri="{FF2B5EF4-FFF2-40B4-BE49-F238E27FC236}">
                <a16:creationId xmlns:a16="http://schemas.microsoft.com/office/drawing/2014/main" id="{2073DF63-B97C-46A8-97F6-FD087D88BD15}"/>
              </a:ext>
            </a:extLst>
          </p:cNvPr>
          <p:cNvSpPr>
            <a:spLocks noGrp="1" noChangeArrowheads="1"/>
          </p:cNvSpPr>
          <p:nvPr>
            <p:ph type="body" idx="1"/>
          </p:nvPr>
        </p:nvSpPr>
        <p:spPr>
          <a:xfrm>
            <a:off x="908050" y="1233488"/>
            <a:ext cx="7143750" cy="4530725"/>
          </a:xfrm>
        </p:spPr>
        <p:txBody>
          <a:bodyPr/>
          <a:lstStyle/>
          <a:p>
            <a:r>
              <a:rPr lang="en-US" altLang="en-US"/>
              <a:t>Associate with each process the length of its next CPU burst</a:t>
            </a:r>
          </a:p>
          <a:p>
            <a:pPr lvl="1"/>
            <a:r>
              <a:rPr lang="en-US" altLang="en-US"/>
              <a:t> Use these lengths to schedule the process with the shortest time</a:t>
            </a:r>
          </a:p>
          <a:p>
            <a:r>
              <a:rPr lang="en-US" altLang="en-US"/>
              <a:t>SJF is optimal – gives minimum average waiting time for a given set of processes</a:t>
            </a:r>
          </a:p>
          <a:p>
            <a:pPr lvl="1"/>
            <a:r>
              <a:rPr lang="en-US" altLang="en-US"/>
              <a:t>The difficulty is knowing the length of the next CPU request</a:t>
            </a:r>
          </a:p>
          <a:p>
            <a:pPr lvl="1"/>
            <a:r>
              <a:rPr lang="en-US" altLang="en-US"/>
              <a:t>Could ask the user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B3537BD-F648-4838-9AA6-97B6E8994DC4}"/>
              </a:ext>
            </a:extLst>
          </p:cNvPr>
          <p:cNvSpPr>
            <a:spLocks noGrp="1" noChangeArrowheads="1"/>
          </p:cNvSpPr>
          <p:nvPr>
            <p:ph type="title"/>
          </p:nvPr>
        </p:nvSpPr>
        <p:spPr>
          <a:xfrm>
            <a:off x="457200" y="201613"/>
            <a:ext cx="8229600" cy="576262"/>
          </a:xfrm>
        </p:spPr>
        <p:txBody>
          <a:bodyPr/>
          <a:lstStyle/>
          <a:p>
            <a:pPr eaLnBrk="1" hangingPunct="1"/>
            <a:r>
              <a:rPr lang="en-US" altLang="en-US"/>
              <a:t>Example of SJF</a:t>
            </a:r>
          </a:p>
        </p:txBody>
      </p:sp>
      <p:sp>
        <p:nvSpPr>
          <p:cNvPr id="29699" name="Rectangle 36">
            <a:extLst>
              <a:ext uri="{FF2B5EF4-FFF2-40B4-BE49-F238E27FC236}">
                <a16:creationId xmlns:a16="http://schemas.microsoft.com/office/drawing/2014/main" id="{0E7633B1-3678-44A0-B93A-C8CB91A14E22}"/>
              </a:ext>
            </a:extLst>
          </p:cNvPr>
          <p:cNvSpPr>
            <a:spLocks noGrp="1" noChangeArrowheads="1"/>
          </p:cNvSpPr>
          <p:nvPr>
            <p:ph type="body" idx="1"/>
          </p:nvPr>
        </p:nvSpPr>
        <p:spPr>
          <a:noFill/>
        </p:spPr>
        <p:txBody>
          <a:bodyPr/>
          <a:lstStyle/>
          <a:p>
            <a:pPr>
              <a:buFont typeface="Monotype Sorts" pitchFamily="-84" charset="2"/>
              <a:buNone/>
              <a:tabLst>
                <a:tab pos="1600200" algn="ctr"/>
                <a:tab pos="3251200" algn="ctr"/>
                <a:tab pos="5140325" algn="ctr"/>
              </a:tabLst>
            </a:pPr>
            <a:r>
              <a:rPr lang="en-US" altLang="en-US"/>
              <a:t>	      	                </a:t>
            </a:r>
            <a:r>
              <a:rPr lang="en-US" altLang="en-US" u="sng"/>
              <a:t>Process</a:t>
            </a:r>
            <a:r>
              <a:rPr lang="en-US" altLang="en-US" u="sng">
                <a:solidFill>
                  <a:schemeClr val="bg1"/>
                </a:solidFill>
              </a:rPr>
              <a:t>Arriva	l Time</a:t>
            </a:r>
            <a:r>
              <a:rPr lang="en-US" altLang="en-US"/>
              <a:t>	</a:t>
            </a:r>
            <a:r>
              <a:rPr lang="en-US" altLang="en-US" u="sng"/>
              <a:t>Burst Time</a:t>
            </a:r>
            <a:endParaRPr lang="en-US" altLang="en-US"/>
          </a:p>
          <a:p>
            <a:pPr>
              <a:buFont typeface="Monotype Sorts" pitchFamily="-84" charset="2"/>
              <a:buNone/>
              <a:tabLst>
                <a:tab pos="1600200" algn="ctr"/>
                <a:tab pos="3251200" algn="ctr"/>
                <a:tab pos="5140325" algn="ctr"/>
              </a:tabLst>
            </a:pPr>
            <a:r>
              <a:rPr lang="en-US" altLang="en-US"/>
              <a:t>		             </a:t>
            </a:r>
            <a:r>
              <a:rPr lang="en-US" altLang="en-US" i="1"/>
              <a:t>P</a:t>
            </a:r>
            <a:r>
              <a:rPr lang="en-US" altLang="en-US" i="1" baseline="-25000"/>
              <a:t>1</a:t>
            </a:r>
            <a:r>
              <a:rPr lang="en-US" altLang="en-US"/>
              <a:t>	</a:t>
            </a:r>
            <a:r>
              <a:rPr lang="en-US" altLang="en-US">
                <a:solidFill>
                  <a:schemeClr val="bg1"/>
                </a:solidFill>
              </a:rPr>
              <a:t>0.0</a:t>
            </a:r>
            <a:r>
              <a:rPr lang="en-US" altLang="en-US"/>
              <a:t>	6</a:t>
            </a:r>
          </a:p>
          <a:p>
            <a:pPr>
              <a:buFont typeface="Monotype Sorts" pitchFamily="-84" charset="2"/>
              <a:buNone/>
              <a:tabLst>
                <a:tab pos="1600200" algn="ctr"/>
                <a:tab pos="3251200" algn="ctr"/>
                <a:tab pos="5140325" algn="ctr"/>
              </a:tabLst>
            </a:pPr>
            <a:r>
              <a:rPr lang="en-US" altLang="en-US"/>
              <a:t>		            </a:t>
            </a:r>
            <a:r>
              <a:rPr lang="en-US" altLang="en-US" i="1"/>
              <a:t>P</a:t>
            </a:r>
            <a:r>
              <a:rPr lang="en-US" altLang="en-US" i="1" baseline="-25000"/>
              <a:t>2 	</a:t>
            </a:r>
            <a:r>
              <a:rPr lang="en-US" altLang="en-US">
                <a:solidFill>
                  <a:schemeClr val="bg1"/>
                </a:solidFill>
              </a:rPr>
              <a:t>2.0</a:t>
            </a:r>
            <a:r>
              <a:rPr lang="en-US" altLang="en-US"/>
              <a:t>	8</a:t>
            </a:r>
          </a:p>
          <a:p>
            <a:pPr>
              <a:buFont typeface="Monotype Sorts" pitchFamily="-84" charset="2"/>
              <a:buNone/>
              <a:tabLst>
                <a:tab pos="1600200" algn="ctr"/>
                <a:tab pos="3251200" algn="ctr"/>
                <a:tab pos="5140325" algn="ctr"/>
              </a:tabLst>
            </a:pPr>
            <a:r>
              <a:rPr lang="en-US" altLang="en-US"/>
              <a:t>		            </a:t>
            </a:r>
            <a:r>
              <a:rPr lang="en-US" altLang="en-US" i="1"/>
              <a:t>P</a:t>
            </a:r>
            <a:r>
              <a:rPr lang="en-US" altLang="en-US" i="1" baseline="-25000"/>
              <a:t>3</a:t>
            </a:r>
            <a:r>
              <a:rPr lang="en-US" altLang="en-US"/>
              <a:t>	</a:t>
            </a:r>
            <a:r>
              <a:rPr lang="en-US" altLang="en-US">
                <a:solidFill>
                  <a:schemeClr val="bg1"/>
                </a:solidFill>
              </a:rPr>
              <a:t>4.0</a:t>
            </a:r>
            <a:r>
              <a:rPr lang="en-US" altLang="en-US"/>
              <a:t>	7</a:t>
            </a:r>
          </a:p>
          <a:p>
            <a:pPr>
              <a:buFont typeface="Monotype Sorts" pitchFamily="-84" charset="2"/>
              <a:buNone/>
              <a:tabLst>
                <a:tab pos="1600200" algn="ctr"/>
                <a:tab pos="3251200" algn="ctr"/>
                <a:tab pos="5140325" algn="ctr"/>
              </a:tabLst>
            </a:pPr>
            <a:r>
              <a:rPr lang="en-US" altLang="en-US"/>
              <a:t>		            </a:t>
            </a:r>
            <a:r>
              <a:rPr lang="en-US" altLang="en-US" i="1"/>
              <a:t>P</a:t>
            </a:r>
            <a:r>
              <a:rPr lang="en-US" altLang="en-US" i="1" baseline="-25000"/>
              <a:t>4</a:t>
            </a:r>
            <a:r>
              <a:rPr lang="en-US" altLang="en-US"/>
              <a:t>	</a:t>
            </a:r>
            <a:r>
              <a:rPr lang="en-US" altLang="en-US">
                <a:solidFill>
                  <a:schemeClr val="bg1"/>
                </a:solidFill>
              </a:rPr>
              <a:t>5.0</a:t>
            </a:r>
            <a:r>
              <a:rPr lang="en-US" altLang="en-US"/>
              <a:t>	3</a:t>
            </a:r>
          </a:p>
          <a:p>
            <a:pPr>
              <a:buFont typeface="Monotype Sorts" pitchFamily="-84" charset="2"/>
              <a:buNone/>
              <a:tabLst>
                <a:tab pos="1600200" algn="ctr"/>
                <a:tab pos="3251200" algn="ctr"/>
                <a:tab pos="5140325" algn="ctr"/>
              </a:tabLst>
            </a:pPr>
            <a:endParaRPr lang="en-US" altLang="en-US"/>
          </a:p>
          <a:p>
            <a:pPr>
              <a:tabLst>
                <a:tab pos="1600200" algn="ctr"/>
                <a:tab pos="3251200" algn="ctr"/>
                <a:tab pos="5140325" algn="ctr"/>
              </a:tabLst>
            </a:pPr>
            <a:r>
              <a:rPr lang="en-US" altLang="en-US"/>
              <a:t>SJF scheduling chart</a:t>
            </a:r>
          </a:p>
          <a:p>
            <a:pPr>
              <a:tabLst>
                <a:tab pos="1600200" algn="ctr"/>
                <a:tab pos="3251200" algn="ctr"/>
                <a:tab pos="5140325" algn="ctr"/>
              </a:tabLst>
            </a:pPr>
            <a:endParaRPr lang="en-US" altLang="en-US"/>
          </a:p>
          <a:p>
            <a:pPr>
              <a:tabLst>
                <a:tab pos="1600200" algn="ctr"/>
                <a:tab pos="3251200" algn="ctr"/>
                <a:tab pos="5140325" algn="ctr"/>
              </a:tabLst>
            </a:pPr>
            <a:endParaRPr lang="en-US" altLang="en-US"/>
          </a:p>
          <a:p>
            <a:pPr>
              <a:tabLst>
                <a:tab pos="1600200" algn="ctr"/>
                <a:tab pos="3251200" algn="ctr"/>
                <a:tab pos="5140325" algn="ctr"/>
              </a:tabLst>
            </a:pPr>
            <a:endParaRPr lang="en-US" altLang="en-US"/>
          </a:p>
          <a:p>
            <a:pPr>
              <a:buFont typeface="Monotype Sorts" pitchFamily="-84" charset="2"/>
              <a:buNone/>
              <a:tabLst>
                <a:tab pos="1600200" algn="ctr"/>
                <a:tab pos="3251200" algn="ctr"/>
                <a:tab pos="5140325" algn="ctr"/>
              </a:tabLst>
            </a:pPr>
            <a:endParaRPr lang="en-US" altLang="en-US"/>
          </a:p>
          <a:p>
            <a:pPr>
              <a:tabLst>
                <a:tab pos="1600200" algn="ctr"/>
                <a:tab pos="3251200" algn="ctr"/>
                <a:tab pos="5140325" algn="ctr"/>
              </a:tabLst>
            </a:pPr>
            <a:r>
              <a:rPr lang="en-US" altLang="en-US"/>
              <a:t>Average waiting time = (3 + 16 + 9 + 0) / 4 = 7</a:t>
            </a:r>
            <a:endParaRPr lang="en-US" altLang="en-US" i="1" baseline="-25000"/>
          </a:p>
        </p:txBody>
      </p:sp>
      <p:pic>
        <p:nvPicPr>
          <p:cNvPr id="29700" name="Picture 1">
            <a:extLst>
              <a:ext uri="{FF2B5EF4-FFF2-40B4-BE49-F238E27FC236}">
                <a16:creationId xmlns:a16="http://schemas.microsoft.com/office/drawing/2014/main" id="{BA0D0D12-4A96-426B-9E36-58AFCDB307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407670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2D857A1-D8DA-4AAF-A30E-8F18053442A2}"/>
              </a:ext>
            </a:extLst>
          </p:cNvPr>
          <p:cNvSpPr>
            <a:spLocks noGrp="1" noChangeArrowheads="1"/>
          </p:cNvSpPr>
          <p:nvPr>
            <p:ph type="title"/>
          </p:nvPr>
        </p:nvSpPr>
        <p:spPr>
          <a:xfrm>
            <a:off x="1092200" y="277813"/>
            <a:ext cx="7594600" cy="576262"/>
          </a:xfrm>
        </p:spPr>
        <p:txBody>
          <a:bodyPr/>
          <a:lstStyle/>
          <a:p>
            <a:pPr eaLnBrk="1" hangingPunct="1"/>
            <a:r>
              <a:rPr lang="en-US" altLang="en-US" sz="2800"/>
              <a:t>Example of Shortest-Job-first</a:t>
            </a:r>
          </a:p>
        </p:txBody>
      </p:sp>
      <p:sp>
        <p:nvSpPr>
          <p:cNvPr id="19459" name="Rectangle 36">
            <a:extLst>
              <a:ext uri="{FF2B5EF4-FFF2-40B4-BE49-F238E27FC236}">
                <a16:creationId xmlns:a16="http://schemas.microsoft.com/office/drawing/2014/main" id="{708BA85B-5C79-4E7F-B9DA-48B58E626568}"/>
              </a:ext>
            </a:extLst>
          </p:cNvPr>
          <p:cNvSpPr>
            <a:spLocks noGrp="1" noChangeArrowheads="1"/>
          </p:cNvSpPr>
          <p:nvPr>
            <p:ph type="body" idx="1"/>
          </p:nvPr>
        </p:nvSpPr>
        <p:spPr>
          <a:xfrm>
            <a:off x="1073150" y="1233488"/>
            <a:ext cx="7600950"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b="1"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cs typeface="ＭＳ Ｐゴシック" charset="-128"/>
              </a:rPr>
              <a:t>1	4</a:t>
            </a:r>
          </a:p>
          <a:p>
            <a:pPr>
              <a:buFont typeface="Monotype Sorts" pitchFamily="-84" charset="2"/>
              <a:buNone/>
              <a:tabLst>
                <a:tab pos="1601312" algn="ctr"/>
                <a:tab pos="3252629" algn="ctr"/>
                <a:tab pos="5141754" algn="ctr"/>
              </a:tabLst>
              <a:defRPr/>
            </a:pPr>
            <a:r>
              <a:rPr lang="en-US" altLang="en-US" b="1" dirty="0">
                <a:solidFill>
                  <a:srgbClr val="FF0000"/>
                </a:solidFill>
                <a:cs typeface="ＭＳ Ｐゴシック" charset="-128"/>
              </a:rPr>
              <a:t>		 </a:t>
            </a:r>
            <a:r>
              <a:rPr lang="en-US" altLang="en-US" b="1" i="1" dirty="0">
                <a:solidFill>
                  <a:srgbClr val="FF0000"/>
                </a:solidFill>
                <a:cs typeface="ＭＳ Ｐゴシック" charset="-128"/>
              </a:rPr>
              <a:t>P</a:t>
            </a:r>
            <a:r>
              <a:rPr lang="en-US" altLang="en-US" b="1" i="1" baseline="-25000" dirty="0">
                <a:solidFill>
                  <a:srgbClr val="FF0000"/>
                </a:solidFill>
                <a:cs typeface="ＭＳ Ｐゴシック" charset="-128"/>
              </a:rPr>
              <a:t>3</a:t>
            </a:r>
            <a:r>
              <a:rPr lang="en-US" altLang="en-US" b="1" dirty="0">
                <a:solidFill>
                  <a:srgbClr val="FF0000"/>
                </a:solidFill>
                <a:cs typeface="ＭＳ Ｐゴシック" charset="-128"/>
              </a:rPr>
              <a:t>	2	9</a:t>
            </a:r>
          </a:p>
          <a:p>
            <a:pPr>
              <a:buFont typeface="Monotype Sorts" pitchFamily="-84" charset="2"/>
              <a:buNone/>
              <a:tabLst>
                <a:tab pos="1601312" algn="ctr"/>
                <a:tab pos="3252629" algn="ctr"/>
                <a:tab pos="5141754" algn="ctr"/>
              </a:tabLst>
              <a:defRPr/>
            </a:pPr>
            <a:r>
              <a:rPr lang="en-US" altLang="en-US" b="1" dirty="0">
                <a:solidFill>
                  <a:srgbClr val="FF0000"/>
                </a:solidFill>
                <a:cs typeface="ＭＳ Ｐゴシック" charset="-128"/>
              </a:rPr>
              <a:t>	</a:t>
            </a: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3	5</a:t>
            </a:r>
          </a:p>
          <a:p>
            <a:pPr>
              <a:tabLst>
                <a:tab pos="1601312" algn="ctr"/>
                <a:tab pos="3252629" algn="ctr"/>
                <a:tab pos="5141754" algn="ctr"/>
              </a:tabLst>
              <a:defRPr/>
            </a:pPr>
            <a:r>
              <a:rPr lang="en-US" altLang="en-US" b="1" i="1" dirty="0">
                <a:solidFill>
                  <a:srgbClr val="FF0000"/>
                </a:solidFill>
                <a:cs typeface="ＭＳ Ｐゴシック" charset="-128"/>
              </a:rPr>
              <a:t>Non-Preemptive </a:t>
            </a:r>
            <a:r>
              <a:rPr lang="en-US" altLang="en-US" b="1" dirty="0">
                <a:solidFill>
                  <a:srgbClr val="FF0000"/>
                </a:solidFill>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i="1" baseline="-25000" dirty="0">
              <a:cs typeface="ＭＳ Ｐゴシック" charset="-128"/>
            </a:endParaRPr>
          </a:p>
          <a:p>
            <a:pPr>
              <a:tabLst>
                <a:tab pos="1601312" algn="ctr"/>
                <a:tab pos="3252629" algn="ctr"/>
                <a:tab pos="5141754" algn="ctr"/>
              </a:tabLst>
              <a:defRPr/>
            </a:pPr>
            <a:endParaRPr lang="en-US" altLang="en-US" i="1" baseline="-25000" dirty="0">
              <a:cs typeface="ＭＳ Ｐゴシック" charset="-128"/>
            </a:endParaRPr>
          </a:p>
          <a:p>
            <a:pPr>
              <a:tabLst>
                <a:tab pos="1601312" algn="ctr"/>
                <a:tab pos="3252629" algn="ctr"/>
                <a:tab pos="5141754" algn="ctr"/>
              </a:tabLst>
              <a:defRPr/>
            </a:pPr>
            <a:r>
              <a:rPr lang="en-US" altLang="en-US" dirty="0">
                <a:cs typeface="ＭＳ Ｐゴシック" charset="-128"/>
              </a:rPr>
              <a:t>Waiting Time: TWT= P1(0-0)+P2(8-1)+P3(17-2)+P4(12-3)=</a:t>
            </a:r>
            <a:r>
              <a:rPr lang="en-US" altLang="en-US" dirty="0">
                <a:solidFill>
                  <a:srgbClr val="FF0000"/>
                </a:solidFill>
                <a:cs typeface="ＭＳ Ｐゴシック" charset="-128"/>
              </a:rPr>
              <a:t>31</a:t>
            </a: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graphicFrame>
        <p:nvGraphicFramePr>
          <p:cNvPr id="2" name="Table 1">
            <a:extLst>
              <a:ext uri="{FF2B5EF4-FFF2-40B4-BE49-F238E27FC236}">
                <a16:creationId xmlns:a16="http://schemas.microsoft.com/office/drawing/2014/main" id="{98904223-742D-4839-9AD8-115070B89992}"/>
              </a:ext>
            </a:extLst>
          </p:cNvPr>
          <p:cNvGraphicFramePr>
            <a:graphicFrameLocks noGrp="1"/>
          </p:cNvGraphicFramePr>
          <p:nvPr/>
        </p:nvGraphicFramePr>
        <p:xfrm>
          <a:off x="1436688" y="3748088"/>
          <a:ext cx="6873875" cy="1385888"/>
        </p:xfrm>
        <a:graphic>
          <a:graphicData uri="http://schemas.openxmlformats.org/drawingml/2006/table">
            <a:tbl>
              <a:tblPr firstRow="1" bandRow="1">
                <a:tableStyleId>{5C22544A-7EE6-4342-B048-85BDC9FD1C3A}</a:tableStyleId>
              </a:tblPr>
              <a:tblGrid>
                <a:gridCol w="2835002">
                  <a:extLst>
                    <a:ext uri="{9D8B030D-6E8A-4147-A177-3AD203B41FA5}">
                      <a16:colId xmlns:a16="http://schemas.microsoft.com/office/drawing/2014/main" val="561800906"/>
                    </a:ext>
                  </a:extLst>
                </a:gridCol>
                <a:gridCol w="1057855">
                  <a:extLst>
                    <a:ext uri="{9D8B030D-6E8A-4147-A177-3AD203B41FA5}">
                      <a16:colId xmlns:a16="http://schemas.microsoft.com/office/drawing/2014/main" val="3618816153"/>
                    </a:ext>
                  </a:extLst>
                </a:gridCol>
                <a:gridCol w="1136213">
                  <a:extLst>
                    <a:ext uri="{9D8B030D-6E8A-4147-A177-3AD203B41FA5}">
                      <a16:colId xmlns:a16="http://schemas.microsoft.com/office/drawing/2014/main" val="2212698876"/>
                    </a:ext>
                  </a:extLst>
                </a:gridCol>
                <a:gridCol w="1070915">
                  <a:extLst>
                    <a:ext uri="{9D8B030D-6E8A-4147-A177-3AD203B41FA5}">
                      <a16:colId xmlns:a16="http://schemas.microsoft.com/office/drawing/2014/main" val="2617662343"/>
                    </a:ext>
                  </a:extLst>
                </a:gridCol>
                <a:gridCol w="773890">
                  <a:extLst>
                    <a:ext uri="{9D8B030D-6E8A-4147-A177-3AD203B41FA5}">
                      <a16:colId xmlns:a16="http://schemas.microsoft.com/office/drawing/2014/main" val="1787710633"/>
                    </a:ext>
                  </a:extLst>
                </a:gridCol>
              </a:tblGrid>
              <a:tr h="692944">
                <a:tc>
                  <a:txBody>
                    <a:bodyPr/>
                    <a:lstStyle/>
                    <a:p>
                      <a:r>
                        <a:rPr lang="en-US" sz="1800" dirty="0"/>
                        <a:t>P1</a:t>
                      </a:r>
                    </a:p>
                  </a:txBody>
                  <a:tcPr marL="91420" marR="91420" marT="45736" marB="45736"/>
                </a:tc>
                <a:tc>
                  <a:txBody>
                    <a:bodyPr/>
                    <a:lstStyle/>
                    <a:p>
                      <a:r>
                        <a:rPr lang="en-US" sz="1800" dirty="0"/>
                        <a:t>P2</a:t>
                      </a:r>
                    </a:p>
                  </a:txBody>
                  <a:tcPr marL="91420" marR="91420" marT="45736" marB="45736"/>
                </a:tc>
                <a:tc>
                  <a:txBody>
                    <a:bodyPr/>
                    <a:lstStyle/>
                    <a:p>
                      <a:r>
                        <a:rPr lang="en-US" sz="1800" dirty="0"/>
                        <a:t>P4</a:t>
                      </a:r>
                    </a:p>
                  </a:txBody>
                  <a:tcPr marL="91420" marR="91420" marT="45736" marB="45736"/>
                </a:tc>
                <a:tc>
                  <a:txBody>
                    <a:bodyPr/>
                    <a:lstStyle/>
                    <a:p>
                      <a:r>
                        <a:rPr lang="en-US" sz="1800" dirty="0"/>
                        <a:t>P3</a:t>
                      </a:r>
                    </a:p>
                  </a:txBody>
                  <a:tcPr marL="91420" marR="91420" marT="45736" marB="45736"/>
                </a:tc>
                <a:tc>
                  <a:txBody>
                    <a:bodyPr/>
                    <a:lstStyle/>
                    <a:p>
                      <a:endParaRPr lang="en-US" sz="1800"/>
                    </a:p>
                  </a:txBody>
                  <a:tcPr marL="91420" marR="91420" marT="45736" marB="45736"/>
                </a:tc>
                <a:extLst>
                  <a:ext uri="{0D108BD9-81ED-4DB2-BD59-A6C34878D82A}">
                    <a16:rowId xmlns:a16="http://schemas.microsoft.com/office/drawing/2014/main" val="2722568732"/>
                  </a:ext>
                </a:extLst>
              </a:tr>
              <a:tr h="692944">
                <a:tc>
                  <a:txBody>
                    <a:bodyPr/>
                    <a:lstStyle/>
                    <a:p>
                      <a:r>
                        <a:rPr lang="en-US" sz="1800" dirty="0"/>
                        <a:t>0</a:t>
                      </a:r>
                    </a:p>
                  </a:txBody>
                  <a:tcPr marL="91420" marR="91420" marT="45736" marB="45736"/>
                </a:tc>
                <a:tc>
                  <a:txBody>
                    <a:bodyPr/>
                    <a:lstStyle/>
                    <a:p>
                      <a:r>
                        <a:rPr lang="en-US" sz="1800" dirty="0"/>
                        <a:t>8</a:t>
                      </a:r>
                    </a:p>
                  </a:txBody>
                  <a:tcPr marL="91420" marR="91420" marT="45736" marB="45736"/>
                </a:tc>
                <a:tc>
                  <a:txBody>
                    <a:bodyPr/>
                    <a:lstStyle/>
                    <a:p>
                      <a:r>
                        <a:rPr lang="en-US" sz="1800" dirty="0"/>
                        <a:t>12</a:t>
                      </a:r>
                    </a:p>
                  </a:txBody>
                  <a:tcPr marL="91420" marR="91420" marT="45736" marB="45736"/>
                </a:tc>
                <a:tc>
                  <a:txBody>
                    <a:bodyPr/>
                    <a:lstStyle/>
                    <a:p>
                      <a:r>
                        <a:rPr lang="en-US" sz="1800" dirty="0"/>
                        <a:t>17</a:t>
                      </a:r>
                    </a:p>
                  </a:txBody>
                  <a:tcPr marL="91420" marR="91420" marT="45736" marB="45736"/>
                </a:tc>
                <a:tc>
                  <a:txBody>
                    <a:bodyPr/>
                    <a:lstStyle/>
                    <a:p>
                      <a:r>
                        <a:rPr lang="en-US" sz="1800" dirty="0">
                          <a:solidFill>
                            <a:srgbClr val="FF0000"/>
                          </a:solidFill>
                        </a:rPr>
                        <a:t>26</a:t>
                      </a:r>
                    </a:p>
                  </a:txBody>
                  <a:tcPr marL="91420" marR="91420" marT="45736" marB="45736"/>
                </a:tc>
                <a:extLst>
                  <a:ext uri="{0D108BD9-81ED-4DB2-BD59-A6C34878D82A}">
                    <a16:rowId xmlns:a16="http://schemas.microsoft.com/office/drawing/2014/main" val="31731625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Basic Concepts:</a:t>
            </a:r>
          </a:p>
          <a:p>
            <a:pPr marL="742950" lvl="2" indent="0">
              <a:buNone/>
            </a:pPr>
            <a:r>
              <a:rPr lang="en-US" altLang="en-US" dirty="0"/>
              <a:t>• CPU-I/O burst cycle</a:t>
            </a:r>
          </a:p>
          <a:p>
            <a:pPr marL="742950" lvl="2" indent="0">
              <a:buNone/>
            </a:pPr>
            <a:r>
              <a:rPr lang="en-US" altLang="en-US" dirty="0"/>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t>2. Scheduling Criteria:</a:t>
            </a:r>
          </a:p>
          <a:p>
            <a:pPr marL="857250" lvl="2" indent="0">
              <a:buNone/>
            </a:pPr>
            <a:r>
              <a:rPr lang="en-US" altLang="en-US" dirty="0"/>
              <a:t>CPU utilization, Throughput, Waiting time, Turnaround time, Response time </a:t>
            </a:r>
          </a:p>
          <a:p>
            <a:pPr marL="0" indent="0">
              <a:buNone/>
            </a:pPr>
            <a:r>
              <a:rPr lang="en-US" altLang="en-US" b="1" dirty="0"/>
              <a:t>3. Scheduling Algorithms</a:t>
            </a:r>
          </a:p>
          <a:p>
            <a:pPr marL="742950" lvl="2" indent="0">
              <a:buNone/>
            </a:pPr>
            <a:r>
              <a:rPr lang="en-US" altLang="en-US" dirty="0"/>
              <a:t>• FCFS</a:t>
            </a:r>
          </a:p>
          <a:p>
            <a:pPr marL="742950" lvl="2" indent="0">
              <a:buNone/>
            </a:pPr>
            <a:r>
              <a:rPr lang="en-US" altLang="en-US" dirty="0"/>
              <a:t>• SJF</a:t>
            </a:r>
          </a:p>
          <a:p>
            <a:pPr marL="742950" lvl="2" indent="0">
              <a:buNone/>
            </a:pPr>
            <a:r>
              <a:rPr lang="en-US" altLang="en-US" dirty="0">
                <a:highlight>
                  <a:srgbClr val="FFFF00"/>
                </a:highlight>
              </a:rPr>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168502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F39B18C-9DCE-4F66-94C3-1745E34D9ABE}"/>
              </a:ext>
            </a:extLst>
          </p:cNvPr>
          <p:cNvSpPr>
            <a:spLocks noGrp="1" noChangeArrowheads="1"/>
          </p:cNvSpPr>
          <p:nvPr>
            <p:ph type="title"/>
          </p:nvPr>
        </p:nvSpPr>
        <p:spPr>
          <a:xfrm>
            <a:off x="1092200" y="277813"/>
            <a:ext cx="7594600" cy="576262"/>
          </a:xfrm>
        </p:spPr>
        <p:txBody>
          <a:bodyPr/>
          <a:lstStyle/>
          <a:p>
            <a:pPr eaLnBrk="1" hangingPunct="1"/>
            <a:r>
              <a:rPr lang="en-US" altLang="en-US" sz="2800" dirty="0"/>
              <a:t>Shortest-Remaining-Time-First (SRTF)</a:t>
            </a:r>
          </a:p>
        </p:txBody>
      </p:sp>
      <p:sp>
        <p:nvSpPr>
          <p:cNvPr id="19459" name="Rectangle 36">
            <a:extLst>
              <a:ext uri="{FF2B5EF4-FFF2-40B4-BE49-F238E27FC236}">
                <a16:creationId xmlns:a16="http://schemas.microsoft.com/office/drawing/2014/main" id="{F850C122-8079-41BE-93E6-79FD9AE4C6DB}"/>
              </a:ext>
            </a:extLst>
          </p:cNvPr>
          <p:cNvSpPr>
            <a:spLocks noGrp="1" noChangeArrowheads="1"/>
          </p:cNvSpPr>
          <p:nvPr>
            <p:ph type="body" idx="1"/>
          </p:nvPr>
        </p:nvSpPr>
        <p:spPr>
          <a:xfrm>
            <a:off x="1073150" y="1233488"/>
            <a:ext cx="7600950" cy="4854575"/>
          </a:xfrm>
        </p:spPr>
        <p:txBody>
          <a:bodyPr/>
          <a:lstStyle/>
          <a:p>
            <a:pPr>
              <a:tabLst>
                <a:tab pos="1601312" algn="ctr"/>
                <a:tab pos="3252629" algn="ctr"/>
                <a:tab pos="5141754" algn="ctr"/>
              </a:tabLst>
              <a:defRPr/>
            </a:pPr>
            <a:r>
              <a:rPr lang="en-US" altLang="en-US" b="1" dirty="0"/>
              <a:t>In SJF: </a:t>
            </a:r>
            <a:r>
              <a:rPr lang="en-US" altLang="en-US" dirty="0"/>
              <a:t>take the process with shortest CPU burst time (needed CPU time for the whole process)</a:t>
            </a:r>
          </a:p>
          <a:p>
            <a:pPr>
              <a:tabLst>
                <a:tab pos="1601312" algn="ctr"/>
                <a:tab pos="3252629" algn="ctr"/>
                <a:tab pos="5141754" algn="ctr"/>
              </a:tabLst>
              <a:defRPr/>
            </a:pPr>
            <a:r>
              <a:rPr lang="en-US" altLang="en-US" dirty="0"/>
              <a:t>However, if we allow preemption to make it more dynamic, then new coming processes may always have shorter CPU burst time and therefore will always get executed BEFORE the long ones. The long ones can get stuck! That’s </a:t>
            </a:r>
            <a:r>
              <a:rPr lang="en-US" altLang="en-US" b="1" dirty="0"/>
              <a:t>starvation! </a:t>
            </a:r>
            <a:r>
              <a:rPr lang="en-US" altLang="en-US" dirty="0"/>
              <a:t>to deal with it we can use a technique called </a:t>
            </a:r>
            <a:r>
              <a:rPr lang="en-US" altLang="en-US" b="1" dirty="0"/>
              <a:t>Aging</a:t>
            </a:r>
            <a:r>
              <a:rPr lang="en-US" altLang="en-US" dirty="0"/>
              <a:t>, where we keep track of how long (age) each process has been in the system. Then, if a process is in the system for too long (aged enough) will get executed even when it has longer CPU burst time than the others do.</a:t>
            </a:r>
          </a:p>
          <a:p>
            <a:pPr>
              <a:tabLst>
                <a:tab pos="1601312" algn="ctr"/>
                <a:tab pos="3252629" algn="ctr"/>
                <a:tab pos="5141754" algn="ctr"/>
              </a:tabLst>
              <a:defRPr/>
            </a:pPr>
            <a:endParaRPr lang="en-US" altLang="en-US" dirty="0"/>
          </a:p>
          <a:p>
            <a:pPr>
              <a:tabLst>
                <a:tab pos="1601312" algn="ctr"/>
                <a:tab pos="3252629" algn="ctr"/>
                <a:tab pos="5141754" algn="ctr"/>
              </a:tabLst>
              <a:defRPr/>
            </a:pPr>
            <a:r>
              <a:rPr lang="en-US" altLang="en-US" b="1" dirty="0"/>
              <a:t>Shortest-Remaining-Time-First (SRTF)</a:t>
            </a:r>
            <a:r>
              <a:rPr lang="en-US" altLang="en-US" b="1" dirty="0">
                <a:cs typeface="ＭＳ Ｐゴシック" charset="-128"/>
              </a:rPr>
              <a:t> </a:t>
            </a:r>
            <a:r>
              <a:rPr lang="en-US" altLang="en-US" dirty="0">
                <a:cs typeface="ＭＳ Ｐゴシック" charset="-128"/>
              </a:rPr>
              <a:t>= </a:t>
            </a:r>
            <a:r>
              <a:rPr lang="en-US" altLang="en-US" b="1" i="1" dirty="0">
                <a:solidFill>
                  <a:srgbClr val="FF0000"/>
                </a:solidFill>
                <a:cs typeface="ＭＳ Ｐゴシック" charset="-128"/>
              </a:rPr>
              <a:t>Preemptive </a:t>
            </a:r>
            <a:r>
              <a:rPr lang="en-US" altLang="en-US" b="1" dirty="0">
                <a:solidFill>
                  <a:srgbClr val="FF0000"/>
                </a:solidFill>
                <a:cs typeface="ＭＳ Ｐゴシック" charset="-128"/>
              </a:rPr>
              <a:t>SJF</a:t>
            </a:r>
            <a:endParaRPr lang="en-US" altLang="en-US" dirty="0">
              <a:cs typeface="ＭＳ Ｐゴシック" charset="-128"/>
            </a:endParaRPr>
          </a:p>
          <a:p>
            <a:pPr marL="400050" lvl="1" indent="0">
              <a:buNone/>
              <a:tabLst>
                <a:tab pos="1601312" algn="ctr"/>
                <a:tab pos="3252629" algn="ctr"/>
                <a:tab pos="5141754" algn="ctr"/>
              </a:tabLst>
              <a:defRPr/>
            </a:pPr>
            <a:r>
              <a:rPr lang="en-US" altLang="en-US" dirty="0"/>
              <a:t>	take the process with shortest remaining (still needed) CPU burst time (to finish the process)</a:t>
            </a:r>
          </a:p>
          <a:p>
            <a:pPr>
              <a:tabLst>
                <a:tab pos="1601312" algn="ctr"/>
                <a:tab pos="3252629" algn="ctr"/>
                <a:tab pos="5141754" algn="ctr"/>
              </a:tabLst>
              <a:defRPr/>
            </a:pPr>
            <a:endParaRPr lang="en-US" altLang="en-US"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spTree>
    <p:extLst>
      <p:ext uri="{BB962C8B-B14F-4D97-AF65-F5344CB8AC3E}">
        <p14:creationId xmlns:p14="http://schemas.microsoft.com/office/powerpoint/2010/main" val="99693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161867"/>
            <a:ext cx="8578645" cy="4534265"/>
          </a:xfrm>
        </p:spPr>
        <p:txBody>
          <a:bodyPr/>
          <a:lstStyle/>
          <a:p>
            <a:pPr marL="400050" lvl="1" indent="0">
              <a:buNone/>
            </a:pPr>
            <a:r>
              <a:rPr lang="en-US" b="1" dirty="0"/>
              <a:t>KEYWORDS: </a:t>
            </a:r>
            <a:r>
              <a:rPr lang="en-US" sz="1400" dirty="0"/>
              <a:t>CPU-I/O burst cycle, CPU Scheduler, Dispatcher, Preemption, CPU utilization, Throughput, Waiting time, Turnaround time, Response time, FIFO/FCFS, Gantt chart, convey effect, starvation, aging.</a:t>
            </a:r>
          </a:p>
          <a:p>
            <a:endParaRPr lang="en-US" sz="1400" dirty="0"/>
          </a:p>
          <a:p>
            <a:r>
              <a:rPr lang="en-US" dirty="0"/>
              <a:t> </a:t>
            </a:r>
            <a:r>
              <a:rPr lang="en-US" b="1" dirty="0"/>
              <a:t>HOMEWORK: </a:t>
            </a:r>
          </a:p>
          <a:p>
            <a:pPr marL="400050" lvl="1" indent="0">
              <a:buNone/>
            </a:pPr>
            <a:r>
              <a:rPr lang="en-US" sz="1400" dirty="0"/>
              <a:t>1) Reading : Chapter 5, especially the summary.</a:t>
            </a:r>
          </a:p>
          <a:p>
            <a:pPr marL="400050" lvl="1" indent="0">
              <a:buNone/>
            </a:pPr>
            <a:r>
              <a:rPr lang="en-US" sz="1400" dirty="0"/>
              <a:t>2) Make sure to understand and be able to explain every keyword from the list here and the ones which</a:t>
            </a:r>
          </a:p>
          <a:p>
            <a:pPr marL="400050" lvl="1" indent="0">
              <a:buNone/>
            </a:pPr>
            <a:r>
              <a:rPr lang="en-US" sz="1400" dirty="0"/>
              <a:t>are printed bold in the text book.</a:t>
            </a:r>
          </a:p>
          <a:p>
            <a:pPr marL="400050" lvl="1" indent="0">
              <a:buNone/>
            </a:pPr>
            <a:r>
              <a:rPr lang="en-US" sz="1400" dirty="0"/>
              <a:t>3) Important Questions:</a:t>
            </a:r>
          </a:p>
          <a:p>
            <a:pPr marL="400050" lvl="1" indent="0">
              <a:buNone/>
            </a:pPr>
            <a:r>
              <a:rPr lang="en-US" sz="1400" dirty="0"/>
              <a:t>• What is indefinite blocking (starvation) ? How can it occur? How two deal with it ?</a:t>
            </a:r>
          </a:p>
          <a:p>
            <a:pPr marL="400050" lvl="1" indent="0">
              <a:buNone/>
            </a:pPr>
            <a:r>
              <a:rPr lang="en-US" sz="1400" dirty="0"/>
              <a:t>• What is "aging"? its purpose ? </a:t>
            </a:r>
          </a:p>
          <a:p>
            <a:pPr marL="400050" lvl="1" indent="0">
              <a:buNone/>
            </a:pPr>
            <a:r>
              <a:rPr lang="en-US" sz="1400" dirty="0"/>
              <a:t>• An I/O-bound program would typically have what kind of CPU burst?</a:t>
            </a:r>
          </a:p>
          <a:p>
            <a:pPr marL="400050" lvl="1" indent="0">
              <a:buNone/>
            </a:pPr>
            <a:r>
              <a:rPr lang="en-US" sz="1400" dirty="0"/>
              <a:t>• What is a CPU burst? An I/O burst?</a:t>
            </a:r>
          </a:p>
          <a:p>
            <a:pPr marL="400050" lvl="1" indent="0">
              <a:buNone/>
            </a:pPr>
            <a:r>
              <a:rPr lang="en-US" sz="1400" dirty="0"/>
              <a:t>• What is the difference between "preemptive" and “non-preemptive” scheduling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F39B18C-9DCE-4F66-94C3-1745E34D9ABE}"/>
              </a:ext>
            </a:extLst>
          </p:cNvPr>
          <p:cNvSpPr>
            <a:spLocks noGrp="1" noChangeArrowheads="1"/>
          </p:cNvSpPr>
          <p:nvPr>
            <p:ph type="title"/>
          </p:nvPr>
        </p:nvSpPr>
        <p:spPr>
          <a:xfrm>
            <a:off x="1092200" y="277813"/>
            <a:ext cx="7594600" cy="576262"/>
          </a:xfrm>
        </p:spPr>
        <p:txBody>
          <a:bodyPr/>
          <a:lstStyle/>
          <a:p>
            <a:pPr eaLnBrk="1" hangingPunct="1"/>
            <a:r>
              <a:rPr lang="en-US" altLang="en-US" sz="2800" dirty="0"/>
              <a:t>Example of SRTF (Preemptive SJF)</a:t>
            </a:r>
          </a:p>
        </p:txBody>
      </p:sp>
      <p:sp>
        <p:nvSpPr>
          <p:cNvPr id="19459" name="Rectangle 36">
            <a:extLst>
              <a:ext uri="{FF2B5EF4-FFF2-40B4-BE49-F238E27FC236}">
                <a16:creationId xmlns:a16="http://schemas.microsoft.com/office/drawing/2014/main" id="{F850C122-8079-41BE-93E6-79FD9AE4C6DB}"/>
              </a:ext>
            </a:extLst>
          </p:cNvPr>
          <p:cNvSpPr>
            <a:spLocks noGrp="1" noChangeArrowheads="1"/>
          </p:cNvSpPr>
          <p:nvPr>
            <p:ph type="body" idx="1"/>
          </p:nvPr>
        </p:nvSpPr>
        <p:spPr>
          <a:xfrm>
            <a:off x="1073150" y="1233488"/>
            <a:ext cx="7600950" cy="485457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graphicFrame>
        <p:nvGraphicFramePr>
          <p:cNvPr id="2" name="Table 1">
            <a:extLst>
              <a:ext uri="{FF2B5EF4-FFF2-40B4-BE49-F238E27FC236}">
                <a16:creationId xmlns:a16="http://schemas.microsoft.com/office/drawing/2014/main" id="{0E1907F5-C791-43D8-B708-004469845EF7}"/>
              </a:ext>
            </a:extLst>
          </p:cNvPr>
          <p:cNvGraphicFramePr>
            <a:graphicFrameLocks noGrp="1"/>
          </p:cNvGraphicFramePr>
          <p:nvPr>
            <p:extLst>
              <p:ext uri="{D42A27DB-BD31-4B8C-83A1-F6EECF244321}">
                <p14:modId xmlns:p14="http://schemas.microsoft.com/office/powerpoint/2010/main" val="4173655132"/>
              </p:ext>
            </p:extLst>
          </p:nvPr>
        </p:nvGraphicFramePr>
        <p:xfrm>
          <a:off x="1593697" y="4055806"/>
          <a:ext cx="6096000" cy="18542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896303320"/>
                    </a:ext>
                  </a:extLst>
                </a:gridCol>
                <a:gridCol w="609600">
                  <a:extLst>
                    <a:ext uri="{9D8B030D-6E8A-4147-A177-3AD203B41FA5}">
                      <a16:colId xmlns:a16="http://schemas.microsoft.com/office/drawing/2014/main" val="1273522513"/>
                    </a:ext>
                  </a:extLst>
                </a:gridCol>
                <a:gridCol w="609600">
                  <a:extLst>
                    <a:ext uri="{9D8B030D-6E8A-4147-A177-3AD203B41FA5}">
                      <a16:colId xmlns:a16="http://schemas.microsoft.com/office/drawing/2014/main" val="531732685"/>
                    </a:ext>
                  </a:extLst>
                </a:gridCol>
                <a:gridCol w="609600">
                  <a:extLst>
                    <a:ext uri="{9D8B030D-6E8A-4147-A177-3AD203B41FA5}">
                      <a16:colId xmlns:a16="http://schemas.microsoft.com/office/drawing/2014/main" val="2283582612"/>
                    </a:ext>
                  </a:extLst>
                </a:gridCol>
                <a:gridCol w="609600">
                  <a:extLst>
                    <a:ext uri="{9D8B030D-6E8A-4147-A177-3AD203B41FA5}">
                      <a16:colId xmlns:a16="http://schemas.microsoft.com/office/drawing/2014/main" val="3093272687"/>
                    </a:ext>
                  </a:extLst>
                </a:gridCol>
                <a:gridCol w="609600">
                  <a:extLst>
                    <a:ext uri="{9D8B030D-6E8A-4147-A177-3AD203B41FA5}">
                      <a16:colId xmlns:a16="http://schemas.microsoft.com/office/drawing/2014/main" val="2943693635"/>
                    </a:ext>
                  </a:extLst>
                </a:gridCol>
                <a:gridCol w="609600">
                  <a:extLst>
                    <a:ext uri="{9D8B030D-6E8A-4147-A177-3AD203B41FA5}">
                      <a16:colId xmlns:a16="http://schemas.microsoft.com/office/drawing/2014/main" val="4029829357"/>
                    </a:ext>
                  </a:extLst>
                </a:gridCol>
                <a:gridCol w="609600">
                  <a:extLst>
                    <a:ext uri="{9D8B030D-6E8A-4147-A177-3AD203B41FA5}">
                      <a16:colId xmlns:a16="http://schemas.microsoft.com/office/drawing/2014/main" val="2357871867"/>
                    </a:ext>
                  </a:extLst>
                </a:gridCol>
                <a:gridCol w="609600">
                  <a:extLst>
                    <a:ext uri="{9D8B030D-6E8A-4147-A177-3AD203B41FA5}">
                      <a16:colId xmlns:a16="http://schemas.microsoft.com/office/drawing/2014/main" val="2868669535"/>
                    </a:ext>
                  </a:extLst>
                </a:gridCol>
                <a:gridCol w="609600">
                  <a:extLst>
                    <a:ext uri="{9D8B030D-6E8A-4147-A177-3AD203B41FA5}">
                      <a16:colId xmlns:a16="http://schemas.microsoft.com/office/drawing/2014/main" val="3436873690"/>
                    </a:ext>
                  </a:extLst>
                </a:gridCol>
              </a:tblGrid>
              <a:tr h="370840">
                <a:tc>
                  <a:txBody>
                    <a:bodyPr/>
                    <a:lstStyle/>
                    <a:p>
                      <a:r>
                        <a:rPr lang="en-US" dirty="0"/>
                        <a:t>t</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extLst>
                  <a:ext uri="{0D108BD9-81ED-4DB2-BD59-A6C34878D82A}">
                    <a16:rowId xmlns:a16="http://schemas.microsoft.com/office/drawing/2014/main" val="3913383236"/>
                  </a:ext>
                </a:extLst>
              </a:tr>
              <a:tr h="370840">
                <a:tc>
                  <a:txBody>
                    <a:bodyPr/>
                    <a:lstStyle/>
                    <a:p>
                      <a:r>
                        <a:rPr lang="en-US" dirty="0"/>
                        <a:t>p1</a:t>
                      </a:r>
                    </a:p>
                  </a:txBody>
                  <a:tcPr/>
                </a:tc>
                <a:tc>
                  <a:txBody>
                    <a:bodyPr/>
                    <a:lstStyle/>
                    <a:p>
                      <a:r>
                        <a:rPr lang="en-US" dirty="0">
                          <a:solidFill>
                            <a:srgbClr val="FFFF00"/>
                          </a:solidFill>
                          <a:highlight>
                            <a:srgbClr val="FF00FF"/>
                          </a:highlight>
                        </a:rPr>
                        <a:t>8</a:t>
                      </a:r>
                    </a:p>
                  </a:txBody>
                  <a:tcPr/>
                </a:tc>
                <a:tc>
                  <a:txBody>
                    <a:bodyPr/>
                    <a:lstStyle/>
                    <a:p>
                      <a:r>
                        <a:rPr lang="en-US" dirty="0"/>
                        <a:t>7</a:t>
                      </a:r>
                    </a:p>
                  </a:txBody>
                  <a:tcPr/>
                </a:tc>
                <a:tc>
                  <a:txBody>
                    <a:bodyPr/>
                    <a:lstStyle/>
                    <a:p>
                      <a:r>
                        <a:rPr lang="en-US" dirty="0"/>
                        <a:t>7</a:t>
                      </a:r>
                    </a:p>
                  </a:txBody>
                  <a:tcPr/>
                </a:tc>
                <a:tc>
                  <a:txBody>
                    <a:bodyPr/>
                    <a:lstStyle/>
                    <a:p>
                      <a:r>
                        <a:rPr lang="en-US" dirty="0"/>
                        <a:t>7</a:t>
                      </a:r>
                    </a:p>
                  </a:txBody>
                  <a:tcPr/>
                </a:tc>
                <a:tc>
                  <a:txBody>
                    <a:bodyPr/>
                    <a:lstStyle/>
                    <a:p>
                      <a:r>
                        <a:rPr lang="en-US" dirty="0"/>
                        <a:t>7</a:t>
                      </a:r>
                    </a:p>
                  </a:txBody>
                  <a:tcPr/>
                </a:tc>
                <a:tc>
                  <a:txBody>
                    <a:bodyPr/>
                    <a:lstStyle/>
                    <a:p>
                      <a:r>
                        <a:rPr lang="en-US" dirty="0"/>
                        <a:t>7</a:t>
                      </a:r>
                    </a:p>
                  </a:txBody>
                  <a:tcPr/>
                </a:tc>
                <a:tc>
                  <a:txBody>
                    <a:bodyPr/>
                    <a:lstStyle/>
                    <a:p>
                      <a:r>
                        <a:rPr lang="en-US" dirty="0"/>
                        <a:t>7</a:t>
                      </a:r>
                    </a:p>
                  </a:txBody>
                  <a:tcPr/>
                </a:tc>
                <a:tc>
                  <a:txBody>
                    <a:bodyPr/>
                    <a:lstStyle/>
                    <a:p>
                      <a:r>
                        <a:rPr lang="en-US" dirty="0"/>
                        <a:t>7</a:t>
                      </a:r>
                    </a:p>
                  </a:txBody>
                  <a:tcPr/>
                </a:tc>
                <a:tc>
                  <a:txBody>
                    <a:bodyPr/>
                    <a:lstStyle/>
                    <a:p>
                      <a:endParaRPr lang="en-US"/>
                    </a:p>
                  </a:txBody>
                  <a:tcPr/>
                </a:tc>
                <a:extLst>
                  <a:ext uri="{0D108BD9-81ED-4DB2-BD59-A6C34878D82A}">
                    <a16:rowId xmlns:a16="http://schemas.microsoft.com/office/drawing/2014/main" val="1192961287"/>
                  </a:ext>
                </a:extLst>
              </a:tr>
              <a:tr h="370840">
                <a:tc>
                  <a:txBody>
                    <a:bodyPr/>
                    <a:lstStyle/>
                    <a:p>
                      <a:r>
                        <a:rPr lang="en-US" dirty="0"/>
                        <a:t>p2</a:t>
                      </a:r>
                    </a:p>
                  </a:txBody>
                  <a:tcPr/>
                </a:tc>
                <a:tc>
                  <a:txBody>
                    <a:bodyPr/>
                    <a:lstStyle/>
                    <a:p>
                      <a:r>
                        <a:rPr lang="en-US" dirty="0">
                          <a:solidFill>
                            <a:schemeClr val="bg1">
                              <a:lumMod val="75000"/>
                            </a:schemeClr>
                          </a:solidFill>
                        </a:rPr>
                        <a:t>4</a:t>
                      </a:r>
                    </a:p>
                  </a:txBody>
                  <a:tcPr/>
                </a:tc>
                <a:tc>
                  <a:txBody>
                    <a:bodyPr/>
                    <a:lstStyle/>
                    <a:p>
                      <a:r>
                        <a:rPr lang="en-US" dirty="0">
                          <a:solidFill>
                            <a:srgbClr val="FFFF00"/>
                          </a:solidFill>
                          <a:highlight>
                            <a:srgbClr val="FF00FF"/>
                          </a:highlight>
                        </a:rPr>
                        <a:t>4</a:t>
                      </a:r>
                    </a:p>
                  </a:txBody>
                  <a:tcPr/>
                </a:tc>
                <a:tc>
                  <a:txBody>
                    <a:bodyPr/>
                    <a:lstStyle/>
                    <a:p>
                      <a:pPr marL="0" algn="l" defTabSz="457200" rtl="0" eaLnBrk="1" latinLnBrk="0" hangingPunct="1"/>
                      <a:r>
                        <a:rPr lang="en-US" sz="1800" kern="1200" dirty="0">
                          <a:solidFill>
                            <a:srgbClr val="FFFF00"/>
                          </a:solidFill>
                          <a:highlight>
                            <a:srgbClr val="FF00FF"/>
                          </a:highlight>
                          <a:latin typeface="+mn-lt"/>
                          <a:ea typeface="+mn-ea"/>
                          <a:cs typeface="+mn-cs"/>
                        </a:rPr>
                        <a:t>3</a:t>
                      </a:r>
                    </a:p>
                  </a:txBody>
                  <a:tcPr/>
                </a:tc>
                <a:tc>
                  <a:txBody>
                    <a:bodyPr/>
                    <a:lstStyle/>
                    <a:p>
                      <a:r>
                        <a:rPr lang="en-US" dirty="0">
                          <a:solidFill>
                            <a:srgbClr val="FFFF00"/>
                          </a:solidFill>
                          <a:highlight>
                            <a:srgbClr val="FF00FF"/>
                          </a:highlight>
                        </a:rPr>
                        <a:t>2</a:t>
                      </a:r>
                    </a:p>
                  </a:txBody>
                  <a:tcPr/>
                </a:tc>
                <a:tc>
                  <a:txBody>
                    <a:bodyPr/>
                    <a:lstStyle/>
                    <a:p>
                      <a:r>
                        <a:rPr lang="en-US" dirty="0">
                          <a:solidFill>
                            <a:srgbClr val="FFFF00"/>
                          </a:solidFill>
                          <a:highlight>
                            <a:srgbClr val="FF00FF"/>
                          </a:highlight>
                        </a:rPr>
                        <a:t>1</a:t>
                      </a:r>
                    </a:p>
                  </a:txBody>
                  <a:tcPr/>
                </a:tc>
                <a:tc>
                  <a:txBody>
                    <a:bodyPr/>
                    <a:lstStyle/>
                    <a:p>
                      <a:r>
                        <a:rPr lang="en-US" dirty="0">
                          <a:solidFill>
                            <a:schemeClr val="bg1">
                              <a:lumMod val="75000"/>
                            </a:schemeClr>
                          </a:solidFill>
                        </a:rPr>
                        <a:t>0</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31701590"/>
                  </a:ext>
                </a:extLst>
              </a:tr>
              <a:tr h="370840">
                <a:tc>
                  <a:txBody>
                    <a:bodyPr/>
                    <a:lstStyle/>
                    <a:p>
                      <a:r>
                        <a:rPr lang="en-US" dirty="0"/>
                        <a:t>p3</a:t>
                      </a:r>
                    </a:p>
                  </a:txBody>
                  <a:tcPr/>
                </a:tc>
                <a:tc>
                  <a:txBody>
                    <a:bodyPr/>
                    <a:lstStyle/>
                    <a:p>
                      <a:r>
                        <a:rPr lang="en-US" dirty="0">
                          <a:solidFill>
                            <a:schemeClr val="bg1">
                              <a:lumMod val="75000"/>
                            </a:schemeClr>
                          </a:solidFill>
                        </a:rPr>
                        <a:t>9</a:t>
                      </a:r>
                    </a:p>
                  </a:txBody>
                  <a:tcPr/>
                </a:tc>
                <a:tc>
                  <a:txBody>
                    <a:bodyPr/>
                    <a:lstStyle/>
                    <a:p>
                      <a:r>
                        <a:rPr lang="en-US" dirty="0"/>
                        <a:t>-</a:t>
                      </a:r>
                    </a:p>
                  </a:txBody>
                  <a:tcPr/>
                </a:tc>
                <a:tc>
                  <a:txBody>
                    <a:bodyPr/>
                    <a:lstStyle/>
                    <a:p>
                      <a:r>
                        <a:rPr lang="en-US" dirty="0"/>
                        <a:t>9</a:t>
                      </a:r>
                    </a:p>
                  </a:txBody>
                  <a:tcPr/>
                </a:tc>
                <a:tc>
                  <a:txBody>
                    <a:bodyPr/>
                    <a:lstStyle/>
                    <a:p>
                      <a:r>
                        <a:rPr lang="en-US" dirty="0"/>
                        <a:t>9</a:t>
                      </a:r>
                    </a:p>
                  </a:txBody>
                  <a:tcPr/>
                </a:tc>
                <a:tc>
                  <a:txBody>
                    <a:bodyPr/>
                    <a:lstStyle/>
                    <a:p>
                      <a:r>
                        <a:rPr lang="en-US" dirty="0"/>
                        <a:t>9</a:t>
                      </a:r>
                    </a:p>
                  </a:txBody>
                  <a:tcPr/>
                </a:tc>
                <a:tc>
                  <a:txBody>
                    <a:bodyPr/>
                    <a:lstStyle/>
                    <a:p>
                      <a:r>
                        <a:rPr lang="en-US" dirty="0"/>
                        <a:t>9</a:t>
                      </a:r>
                    </a:p>
                  </a:txBody>
                  <a:tcPr/>
                </a:tc>
                <a:tc>
                  <a:txBody>
                    <a:bodyPr/>
                    <a:lstStyle/>
                    <a:p>
                      <a:r>
                        <a:rPr lang="en-US" dirty="0"/>
                        <a:t>9</a:t>
                      </a:r>
                    </a:p>
                  </a:txBody>
                  <a:tcPr/>
                </a:tc>
                <a:tc>
                  <a:txBody>
                    <a:bodyPr/>
                    <a:lstStyle/>
                    <a:p>
                      <a:r>
                        <a:rPr lang="en-US" dirty="0"/>
                        <a:t>9</a:t>
                      </a:r>
                    </a:p>
                  </a:txBody>
                  <a:tcPr/>
                </a:tc>
                <a:tc>
                  <a:txBody>
                    <a:bodyPr/>
                    <a:lstStyle/>
                    <a:p>
                      <a:endParaRPr lang="en-US"/>
                    </a:p>
                  </a:txBody>
                  <a:tcPr/>
                </a:tc>
                <a:extLst>
                  <a:ext uri="{0D108BD9-81ED-4DB2-BD59-A6C34878D82A}">
                    <a16:rowId xmlns:a16="http://schemas.microsoft.com/office/drawing/2014/main" val="3195427423"/>
                  </a:ext>
                </a:extLst>
              </a:tr>
              <a:tr h="370840">
                <a:tc>
                  <a:txBody>
                    <a:bodyPr/>
                    <a:lstStyle/>
                    <a:p>
                      <a:r>
                        <a:rPr lang="en-US" dirty="0"/>
                        <a:t>p4</a:t>
                      </a:r>
                    </a:p>
                  </a:txBody>
                  <a:tcPr/>
                </a:tc>
                <a:tc>
                  <a:txBody>
                    <a:bodyPr/>
                    <a:lstStyle/>
                    <a:p>
                      <a:r>
                        <a:rPr lang="en-US" dirty="0">
                          <a:solidFill>
                            <a:schemeClr val="bg1">
                              <a:lumMod val="75000"/>
                            </a:schemeClr>
                          </a:solidFill>
                        </a:rPr>
                        <a:t>5</a:t>
                      </a:r>
                    </a:p>
                  </a:txBody>
                  <a:tcPr/>
                </a:tc>
                <a:tc>
                  <a:txBody>
                    <a:bodyPr/>
                    <a:lstStyle/>
                    <a:p>
                      <a:r>
                        <a:rPr lang="en-US" dirty="0"/>
                        <a:t>-</a:t>
                      </a:r>
                    </a:p>
                  </a:txBody>
                  <a:tcPr/>
                </a:tc>
                <a:tc>
                  <a:txBody>
                    <a:bodyPr/>
                    <a:lstStyle/>
                    <a:p>
                      <a:r>
                        <a:rPr lang="en-US" dirty="0"/>
                        <a:t>-</a:t>
                      </a:r>
                    </a:p>
                  </a:txBody>
                  <a:tcPr/>
                </a:tc>
                <a:tc>
                  <a:txBody>
                    <a:bodyPr/>
                    <a:lstStyle/>
                    <a:p>
                      <a:r>
                        <a:rPr lang="en-US" dirty="0"/>
                        <a:t>5</a:t>
                      </a:r>
                    </a:p>
                  </a:txBody>
                  <a:tcPr/>
                </a:tc>
                <a:tc>
                  <a:txBody>
                    <a:bodyPr/>
                    <a:lstStyle/>
                    <a:p>
                      <a:r>
                        <a:rPr lang="en-US" dirty="0"/>
                        <a:t>5</a:t>
                      </a:r>
                    </a:p>
                  </a:txBody>
                  <a:tcPr/>
                </a:tc>
                <a:tc>
                  <a:txBody>
                    <a:bodyPr/>
                    <a:lstStyle/>
                    <a:p>
                      <a:r>
                        <a:rPr lang="en-US" dirty="0">
                          <a:solidFill>
                            <a:srgbClr val="FFFF00"/>
                          </a:solidFill>
                          <a:highlight>
                            <a:srgbClr val="FF00FF"/>
                          </a:highlight>
                        </a:rPr>
                        <a:t>5</a:t>
                      </a:r>
                    </a:p>
                  </a:txBody>
                  <a:tcPr/>
                </a:tc>
                <a:tc>
                  <a:txBody>
                    <a:bodyPr/>
                    <a:lstStyle/>
                    <a:p>
                      <a:r>
                        <a:rPr lang="en-US" dirty="0">
                          <a:solidFill>
                            <a:srgbClr val="FFFF00"/>
                          </a:solidFill>
                          <a:highlight>
                            <a:srgbClr val="FF00FF"/>
                          </a:highlight>
                        </a:rPr>
                        <a:t>4</a:t>
                      </a:r>
                    </a:p>
                  </a:txBody>
                  <a:tcPr/>
                </a:tc>
                <a:tc>
                  <a:txBody>
                    <a:bodyPr/>
                    <a:lstStyle/>
                    <a:p>
                      <a:r>
                        <a:rPr lang="en-US" dirty="0">
                          <a:solidFill>
                            <a:srgbClr val="FFFF00"/>
                          </a:solidFill>
                          <a:highlight>
                            <a:srgbClr val="FF00FF"/>
                          </a:highlight>
                        </a:rPr>
                        <a:t>3</a:t>
                      </a:r>
                    </a:p>
                  </a:txBody>
                  <a:tcPr/>
                </a:tc>
                <a:tc>
                  <a:txBody>
                    <a:bodyPr/>
                    <a:lstStyle/>
                    <a:p>
                      <a:r>
                        <a:rPr lang="en-US" dirty="0"/>
                        <a:t>…</a:t>
                      </a:r>
                    </a:p>
                  </a:txBody>
                  <a:tcPr/>
                </a:tc>
                <a:extLst>
                  <a:ext uri="{0D108BD9-81ED-4DB2-BD59-A6C34878D82A}">
                    <a16:rowId xmlns:a16="http://schemas.microsoft.com/office/drawing/2014/main" val="447733565"/>
                  </a:ext>
                </a:extLst>
              </a:tr>
            </a:tbl>
          </a:graphicData>
        </a:graphic>
      </p:graphicFrame>
    </p:spTree>
    <p:extLst>
      <p:ext uri="{BB962C8B-B14F-4D97-AF65-F5344CB8AC3E}">
        <p14:creationId xmlns:p14="http://schemas.microsoft.com/office/powerpoint/2010/main" val="108360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F39B18C-9DCE-4F66-94C3-1745E34D9ABE}"/>
              </a:ext>
            </a:extLst>
          </p:cNvPr>
          <p:cNvSpPr>
            <a:spLocks noGrp="1" noChangeArrowheads="1"/>
          </p:cNvSpPr>
          <p:nvPr>
            <p:ph type="title"/>
          </p:nvPr>
        </p:nvSpPr>
        <p:spPr>
          <a:xfrm>
            <a:off x="1092200" y="277813"/>
            <a:ext cx="7594600" cy="576262"/>
          </a:xfrm>
        </p:spPr>
        <p:txBody>
          <a:bodyPr/>
          <a:lstStyle/>
          <a:p>
            <a:pPr eaLnBrk="1" hangingPunct="1"/>
            <a:r>
              <a:rPr lang="en-US" altLang="en-US" sz="2800" dirty="0"/>
              <a:t>Example of SRTF (cont.)</a:t>
            </a:r>
          </a:p>
        </p:txBody>
      </p:sp>
      <p:sp>
        <p:nvSpPr>
          <p:cNvPr id="19459" name="Rectangle 36">
            <a:extLst>
              <a:ext uri="{FF2B5EF4-FFF2-40B4-BE49-F238E27FC236}">
                <a16:creationId xmlns:a16="http://schemas.microsoft.com/office/drawing/2014/main" id="{F850C122-8079-41BE-93E6-79FD9AE4C6DB}"/>
              </a:ext>
            </a:extLst>
          </p:cNvPr>
          <p:cNvSpPr>
            <a:spLocks noGrp="1" noChangeArrowheads="1"/>
          </p:cNvSpPr>
          <p:nvPr>
            <p:ph type="body" idx="1"/>
          </p:nvPr>
        </p:nvSpPr>
        <p:spPr>
          <a:xfrm>
            <a:off x="1073150" y="1233488"/>
            <a:ext cx="7866664" cy="4854575"/>
          </a:xfrm>
        </p:spPr>
        <p:txBody>
          <a:bodyPr/>
          <a:lstStyle/>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endParaRPr lang="en-US" altLang="en-US" i="1" dirty="0">
              <a:cs typeface="ＭＳ Ｐゴシック" charset="-128"/>
            </a:endParaRP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sz="2800" baseline="-25000" dirty="0">
                <a:solidFill>
                  <a:srgbClr val="FF0000"/>
                </a:solidFill>
                <a:latin typeface="+mj-lt"/>
              </a:rPr>
              <a:t>TOTAL wait =p1[(</a:t>
            </a:r>
            <a:r>
              <a:rPr lang="en-US" altLang="en-US" sz="2800" baseline="-25000" dirty="0">
                <a:latin typeface="+mj-lt"/>
              </a:rPr>
              <a:t>0-0)+(10-1)</a:t>
            </a:r>
            <a:r>
              <a:rPr lang="en-US" altLang="en-US" sz="2800" baseline="-25000" dirty="0">
                <a:solidFill>
                  <a:srgbClr val="FF0000"/>
                </a:solidFill>
                <a:latin typeface="+mj-lt"/>
              </a:rPr>
              <a:t>] +p2[</a:t>
            </a:r>
            <a:r>
              <a:rPr lang="en-US" altLang="en-US" sz="2800" baseline="-25000" dirty="0">
                <a:latin typeface="+mj-lt"/>
              </a:rPr>
              <a:t>1-1</a:t>
            </a:r>
            <a:r>
              <a:rPr lang="en-US" altLang="en-US" sz="2800" baseline="-25000" dirty="0">
                <a:solidFill>
                  <a:srgbClr val="FF0000"/>
                </a:solidFill>
                <a:latin typeface="+mj-lt"/>
              </a:rPr>
              <a:t>] +p3[</a:t>
            </a:r>
            <a:r>
              <a:rPr lang="en-US" altLang="en-US" sz="2800" baseline="-25000" dirty="0">
                <a:latin typeface="+mj-lt"/>
              </a:rPr>
              <a:t>17-2</a:t>
            </a:r>
            <a:r>
              <a:rPr lang="en-US" altLang="en-US" sz="2800" baseline="-25000" dirty="0">
                <a:solidFill>
                  <a:srgbClr val="FF0000"/>
                </a:solidFill>
                <a:latin typeface="+mj-lt"/>
              </a:rPr>
              <a:t>]+p4[</a:t>
            </a:r>
            <a:r>
              <a:rPr lang="en-US" altLang="en-US" sz="2800" baseline="-25000" dirty="0">
                <a:latin typeface="+mj-lt"/>
              </a:rPr>
              <a:t>5-3</a:t>
            </a:r>
            <a:r>
              <a:rPr lang="en-US" altLang="en-US" sz="2800" baseline="-25000" dirty="0">
                <a:solidFill>
                  <a:srgbClr val="FF0000"/>
                </a:solidFill>
                <a:latin typeface="+mj-lt"/>
              </a:rPr>
              <a:t>] = 26</a:t>
            </a:r>
          </a:p>
          <a:p>
            <a:pPr>
              <a:tabLst>
                <a:tab pos="1601312" algn="ctr"/>
                <a:tab pos="3252629" algn="ctr"/>
                <a:tab pos="5141754" algn="ctr"/>
              </a:tabLst>
              <a:defRPr/>
            </a:pPr>
            <a:r>
              <a:rPr lang="en-US" altLang="en-US" dirty="0">
                <a:cs typeface="ＭＳ Ｐゴシック" charset="-128"/>
              </a:rPr>
              <a:t>Average waiting time = [(10-1)+(10-1)+(1-1)+(17-2)+5-3)]/4 = 26/4 = 6.5</a:t>
            </a: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9940" name="Picture 1">
            <a:extLst>
              <a:ext uri="{FF2B5EF4-FFF2-40B4-BE49-F238E27FC236}">
                <a16:creationId xmlns:a16="http://schemas.microsoft.com/office/drawing/2014/main" id="{16CC810A-1F39-45F3-BD45-A0B2CCBBA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51" y="3999528"/>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highlight>
                  <a:srgbClr val="FFFF00"/>
                </a:highlight>
              </a:rPr>
              <a:t>1. Basic Concepts:</a:t>
            </a:r>
          </a:p>
          <a:p>
            <a:pPr marL="742950" lvl="2" indent="0">
              <a:buNone/>
            </a:pPr>
            <a:r>
              <a:rPr lang="en-US" altLang="en-US" dirty="0">
                <a:highlight>
                  <a:srgbClr val="FFFF00"/>
                </a:highlight>
              </a:rPr>
              <a:t>• CPU-I/O burst cycle</a:t>
            </a:r>
          </a:p>
          <a:p>
            <a:pPr marL="742950" lvl="2" indent="0">
              <a:buNone/>
            </a:pPr>
            <a:r>
              <a:rPr lang="en-US" altLang="en-US" dirty="0"/>
              <a:t>• CPU Scheduler</a:t>
            </a:r>
          </a:p>
          <a:p>
            <a:pPr marL="742950" lvl="2" indent="0">
              <a:buNone/>
            </a:pPr>
            <a:r>
              <a:rPr lang="en-US" altLang="en-US" dirty="0"/>
              <a:t>• Dispatcher</a:t>
            </a:r>
          </a:p>
          <a:p>
            <a:pPr marL="742950" lvl="2" indent="0">
              <a:buNone/>
            </a:pPr>
            <a:r>
              <a:rPr lang="en-US" altLang="en-US" dirty="0"/>
              <a:t>• Preemption</a:t>
            </a:r>
          </a:p>
          <a:p>
            <a:pPr marL="0" indent="0">
              <a:buNone/>
            </a:pPr>
            <a:r>
              <a:rPr lang="en-US" altLang="en-US" b="1" dirty="0"/>
              <a:t>2. Scheduling Criteria:</a:t>
            </a:r>
          </a:p>
          <a:p>
            <a:pPr marL="857250" lvl="2" indent="0">
              <a:buNone/>
            </a:pPr>
            <a:r>
              <a:rPr lang="en-US" altLang="en-US" dirty="0"/>
              <a:t>CPU utilization, Throughput, Waiting time, Turnaround time, Response time </a:t>
            </a:r>
          </a:p>
          <a:p>
            <a:pPr marL="0" indent="0">
              <a:buNone/>
            </a:pPr>
            <a:r>
              <a:rPr lang="en-US" altLang="en-US" b="1" dirty="0"/>
              <a:t>3. Scheduling Algorithms</a:t>
            </a:r>
          </a:p>
          <a:p>
            <a:pPr marL="742950" lvl="2" indent="0">
              <a:buNone/>
            </a:pPr>
            <a:r>
              <a:rPr lang="en-US" altLang="en-US" dirty="0"/>
              <a:t>• FCFS</a:t>
            </a:r>
          </a:p>
          <a:p>
            <a:pPr marL="742950" lvl="2" indent="0">
              <a:buNone/>
            </a:pPr>
            <a:r>
              <a:rPr lang="en-US" altLang="en-US" dirty="0"/>
              <a:t>• SJF</a:t>
            </a:r>
          </a:p>
          <a:p>
            <a:pPr marL="742950" lvl="2" indent="0">
              <a:buNone/>
            </a:pPr>
            <a:r>
              <a:rPr lang="en-US" altLang="en-US" dirty="0"/>
              <a:t>• SRTF</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99591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9CD2A1E-2699-4526-8719-DFC82DF19BEE}"/>
              </a:ext>
            </a:extLst>
          </p:cNvPr>
          <p:cNvSpPr>
            <a:spLocks noGrp="1" noChangeArrowheads="1"/>
          </p:cNvSpPr>
          <p:nvPr>
            <p:ph type="title"/>
          </p:nvPr>
        </p:nvSpPr>
        <p:spPr>
          <a:xfrm>
            <a:off x="1279525" y="153988"/>
            <a:ext cx="7772400" cy="611187"/>
          </a:xfrm>
        </p:spPr>
        <p:txBody>
          <a:bodyPr/>
          <a:lstStyle/>
          <a:p>
            <a:pPr eaLnBrk="1" hangingPunct="1"/>
            <a:r>
              <a:rPr lang="en-US" altLang="en-US"/>
              <a:t>Determining Length of Next CPU Burst</a:t>
            </a:r>
          </a:p>
        </p:txBody>
      </p:sp>
      <p:sp>
        <p:nvSpPr>
          <p:cNvPr id="16387" name="Rectangle 3">
            <a:extLst>
              <a:ext uri="{FF2B5EF4-FFF2-40B4-BE49-F238E27FC236}">
                <a16:creationId xmlns:a16="http://schemas.microsoft.com/office/drawing/2014/main" id="{D0E9FE3F-63E9-4134-A43E-8EEDA0FAD9D2}"/>
              </a:ext>
            </a:extLst>
          </p:cNvPr>
          <p:cNvSpPr>
            <a:spLocks noGrp="1" noChangeArrowheads="1"/>
          </p:cNvSpPr>
          <p:nvPr>
            <p:ph type="body" idx="1"/>
          </p:nvPr>
        </p:nvSpPr>
        <p:spPr>
          <a:xfrm>
            <a:off x="1047750" y="1233488"/>
            <a:ext cx="7435850"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p>
          <a:p>
            <a:pPr>
              <a:defRPr/>
            </a:pP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a:p>
            <a:pPr>
              <a:defRPr/>
            </a:pPr>
            <a:r>
              <a:rPr lang="en-US" altLang="en-US" dirty="0">
                <a:cs typeface="ＭＳ Ｐゴシック" charset="-128"/>
              </a:rPr>
              <a:t>Preemptive version called </a:t>
            </a:r>
            <a:r>
              <a:rPr lang="en-US" altLang="en-US" b="1" dirty="0">
                <a:solidFill>
                  <a:srgbClr val="3366FF"/>
                </a:solidFill>
                <a:cs typeface="ＭＳ Ｐゴシック" charset="-128"/>
              </a:rPr>
              <a:t>shortest-remaining-time-first</a:t>
            </a:r>
          </a:p>
          <a:p>
            <a:pPr lvl="1">
              <a:buFont typeface="Monotype Sorts" pitchFamily="-84" charset="2"/>
              <a:buNone/>
              <a:defRPr/>
            </a:pPr>
            <a:endParaRPr lang="en-US" altLang="en-US" dirty="0"/>
          </a:p>
          <a:p>
            <a:pPr lvl="1">
              <a:buFont typeface="Monotype Sorts" pitchFamily="-84" charset="2"/>
              <a:buNone/>
              <a:defRPr/>
            </a:pPr>
            <a:endParaRPr lang="en-US" altLang="en-US" dirty="0"/>
          </a:p>
        </p:txBody>
      </p:sp>
      <p:graphicFrame>
        <p:nvGraphicFramePr>
          <p:cNvPr id="31748" name="Object 2">
            <a:extLst>
              <a:ext uri="{FF2B5EF4-FFF2-40B4-BE49-F238E27FC236}">
                <a16:creationId xmlns:a16="http://schemas.microsoft.com/office/drawing/2014/main" id="{45FC1815-95CC-4865-B1DE-3A6B3F77F33B}"/>
              </a:ext>
            </a:extLst>
          </p:cNvPr>
          <p:cNvGraphicFramePr>
            <a:graphicFrameLocks noChangeAspect="1"/>
          </p:cNvGraphicFramePr>
          <p:nvPr/>
        </p:nvGraphicFramePr>
        <p:xfrm>
          <a:off x="1979613" y="3103563"/>
          <a:ext cx="4427537" cy="1254125"/>
        </p:xfrm>
        <a:graphic>
          <a:graphicData uri="http://schemas.openxmlformats.org/presentationml/2006/ole">
            <mc:AlternateContent xmlns:mc="http://schemas.openxmlformats.org/markup-compatibility/2006">
              <mc:Choice xmlns:v="urn:schemas-microsoft-com:vml" Requires="v">
                <p:oleObj spid="_x0000_s1032" name="Equation" r:id="rId4" imgW="6400800" imgH="1778000" progId="Equation.3">
                  <p:embed/>
                </p:oleObj>
              </mc:Choice>
              <mc:Fallback>
                <p:oleObj name="Equation" r:id="rId4" imgW="6400800" imgH="1778000" progId="Equation.3">
                  <p:embed/>
                  <p:pic>
                    <p:nvPicPr>
                      <p:cNvPr id="31748" name="Object 2">
                        <a:extLst>
                          <a:ext uri="{FF2B5EF4-FFF2-40B4-BE49-F238E27FC236}">
                            <a16:creationId xmlns:a16="http://schemas.microsoft.com/office/drawing/2014/main" id="{45FC1815-95CC-4865-B1DE-3A6B3F77F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103563"/>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1749" name="Object 3">
            <a:extLst>
              <a:ext uri="{FF2B5EF4-FFF2-40B4-BE49-F238E27FC236}">
                <a16:creationId xmlns:a16="http://schemas.microsoft.com/office/drawing/2014/main" id="{14D8B9E3-B21E-44BC-87EA-4E13803017A6}"/>
              </a:ext>
            </a:extLst>
          </p:cNvPr>
          <p:cNvGraphicFramePr>
            <a:graphicFrameLocks noChangeAspect="1"/>
          </p:cNvGraphicFramePr>
          <p:nvPr/>
        </p:nvGraphicFramePr>
        <p:xfrm>
          <a:off x="3228975" y="4068763"/>
          <a:ext cx="2222500" cy="315912"/>
        </p:xfrm>
        <a:graphic>
          <a:graphicData uri="http://schemas.openxmlformats.org/presentationml/2006/ole">
            <mc:AlternateContent xmlns:mc="http://schemas.openxmlformats.org/markup-compatibility/2006">
              <mc:Choice xmlns:v="urn:schemas-microsoft-com:vml" Requires="v">
                <p:oleObj spid="_x0000_s1033" name="Equation" r:id="rId6" imgW="2221536" imgH="317362" progId="Equation.3">
                  <p:embed/>
                </p:oleObj>
              </mc:Choice>
              <mc:Fallback>
                <p:oleObj name="Equation" r:id="rId6" imgW="2221536" imgH="317362" progId="Equation.3">
                  <p:embed/>
                  <p:pic>
                    <p:nvPicPr>
                      <p:cNvPr id="31749" name="Object 3">
                        <a:extLst>
                          <a:ext uri="{FF2B5EF4-FFF2-40B4-BE49-F238E27FC236}">
                            <a16:creationId xmlns:a16="http://schemas.microsoft.com/office/drawing/2014/main" id="{14D8B9E3-B21E-44BC-87EA-4E13803017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4068763"/>
                        <a:ext cx="2222500"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85576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3A36B6F-6424-4564-B747-6FAC8E7ABB27}"/>
              </a:ext>
            </a:extLst>
          </p:cNvPr>
          <p:cNvSpPr>
            <a:spLocks noGrp="1" noChangeArrowheads="1"/>
          </p:cNvSpPr>
          <p:nvPr>
            <p:ph type="title"/>
          </p:nvPr>
        </p:nvSpPr>
        <p:spPr>
          <a:xfrm>
            <a:off x="950913" y="-17463"/>
            <a:ext cx="8223250" cy="677863"/>
          </a:xfrm>
        </p:spPr>
        <p:txBody>
          <a:bodyPr/>
          <a:lstStyle/>
          <a:p>
            <a:pPr eaLnBrk="1" hangingPunct="1"/>
            <a:r>
              <a:rPr lang="en-US" altLang="en-US" sz="2400"/>
              <a:t>Prediction of the Length of the Next CPU Burst</a:t>
            </a:r>
          </a:p>
        </p:txBody>
      </p:sp>
      <p:pic>
        <p:nvPicPr>
          <p:cNvPr id="33795" name="Picture 2">
            <a:extLst>
              <a:ext uri="{FF2B5EF4-FFF2-40B4-BE49-F238E27FC236}">
                <a16:creationId xmlns:a16="http://schemas.microsoft.com/office/drawing/2014/main" id="{57ACC620-1AA7-404C-BA67-FD81FEEC09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83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70D2D40-8F5C-450B-A8E6-B0D87A39B2D2}"/>
              </a:ext>
            </a:extLst>
          </p:cNvPr>
          <p:cNvSpPr>
            <a:spLocks noGrp="1" noChangeArrowheads="1"/>
          </p:cNvSpPr>
          <p:nvPr>
            <p:ph type="title"/>
          </p:nvPr>
        </p:nvSpPr>
        <p:spPr>
          <a:xfrm>
            <a:off x="1362075" y="201613"/>
            <a:ext cx="7451725" cy="576262"/>
          </a:xfrm>
        </p:spPr>
        <p:txBody>
          <a:bodyPr/>
          <a:lstStyle/>
          <a:p>
            <a:pPr eaLnBrk="1" hangingPunct="1"/>
            <a:r>
              <a:rPr lang="en-US" altLang="en-US"/>
              <a:t>Examples of Exponential Averaging</a:t>
            </a:r>
          </a:p>
        </p:txBody>
      </p:sp>
      <p:sp>
        <p:nvSpPr>
          <p:cNvPr id="35843" name="Rectangle 3">
            <a:extLst>
              <a:ext uri="{FF2B5EF4-FFF2-40B4-BE49-F238E27FC236}">
                <a16:creationId xmlns:a16="http://schemas.microsoft.com/office/drawing/2014/main" id="{4CC1B13A-4236-428C-984B-71FCA2E32AE2}"/>
              </a:ext>
            </a:extLst>
          </p:cNvPr>
          <p:cNvSpPr>
            <a:spLocks noGrp="1" noChangeArrowheads="1"/>
          </p:cNvSpPr>
          <p:nvPr>
            <p:ph type="body" idx="1"/>
          </p:nvPr>
        </p:nvSpPr>
        <p:spPr>
          <a:xfrm>
            <a:off x="908050" y="1233488"/>
            <a:ext cx="7245350" cy="4530725"/>
          </a:xfrm>
        </p:spPr>
        <p:txBody>
          <a:bodyPr/>
          <a:lstStyle/>
          <a:p>
            <a:pPr>
              <a:lnSpc>
                <a:spcPct val="90000"/>
              </a:lnSpc>
            </a:pPr>
            <a:r>
              <a:rPr lang="en-US" altLang="en-US">
                <a:sym typeface="Symbol" panose="05050102010706020507" pitchFamily="18" charset="2"/>
              </a:rPr>
              <a:t> =0</a:t>
            </a:r>
          </a:p>
          <a:p>
            <a:pPr lvl="1">
              <a:lnSpc>
                <a:spcPct val="90000"/>
              </a:lnSpc>
            </a:pPr>
            <a:r>
              <a:rPr lang="en-US" altLang="en-US">
                <a:sym typeface="Symbol" panose="05050102010706020507" pitchFamily="18" charset="2"/>
              </a:rPr>
              <a:t></a:t>
            </a:r>
            <a:r>
              <a:rPr lang="en-US" altLang="en-US" baseline="-25000">
                <a:sym typeface="Symbol" panose="05050102010706020507" pitchFamily="18" charset="2"/>
              </a:rPr>
              <a:t>n+1</a:t>
            </a:r>
            <a:r>
              <a:rPr lang="en-US" altLang="en-US">
                <a:sym typeface="Symbol" panose="05050102010706020507" pitchFamily="18" charset="2"/>
              </a:rPr>
              <a:t> = </a:t>
            </a:r>
            <a:r>
              <a:rPr lang="en-US" altLang="en-US" baseline="-25000">
                <a:sym typeface="Symbol" panose="05050102010706020507" pitchFamily="18" charset="2"/>
              </a:rPr>
              <a:t>n</a:t>
            </a:r>
          </a:p>
          <a:p>
            <a:pPr lvl="1">
              <a:lnSpc>
                <a:spcPct val="90000"/>
              </a:lnSpc>
            </a:pPr>
            <a:r>
              <a:rPr lang="en-US" altLang="en-US">
                <a:sym typeface="Symbol" panose="05050102010706020507" pitchFamily="18" charset="2"/>
              </a:rPr>
              <a:t>Recent history does not count</a:t>
            </a:r>
          </a:p>
          <a:p>
            <a:pPr>
              <a:lnSpc>
                <a:spcPct val="90000"/>
              </a:lnSpc>
            </a:pPr>
            <a:r>
              <a:rPr lang="en-US" altLang="en-US">
                <a:sym typeface="Symbol" panose="05050102010706020507" pitchFamily="18" charset="2"/>
              </a:rPr>
              <a:t> =1</a:t>
            </a:r>
          </a:p>
          <a:p>
            <a:pPr lvl="1">
              <a:lnSpc>
                <a:spcPct val="90000"/>
              </a:lnSpc>
            </a:pPr>
            <a:r>
              <a:rPr lang="en-US" altLang="en-US">
                <a:sym typeface="Symbol" panose="05050102010706020507" pitchFamily="18" charset="2"/>
              </a:rPr>
              <a:t> </a:t>
            </a:r>
            <a:r>
              <a:rPr lang="en-US" altLang="en-US" baseline="-25000">
                <a:sym typeface="Symbol" panose="05050102010706020507" pitchFamily="18" charset="2"/>
              </a:rPr>
              <a:t>n+1</a:t>
            </a:r>
            <a:r>
              <a:rPr lang="en-US" altLang="en-US">
                <a:sym typeface="Symbol" panose="05050102010706020507" pitchFamily="18" charset="2"/>
              </a:rPr>
              <a:t> =  </a:t>
            </a:r>
            <a:r>
              <a:rPr lang="en-US" altLang="en-US" i="1">
                <a:sym typeface="Symbol" panose="05050102010706020507" pitchFamily="18" charset="2"/>
              </a:rPr>
              <a:t>t</a:t>
            </a:r>
            <a:r>
              <a:rPr lang="en-US" altLang="en-US" baseline="-25000">
                <a:sym typeface="Symbol" panose="05050102010706020507" pitchFamily="18" charset="2"/>
              </a:rPr>
              <a:t>n</a:t>
            </a:r>
          </a:p>
          <a:p>
            <a:pPr lvl="1">
              <a:lnSpc>
                <a:spcPct val="90000"/>
              </a:lnSpc>
            </a:pPr>
            <a:r>
              <a:rPr lang="en-US" altLang="en-US">
                <a:sym typeface="Symbol" panose="05050102010706020507" pitchFamily="18" charset="2"/>
              </a:rPr>
              <a:t>Only the actual last CPU burst counts</a:t>
            </a:r>
          </a:p>
          <a:p>
            <a:pPr>
              <a:lnSpc>
                <a:spcPct val="90000"/>
              </a:lnSpc>
            </a:pPr>
            <a:r>
              <a:rPr lang="en-US" altLang="en-US">
                <a:sym typeface="Symbol" panose="05050102010706020507" pitchFamily="18" charset="2"/>
              </a:rPr>
              <a:t>If we expand the formula, we get:</a:t>
            </a:r>
          </a:p>
          <a:p>
            <a:pPr lvl="2">
              <a:lnSpc>
                <a:spcPct val="90000"/>
              </a:lnSpc>
              <a:buFont typeface="Webdings" panose="05030102010509060703" pitchFamily="18" charset="2"/>
              <a:buNone/>
            </a:pPr>
            <a:r>
              <a:rPr lang="en-US" altLang="en-US">
                <a:sym typeface="Symbol" panose="05050102010706020507" pitchFamily="18" charset="2"/>
              </a:rPr>
              <a:t></a:t>
            </a:r>
            <a:r>
              <a:rPr lang="en-US" altLang="en-US" i="1" baseline="-25000">
                <a:sym typeface="Symbol" panose="05050102010706020507" pitchFamily="18" charset="2"/>
              </a:rPr>
              <a:t>n</a:t>
            </a:r>
            <a:r>
              <a:rPr lang="en-US" altLang="en-US" baseline="-25000">
                <a:sym typeface="Symbol" panose="05050102010706020507" pitchFamily="18" charset="2"/>
              </a:rPr>
              <a:t>+1</a:t>
            </a:r>
            <a:r>
              <a:rPr lang="en-US" altLang="en-US">
                <a:sym typeface="Symbol" panose="05050102010706020507" pitchFamily="18" charset="2"/>
              </a:rPr>
              <a:t> =  t</a:t>
            </a:r>
            <a:r>
              <a:rPr lang="en-US" altLang="en-US" i="1" baseline="-25000">
                <a:sym typeface="Symbol" panose="05050102010706020507" pitchFamily="18" charset="2"/>
              </a:rPr>
              <a:t>n</a:t>
            </a:r>
            <a:r>
              <a:rPr lang="en-US" altLang="en-US">
                <a:sym typeface="Symbol" panose="05050102010706020507" pitchFamily="18" charset="2"/>
              </a:rPr>
              <a:t>+(1</a:t>
            </a:r>
            <a:r>
              <a:rPr lang="en-US" altLang="en-US" i="1">
                <a:sym typeface="Symbol" panose="05050102010706020507" pitchFamily="18" charset="2"/>
              </a:rPr>
              <a:t> - </a:t>
            </a:r>
            <a:r>
              <a:rPr lang="en-US" altLang="en-US">
                <a:sym typeface="Symbol" panose="05050102010706020507" pitchFamily="18" charset="2"/>
              </a:rPr>
              <a:t></a:t>
            </a:r>
            <a:r>
              <a:rPr lang="en-US" altLang="en-US" i="1">
                <a:sym typeface="Symbol" panose="05050102010706020507" pitchFamily="18" charset="2"/>
              </a:rPr>
              <a:t>)</a:t>
            </a:r>
            <a:r>
              <a:rPr lang="en-US" altLang="en-US">
                <a:sym typeface="Symbol" panose="05050102010706020507" pitchFamily="18" charset="2"/>
              </a:rPr>
              <a:t> </a:t>
            </a:r>
            <a:r>
              <a:rPr lang="en-US" altLang="en-US" i="1">
                <a:sym typeface="Symbol" panose="05050102010706020507" pitchFamily="18" charset="2"/>
              </a:rPr>
              <a:t>t</a:t>
            </a:r>
            <a:r>
              <a:rPr lang="en-US" altLang="en-US" i="1" baseline="-25000">
                <a:sym typeface="Symbol" panose="05050102010706020507" pitchFamily="18" charset="2"/>
              </a:rPr>
              <a:t>n</a:t>
            </a:r>
            <a:r>
              <a:rPr lang="en-US" altLang="en-US" i="1">
                <a:sym typeface="Symbol" panose="05050102010706020507" pitchFamily="18" charset="2"/>
              </a:rPr>
              <a:t> </a:t>
            </a:r>
            <a:r>
              <a:rPr lang="en-US" altLang="en-US" baseline="-25000">
                <a:sym typeface="Symbol" panose="05050102010706020507" pitchFamily="18" charset="2"/>
              </a:rPr>
              <a:t>-1</a:t>
            </a:r>
            <a:r>
              <a:rPr lang="en-US" altLang="en-US" i="1" baseline="-25000">
                <a:sym typeface="Symbol" panose="05050102010706020507" pitchFamily="18" charset="2"/>
              </a:rPr>
              <a:t> </a:t>
            </a:r>
            <a:r>
              <a:rPr lang="en-US" altLang="en-US">
                <a:sym typeface="Symbol" panose="05050102010706020507" pitchFamily="18" charset="2"/>
              </a:rPr>
              <a:t>+ …</a:t>
            </a:r>
          </a:p>
          <a:p>
            <a:pPr lvl="2">
              <a:lnSpc>
                <a:spcPct val="90000"/>
              </a:lnSpc>
              <a:buFont typeface="Webdings" panose="05030102010509060703" pitchFamily="18" charset="2"/>
              <a:buNone/>
            </a:pPr>
            <a:r>
              <a:rPr lang="en-US" altLang="en-US">
                <a:sym typeface="Symbol" panose="05050102010706020507" pitchFamily="18" charset="2"/>
              </a:rPr>
              <a:t>            </a:t>
            </a:r>
            <a:r>
              <a:rPr lang="en-US" altLang="en-US" i="1">
                <a:sym typeface="Symbol" panose="05050102010706020507" pitchFamily="18" charset="2"/>
              </a:rPr>
              <a:t>+(</a:t>
            </a:r>
            <a:r>
              <a:rPr lang="en-US" altLang="en-US">
                <a:sym typeface="Symbol" panose="05050102010706020507" pitchFamily="18" charset="2"/>
              </a:rPr>
              <a:t>1 -  </a:t>
            </a:r>
            <a:r>
              <a:rPr lang="en-US" altLang="en-US" i="1">
                <a:sym typeface="Symbol" panose="05050102010706020507" pitchFamily="18" charset="2"/>
              </a:rPr>
              <a:t>)</a:t>
            </a:r>
            <a:r>
              <a:rPr lang="en-US" altLang="en-US" i="1" baseline="30000">
                <a:sym typeface="Symbol" panose="05050102010706020507" pitchFamily="18" charset="2"/>
              </a:rPr>
              <a:t>j</a:t>
            </a:r>
            <a:r>
              <a:rPr lang="en-US" altLang="en-US" baseline="30000">
                <a:sym typeface="Symbol" panose="05050102010706020507" pitchFamily="18" charset="2"/>
              </a:rPr>
              <a:t> </a:t>
            </a:r>
            <a:r>
              <a:rPr lang="en-US" altLang="en-US">
                <a:sym typeface="Symbol" panose="05050102010706020507" pitchFamily="18" charset="2"/>
              </a:rPr>
              <a:t> </a:t>
            </a:r>
            <a:r>
              <a:rPr lang="en-US" altLang="en-US" i="1">
                <a:sym typeface="Symbol" panose="05050102010706020507" pitchFamily="18" charset="2"/>
              </a:rPr>
              <a:t>t</a:t>
            </a:r>
            <a:r>
              <a:rPr lang="en-US" altLang="en-US" i="1" baseline="-25000">
                <a:sym typeface="Symbol" panose="05050102010706020507" pitchFamily="18" charset="2"/>
              </a:rPr>
              <a:t>n</a:t>
            </a:r>
            <a:r>
              <a:rPr lang="en-US" altLang="en-US">
                <a:sym typeface="Symbol" panose="05050102010706020507" pitchFamily="18" charset="2"/>
              </a:rPr>
              <a:t> </a:t>
            </a:r>
            <a:r>
              <a:rPr lang="en-US" altLang="en-US" baseline="-25000">
                <a:sym typeface="Symbol" panose="05050102010706020507" pitchFamily="18" charset="2"/>
              </a:rPr>
              <a:t>-</a:t>
            </a:r>
            <a:r>
              <a:rPr lang="en-US" altLang="en-US" i="1" baseline="-25000">
                <a:sym typeface="Symbol" panose="05050102010706020507" pitchFamily="18" charset="2"/>
              </a:rPr>
              <a:t>j</a:t>
            </a:r>
            <a:r>
              <a:rPr lang="en-US" altLang="en-US" i="1">
                <a:sym typeface="Symbol" panose="05050102010706020507" pitchFamily="18" charset="2"/>
              </a:rPr>
              <a:t> </a:t>
            </a:r>
            <a:r>
              <a:rPr lang="en-US" altLang="en-US">
                <a:sym typeface="Symbol" panose="05050102010706020507" pitchFamily="18" charset="2"/>
              </a:rPr>
              <a:t>+ …</a:t>
            </a:r>
          </a:p>
          <a:p>
            <a:pPr lvl="2">
              <a:lnSpc>
                <a:spcPct val="90000"/>
              </a:lnSpc>
              <a:buFont typeface="Webdings" panose="05030102010509060703" pitchFamily="18" charset="2"/>
              <a:buNone/>
            </a:pPr>
            <a:r>
              <a:rPr lang="en-US" altLang="en-US">
                <a:sym typeface="Symbol" panose="05050102010706020507" pitchFamily="18" charset="2"/>
              </a:rPr>
              <a:t>            </a:t>
            </a:r>
            <a:r>
              <a:rPr lang="en-US" altLang="en-US" i="1">
                <a:sym typeface="Symbol" panose="05050102010706020507" pitchFamily="18" charset="2"/>
              </a:rPr>
              <a:t>+(</a:t>
            </a:r>
            <a:r>
              <a:rPr lang="en-US" altLang="en-US">
                <a:sym typeface="Symbol" panose="05050102010706020507" pitchFamily="18" charset="2"/>
              </a:rPr>
              <a:t>1 -  </a:t>
            </a:r>
            <a:r>
              <a:rPr lang="en-US" altLang="en-US" i="1">
                <a:sym typeface="Symbol" panose="05050102010706020507" pitchFamily="18" charset="2"/>
              </a:rPr>
              <a:t>)</a:t>
            </a:r>
            <a:r>
              <a:rPr lang="en-US" altLang="en-US" i="1" baseline="30000">
                <a:sym typeface="Symbol" panose="05050102010706020507" pitchFamily="18" charset="2"/>
              </a:rPr>
              <a:t>n</a:t>
            </a:r>
            <a:r>
              <a:rPr lang="en-US" altLang="en-US" baseline="30000">
                <a:sym typeface="Symbol" panose="05050102010706020507" pitchFamily="18" charset="2"/>
              </a:rPr>
              <a:t> +1 </a:t>
            </a:r>
            <a:r>
              <a:rPr lang="en-US" altLang="en-US">
                <a:sym typeface="Symbol" panose="05050102010706020507" pitchFamily="18" charset="2"/>
              </a:rPr>
              <a:t></a:t>
            </a:r>
            <a:r>
              <a:rPr lang="en-US" altLang="en-US" baseline="-25000">
                <a:sym typeface="Symbol" panose="05050102010706020507" pitchFamily="18" charset="2"/>
              </a:rPr>
              <a:t>0</a:t>
            </a:r>
            <a:br>
              <a:rPr lang="en-US" altLang="en-US" baseline="-25000">
                <a:sym typeface="Symbol" panose="05050102010706020507" pitchFamily="18" charset="2"/>
              </a:rPr>
            </a:br>
            <a:endParaRPr lang="en-US" altLang="en-US" baseline="-25000">
              <a:sym typeface="Symbol" panose="05050102010706020507" pitchFamily="18" charset="2"/>
            </a:endParaRPr>
          </a:p>
          <a:p>
            <a:pPr>
              <a:lnSpc>
                <a:spcPct val="90000"/>
              </a:lnSpc>
            </a:pPr>
            <a:r>
              <a:rPr lang="en-US" altLang="en-US">
                <a:sym typeface="Symbol" panose="05050102010706020507" pitchFamily="18" charset="2"/>
              </a:rPr>
              <a:t>Since both  and (1 - ) are less than or equal to 1, each successive term has less weight than its predecessor</a:t>
            </a:r>
          </a:p>
          <a:p>
            <a:pPr>
              <a:lnSpc>
                <a:spcPct val="90000"/>
              </a:lnSpc>
              <a:buFont typeface="Monotype Sorts" pitchFamily="-84" charset="2"/>
              <a:buNone/>
            </a:pPr>
            <a:endParaRPr lang="en-US" altLang="en-US">
              <a:sym typeface="Symbol" panose="05050102010706020507" pitchFamily="18" charset="2"/>
            </a:endParaRPr>
          </a:p>
        </p:txBody>
      </p:sp>
    </p:spTree>
    <p:extLst>
      <p:ext uri="{BB962C8B-B14F-4D97-AF65-F5344CB8AC3E}">
        <p14:creationId xmlns:p14="http://schemas.microsoft.com/office/powerpoint/2010/main" val="2394666470"/>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10274</TotalTime>
  <Words>1929</Words>
  <Application>Microsoft Office PowerPoint</Application>
  <PresentationFormat>On-screen Show (4:3)</PresentationFormat>
  <Paragraphs>341</Paragraphs>
  <Slides>31</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Lucida Grande</vt:lpstr>
      <vt:lpstr>Monotype Sorts</vt:lpstr>
      <vt:lpstr>Arial</vt:lpstr>
      <vt:lpstr>Helvetica</vt:lpstr>
      <vt:lpstr>Times New Roman</vt:lpstr>
      <vt:lpstr>Verdana</vt:lpstr>
      <vt:lpstr>Webdings</vt:lpstr>
      <vt:lpstr>Wingdings</vt:lpstr>
      <vt:lpstr>os-8</vt:lpstr>
      <vt:lpstr>Equation</vt:lpstr>
      <vt:lpstr>Lecture 07 :  Scheduling Basics &amp; Criteria FIFO Algorithm</vt:lpstr>
      <vt:lpstr>Outline</vt:lpstr>
      <vt:lpstr>Outline</vt:lpstr>
      <vt:lpstr>Outline</vt:lpstr>
      <vt:lpstr>Basic Concepts</vt:lpstr>
      <vt:lpstr>Histogram of CPU-burst Times</vt:lpstr>
      <vt:lpstr>Determining Length of Next CPU Burst</vt:lpstr>
      <vt:lpstr>Prediction of the Length of the Next CPU Burst</vt:lpstr>
      <vt:lpstr>Examples of Exponential Averaging</vt:lpstr>
      <vt:lpstr>Outline</vt:lpstr>
      <vt:lpstr>CPU Scheduler</vt:lpstr>
      <vt:lpstr>Process Scheduling</vt:lpstr>
      <vt:lpstr>Dispatcher</vt:lpstr>
      <vt:lpstr>Preemptive and Nonpreemptive Scheduling</vt:lpstr>
      <vt:lpstr>Preemptive Scheduling and Race Conditions</vt:lpstr>
      <vt:lpstr>Outline</vt:lpstr>
      <vt:lpstr>Scheduling Criteria</vt:lpstr>
      <vt:lpstr>Scheduling Criteria</vt:lpstr>
      <vt:lpstr>Scheduling Criteria</vt:lpstr>
      <vt:lpstr>Scheduling Algorithm Optimization Criteria</vt:lpstr>
      <vt:lpstr>Outline</vt:lpstr>
      <vt:lpstr>First- Come, First-Served (FCFS) Scheduling</vt:lpstr>
      <vt:lpstr>FCFS Scheduling (Cont.)</vt:lpstr>
      <vt:lpstr>Outline</vt:lpstr>
      <vt:lpstr>Shortest-Job-First (SJF) Scheduling</vt:lpstr>
      <vt:lpstr>Example of SJF</vt:lpstr>
      <vt:lpstr>Example of Shortest-Job-first</vt:lpstr>
      <vt:lpstr>Outline</vt:lpstr>
      <vt:lpstr>Shortest-Remaining-Time-First (SRTF)</vt:lpstr>
      <vt:lpstr>Example of SRTF (Preemptive SJF)</vt:lpstr>
      <vt:lpstr>Example of SRTF (cont.)</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Hanh Pham</cp:lastModifiedBy>
  <cp:revision>284</cp:revision>
  <cp:lastPrinted>2001-06-14T13:58:17Z</cp:lastPrinted>
  <dcterms:created xsi:type="dcterms:W3CDTF">2011-01-13T23:43:38Z</dcterms:created>
  <dcterms:modified xsi:type="dcterms:W3CDTF">2024-09-13T15:54:55Z</dcterms:modified>
</cp:coreProperties>
</file>