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0"/>
  </p:notesMasterIdLst>
  <p:handoutMasterIdLst>
    <p:handoutMasterId r:id="rId71"/>
  </p:handoutMasterIdLst>
  <p:sldIdLst>
    <p:sldId id="379" r:id="rId2"/>
    <p:sldId id="287" r:id="rId3"/>
    <p:sldId id="440" r:id="rId4"/>
    <p:sldId id="439" r:id="rId5"/>
    <p:sldId id="420" r:id="rId6"/>
    <p:sldId id="421" r:id="rId7"/>
    <p:sldId id="441" r:id="rId8"/>
    <p:sldId id="438" r:id="rId9"/>
    <p:sldId id="350" r:id="rId10"/>
    <p:sldId id="351" r:id="rId11"/>
    <p:sldId id="352" r:id="rId12"/>
    <p:sldId id="353" r:id="rId13"/>
    <p:sldId id="437" r:id="rId14"/>
    <p:sldId id="399" r:id="rId15"/>
    <p:sldId id="436" r:id="rId16"/>
    <p:sldId id="354" r:id="rId17"/>
    <p:sldId id="400" r:id="rId18"/>
    <p:sldId id="356" r:id="rId19"/>
    <p:sldId id="404" r:id="rId20"/>
    <p:sldId id="435" r:id="rId21"/>
    <p:sldId id="429" r:id="rId22"/>
    <p:sldId id="358" r:id="rId23"/>
    <p:sldId id="428" r:id="rId24"/>
    <p:sldId id="362" r:id="rId25"/>
    <p:sldId id="405" r:id="rId26"/>
    <p:sldId id="365" r:id="rId27"/>
    <p:sldId id="411" r:id="rId28"/>
    <p:sldId id="412" r:id="rId29"/>
    <p:sldId id="413" r:id="rId30"/>
    <p:sldId id="364" r:id="rId31"/>
    <p:sldId id="414" r:id="rId32"/>
    <p:sldId id="363" r:id="rId33"/>
    <p:sldId id="430" r:id="rId34"/>
    <p:sldId id="367" r:id="rId35"/>
    <p:sldId id="407" r:id="rId36"/>
    <p:sldId id="408" r:id="rId37"/>
    <p:sldId id="368" r:id="rId38"/>
    <p:sldId id="369" r:id="rId39"/>
    <p:sldId id="371" r:id="rId40"/>
    <p:sldId id="415" r:id="rId41"/>
    <p:sldId id="416" r:id="rId42"/>
    <p:sldId id="374" r:id="rId43"/>
    <p:sldId id="431" r:id="rId44"/>
    <p:sldId id="378" r:id="rId45"/>
    <p:sldId id="417" r:id="rId46"/>
    <p:sldId id="410" r:id="rId47"/>
    <p:sldId id="380" r:id="rId48"/>
    <p:sldId id="381" r:id="rId49"/>
    <p:sldId id="382" r:id="rId50"/>
    <p:sldId id="409" r:id="rId51"/>
    <p:sldId id="432" r:id="rId52"/>
    <p:sldId id="383" r:id="rId53"/>
    <p:sldId id="384" r:id="rId54"/>
    <p:sldId id="398" r:id="rId55"/>
    <p:sldId id="385" r:id="rId56"/>
    <p:sldId id="433" r:id="rId57"/>
    <p:sldId id="386" r:id="rId58"/>
    <p:sldId id="387" r:id="rId59"/>
    <p:sldId id="418" r:id="rId60"/>
    <p:sldId id="389" r:id="rId61"/>
    <p:sldId id="434" r:id="rId62"/>
    <p:sldId id="390" r:id="rId63"/>
    <p:sldId id="391" r:id="rId64"/>
    <p:sldId id="392" r:id="rId65"/>
    <p:sldId id="394" r:id="rId66"/>
    <p:sldId id="395" r:id="rId67"/>
    <p:sldId id="396" r:id="rId68"/>
    <p:sldId id="419" r:id="rId69"/>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7"/>
  </p:normalViewPr>
  <p:slideViewPr>
    <p:cSldViewPr snapToGrid="0">
      <p:cViewPr varScale="1">
        <p:scale>
          <a:sx n="72" d="100"/>
          <a:sy n="72" d="100"/>
        </p:scale>
        <p:origin x="1080" y="6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1887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8161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23930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31375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0295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77419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0692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71504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24599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1782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96041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5C5A5839-50F4-45D9-AEAE-5667E2113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4F695C-5F2E-482E-8B6B-62AF14C87ED6}"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AFDE3679-E12F-4EC6-AEFF-563863F2D18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91F7994F-0D20-4662-93D9-382F12781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22767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8504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0E73FDB-C5DE-4A0D-BFB2-3C22D6034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A2262FC-284F-4B9F-B779-04DC80572591}"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28A1BF9E-0C8E-421B-8CC0-E82721A864D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B2F17C8-E5F4-4F7E-85E5-4F2BA0241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2775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0226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fr-FR" sz="4000" dirty="0"/>
              <a:t>Lecture 08 : </a:t>
            </a:r>
            <a:br>
              <a:rPr lang="fr-FR" sz="4000" dirty="0"/>
            </a:br>
            <a:r>
              <a:rPr lang="en-US" sz="3600" dirty="0"/>
              <a:t>Scheduling Algorithms: Priority, Round-Robin &amp; Multiple Queues</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pitchFamily="-84" charset="2"/>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lvl="1">
              <a:lnSpc>
                <a:spcPct val="90000"/>
              </a:lnSpc>
              <a:tabLst>
                <a:tab pos="2219325" algn="ctr"/>
                <a:tab pos="3994150" algn="ctr"/>
              </a:tabLst>
            </a:pPr>
            <a:r>
              <a:rPr lang="en-US" altLang="en-US" dirty="0"/>
              <a:t>q usually 10 milliseconds  to 100 milliseconds, </a:t>
            </a:r>
          </a:p>
          <a:p>
            <a:pPr lvl="1">
              <a:lnSpc>
                <a:spcPct val="90000"/>
              </a:lnSpc>
              <a:tabLst>
                <a:tab pos="2219325" algn="ctr"/>
                <a:tab pos="3994150" algn="ctr"/>
              </a:tabLst>
            </a:pPr>
            <a:r>
              <a:rPr lang="en-US" altLang="en-US" dirty="0"/>
              <a:t>Context switch &lt; 10 microseconds</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highlight>
                  <a:srgbClr val="FFFF00"/>
                </a:highlight>
              </a:rPr>
              <a:t>• Combined Priority with Round Robin Scheduling </a:t>
            </a:r>
            <a:endParaRPr lang="en-US" altLang="en-US" dirty="0">
              <a:highlight>
                <a:srgbClr val="FFFF00"/>
              </a:highlight>
            </a:endParaRPr>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141797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877888"/>
            <a:ext cx="7675077"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p>
          <a:p>
            <a:pPr>
              <a:tabLst>
                <a:tab pos="1600200" algn="ctr"/>
                <a:tab pos="3251200" algn="ctr"/>
                <a:tab pos="5140325" algn="ctr"/>
              </a:tabLst>
            </a:pPr>
            <a:r>
              <a:rPr lang="en-US" altLang="en-US" dirty="0"/>
              <a:t>Run the process with the highest priority. Processes with the same priority run round-robin</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Gantt Chart with time quantum = 2</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p:txBody>
      </p:sp>
      <p:graphicFrame>
        <p:nvGraphicFramePr>
          <p:cNvPr id="2" name="Table 1">
            <a:extLst>
              <a:ext uri="{FF2B5EF4-FFF2-40B4-BE49-F238E27FC236}">
                <a16:creationId xmlns:a16="http://schemas.microsoft.com/office/drawing/2014/main" id="{378DACEA-472D-44CB-8EF1-5C7C94E9511B}"/>
              </a:ext>
            </a:extLst>
          </p:cNvPr>
          <p:cNvGraphicFramePr>
            <a:graphicFrameLocks noGrp="1"/>
          </p:cNvGraphicFramePr>
          <p:nvPr>
            <p:extLst>
              <p:ext uri="{D42A27DB-BD31-4B8C-83A1-F6EECF244321}">
                <p14:modId xmlns:p14="http://schemas.microsoft.com/office/powerpoint/2010/main" val="2439791431"/>
              </p:ext>
            </p:extLst>
          </p:nvPr>
        </p:nvGraphicFramePr>
        <p:xfrm>
          <a:off x="1196197" y="4623279"/>
          <a:ext cx="6096000" cy="7416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065792912"/>
                    </a:ext>
                  </a:extLst>
                </a:gridCol>
                <a:gridCol w="609600">
                  <a:extLst>
                    <a:ext uri="{9D8B030D-6E8A-4147-A177-3AD203B41FA5}">
                      <a16:colId xmlns:a16="http://schemas.microsoft.com/office/drawing/2014/main" val="3864616578"/>
                    </a:ext>
                  </a:extLst>
                </a:gridCol>
                <a:gridCol w="609600">
                  <a:extLst>
                    <a:ext uri="{9D8B030D-6E8A-4147-A177-3AD203B41FA5}">
                      <a16:colId xmlns:a16="http://schemas.microsoft.com/office/drawing/2014/main" val="2508975962"/>
                    </a:ext>
                  </a:extLst>
                </a:gridCol>
                <a:gridCol w="609600">
                  <a:extLst>
                    <a:ext uri="{9D8B030D-6E8A-4147-A177-3AD203B41FA5}">
                      <a16:colId xmlns:a16="http://schemas.microsoft.com/office/drawing/2014/main" val="3419070112"/>
                    </a:ext>
                  </a:extLst>
                </a:gridCol>
                <a:gridCol w="609600">
                  <a:extLst>
                    <a:ext uri="{9D8B030D-6E8A-4147-A177-3AD203B41FA5}">
                      <a16:colId xmlns:a16="http://schemas.microsoft.com/office/drawing/2014/main" val="291136933"/>
                    </a:ext>
                  </a:extLst>
                </a:gridCol>
                <a:gridCol w="609600">
                  <a:extLst>
                    <a:ext uri="{9D8B030D-6E8A-4147-A177-3AD203B41FA5}">
                      <a16:colId xmlns:a16="http://schemas.microsoft.com/office/drawing/2014/main" val="1110571695"/>
                    </a:ext>
                  </a:extLst>
                </a:gridCol>
                <a:gridCol w="609600">
                  <a:extLst>
                    <a:ext uri="{9D8B030D-6E8A-4147-A177-3AD203B41FA5}">
                      <a16:colId xmlns:a16="http://schemas.microsoft.com/office/drawing/2014/main" val="4218428133"/>
                    </a:ext>
                  </a:extLst>
                </a:gridCol>
                <a:gridCol w="609600">
                  <a:extLst>
                    <a:ext uri="{9D8B030D-6E8A-4147-A177-3AD203B41FA5}">
                      <a16:colId xmlns:a16="http://schemas.microsoft.com/office/drawing/2014/main" val="973738275"/>
                    </a:ext>
                  </a:extLst>
                </a:gridCol>
                <a:gridCol w="609600">
                  <a:extLst>
                    <a:ext uri="{9D8B030D-6E8A-4147-A177-3AD203B41FA5}">
                      <a16:colId xmlns:a16="http://schemas.microsoft.com/office/drawing/2014/main" val="3882705762"/>
                    </a:ext>
                  </a:extLst>
                </a:gridCol>
                <a:gridCol w="609600">
                  <a:extLst>
                    <a:ext uri="{9D8B030D-6E8A-4147-A177-3AD203B41FA5}">
                      <a16:colId xmlns:a16="http://schemas.microsoft.com/office/drawing/2014/main" val="1402419600"/>
                    </a:ext>
                  </a:extLst>
                </a:gridCol>
              </a:tblGrid>
              <a:tr h="370840">
                <a:tc>
                  <a:txBody>
                    <a:bodyPr/>
                    <a:lstStyle/>
                    <a:p>
                      <a:r>
                        <a:rPr lang="en-US" dirty="0"/>
                        <a:t>p4</a:t>
                      </a:r>
                    </a:p>
                  </a:txBody>
                  <a:tcPr/>
                </a:tc>
                <a:tc>
                  <a:txBody>
                    <a:bodyPr/>
                    <a:lstStyle/>
                    <a:p>
                      <a:r>
                        <a:rPr lang="en-US" dirty="0"/>
                        <a:t>p2</a:t>
                      </a:r>
                    </a:p>
                  </a:txBody>
                  <a:tcPr/>
                </a:tc>
                <a:tc>
                  <a:txBody>
                    <a:bodyPr/>
                    <a:lstStyle/>
                    <a:p>
                      <a:r>
                        <a:rPr lang="en-US" dirty="0"/>
                        <a:t>p3</a:t>
                      </a:r>
                    </a:p>
                  </a:txBody>
                  <a:tcPr/>
                </a:tc>
                <a:tc>
                  <a:txBody>
                    <a:bodyPr/>
                    <a:lstStyle/>
                    <a:p>
                      <a:r>
                        <a:rPr lang="en-US" dirty="0"/>
                        <a:t>p1</a:t>
                      </a:r>
                    </a:p>
                  </a:txBody>
                  <a:tcPr/>
                </a:tc>
                <a:tc>
                  <a:txBody>
                    <a:bodyPr/>
                    <a:lstStyle/>
                    <a:p>
                      <a:r>
                        <a:rPr lang="en-US" dirty="0"/>
                        <a:t>p5</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7609028"/>
                  </a:ext>
                </a:extLst>
              </a:tr>
              <a:tr h="370840">
                <a:tc>
                  <a:txBody>
                    <a:bodyPr/>
                    <a:lstStyle/>
                    <a:p>
                      <a:r>
                        <a:rPr lang="en-US" dirty="0"/>
                        <a:t>0</a:t>
                      </a:r>
                    </a:p>
                  </a:txBody>
                  <a:tcPr/>
                </a:tc>
                <a:tc>
                  <a:txBody>
                    <a:bodyPr/>
                    <a:lstStyle/>
                    <a:p>
                      <a:r>
                        <a:rPr lang="en-US" dirty="0"/>
                        <a:t>2</a:t>
                      </a:r>
                    </a:p>
                  </a:txBody>
                  <a:tcPr/>
                </a:tc>
                <a:tc>
                  <a:txBody>
                    <a:bodyPr/>
                    <a:lstStyle/>
                    <a:p>
                      <a:r>
                        <a:rPr lang="en-US" dirty="0"/>
                        <a:t>4</a:t>
                      </a:r>
                    </a:p>
                  </a:txBody>
                  <a:tcPr/>
                </a:tc>
                <a:tc>
                  <a:txBody>
                    <a:bodyPr/>
                    <a:lstStyle/>
                    <a:p>
                      <a:r>
                        <a:rPr lang="en-US" dirty="0"/>
                        <a:t>6</a:t>
                      </a:r>
                    </a:p>
                  </a:txBody>
                  <a:tcPr/>
                </a:tc>
                <a:tc>
                  <a:txBody>
                    <a:bodyPr/>
                    <a:lstStyle/>
                    <a:p>
                      <a:r>
                        <a:rPr lang="en-US" dirty="0"/>
                        <a:t>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5778827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highlight>
                  <a:srgbClr val="FFFF00"/>
                </a:highlight>
              </a:rPr>
              <a:t>2. Advanced Topics</a:t>
            </a:r>
          </a:p>
          <a:p>
            <a:pPr marL="742950" lvl="2" indent="0">
              <a:buNone/>
            </a:pPr>
            <a:r>
              <a:rPr lang="en-US" dirty="0">
                <a:highlight>
                  <a:srgbClr val="FFFF00"/>
                </a:highlight>
              </a:rPr>
              <a:t>• </a:t>
            </a:r>
            <a:r>
              <a:rPr lang="en-US" dirty="0" err="1">
                <a:highlight>
                  <a:srgbClr val="FFFF00"/>
                </a:highlight>
              </a:rPr>
              <a:t>MultiLevel</a:t>
            </a:r>
            <a:r>
              <a:rPr lang="en-US" dirty="0">
                <a:highlight>
                  <a:srgbClr val="FFFF00"/>
                </a:highlight>
              </a:rPr>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185812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5188"/>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7341303" cy="4399927"/>
          </a:xfrm>
        </p:spPr>
        <p:txBody>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49" y="1101013"/>
            <a:ext cx="4742319" cy="4663180"/>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400" dirty="0"/>
              <a:t>When it gains CPU, the process receives 8 milliseconds</a:t>
            </a:r>
          </a:p>
          <a:p>
            <a:pPr lvl="2"/>
            <a:r>
              <a:rPr lang="en-US" altLang="en-US" sz="1400" dirty="0"/>
              <a:t>If it does not finish in 8 milliseconds, the process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338848"/>
            <a:ext cx="8195187" cy="4534265"/>
          </a:xfrm>
        </p:spPr>
        <p:txBody>
          <a:bodyPr/>
          <a:lstStyle/>
          <a:p>
            <a:pPr marL="400050" lvl="1" indent="0">
              <a:buNone/>
            </a:pPr>
            <a:r>
              <a:rPr lang="en-US" b="1" dirty="0"/>
              <a:t>KEYWORDS: </a:t>
            </a:r>
            <a:r>
              <a:rPr lang="en-US" sz="1400" dirty="0"/>
              <a:t>Priority Scheduling, Round Robin, Time Quantum, Multilevel Queue, Thread Scheduling, Multiple-Processor Scheduling.</a:t>
            </a:r>
          </a:p>
          <a:p>
            <a:endParaRPr lang="en-US" sz="1400" dirty="0"/>
          </a:p>
          <a:p>
            <a:r>
              <a:rPr lang="en-US" dirty="0"/>
              <a:t> </a:t>
            </a:r>
            <a:r>
              <a:rPr lang="en-US" b="1" dirty="0"/>
              <a:t>HOMEWORK: </a:t>
            </a:r>
          </a:p>
          <a:p>
            <a:pPr marL="400050" lvl="1" indent="0">
              <a:buNone/>
            </a:pPr>
            <a:r>
              <a:rPr lang="en-US" sz="1400" dirty="0"/>
              <a:t>1) Reading : Chapter 5,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r>
              <a:rPr lang="en-US" sz="1400" dirty="0"/>
              <a:t>3) Important Questions:</a:t>
            </a:r>
          </a:p>
          <a:p>
            <a:pPr marL="742950" lvl="2" indent="0">
              <a:buNone/>
            </a:pPr>
            <a:r>
              <a:rPr lang="en-US" sz="1400" dirty="0"/>
              <a:t>• What are the advantages of SJF? Disadvantages?</a:t>
            </a:r>
          </a:p>
          <a:p>
            <a:pPr marL="742950" lvl="2" indent="0">
              <a:buNone/>
            </a:pPr>
            <a:r>
              <a:rPr lang="en-US" sz="1400" dirty="0"/>
              <a:t>• How are priority and SJF related ?</a:t>
            </a:r>
          </a:p>
          <a:p>
            <a:pPr marL="742950" lvl="2" indent="0">
              <a:buNone/>
            </a:pPr>
            <a:r>
              <a:rPr lang="en-US" sz="1400" dirty="0"/>
              <a:t>• Which algorithms (</a:t>
            </a:r>
            <a:r>
              <a:rPr lang="en-US" sz="1400" dirty="0" err="1"/>
              <a:t>FIFO,SJF,Priority,RR</a:t>
            </a:r>
            <a:r>
              <a:rPr lang="en-US" sz="1400" dirty="0"/>
              <a:t>) to choose if the goal is to minimize CPU utilization ? Throughput ? Waiting time ? Turnaround time ? Response time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highlight>
                  <a:srgbClr val="FFFF00"/>
                </a:highlight>
              </a:rPr>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12382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52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087121"/>
            <a:ext cx="7661275" cy="3569970"/>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 – competition among all threads in system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highlight>
                  <a:srgbClr val="FFFF00"/>
                </a:highlight>
              </a:rPr>
              <a:t>• </a:t>
            </a:r>
            <a:r>
              <a:rPr lang="en-US" altLang="en-US" dirty="0">
                <a:highlight>
                  <a:srgbClr val="FFFF00"/>
                </a:highlight>
              </a:rPr>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97258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02012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737" y="3286760"/>
            <a:ext cx="5733565" cy="14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 y="2408059"/>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046480"/>
            <a:ext cx="3775075" cy="4524693"/>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29360"/>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en-US" altLang="en-US" dirty="0"/>
              <a:t>Multithreaded Multicore System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830571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030289"/>
            <a:ext cx="7200331" cy="4699952"/>
          </a:xfrm>
        </p:spPr>
        <p:txBody>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07092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highlight>
                  <a:srgbClr val="FFFF00"/>
                </a:highlight>
              </a:rPr>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442580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097280"/>
            <a:ext cx="3552825" cy="4585653"/>
          </a:xfrm>
        </p:spPr>
        <p:txBody>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8470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452880"/>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097280"/>
            <a:ext cx="2633663" cy="452310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highlight>
                  <a:srgbClr val="FFFF00"/>
                </a:highlight>
              </a:rPr>
              <a:t>1. CPU Scheduling Algorithms</a:t>
            </a:r>
          </a:p>
          <a:p>
            <a:pPr marL="742950" lvl="2" indent="0">
              <a:buNone/>
            </a:pPr>
            <a:r>
              <a:rPr lang="en-US" dirty="0">
                <a:highlight>
                  <a:srgbClr val="FFFF00"/>
                </a:highlight>
              </a:rPr>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56714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a:t>Figure</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34411" y="1043145"/>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highlight>
                  <a:srgbClr val="FFFF00"/>
                </a:highlight>
              </a:rPr>
              <a:t>3. Examples of Scheduling in OS</a:t>
            </a:r>
          </a:p>
          <a:p>
            <a:pPr marL="742950" lvl="2" indent="0">
              <a:buNone/>
            </a:pPr>
            <a:r>
              <a:rPr lang="en-US" dirty="0">
                <a:highlight>
                  <a:srgbClr val="FFFF00"/>
                </a:highlight>
              </a:rPr>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654752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a:lnSpc>
                <a:spcPct val="90000"/>
              </a:lnSpc>
            </a:pPr>
            <a:r>
              <a:rPr lang="en-US" altLang="en-US" sz="1600" dirty="0"/>
              <a:t>Prior to kernel version 2.5, ran variation of standard UNIX scheduling algorithm</a:t>
            </a:r>
          </a:p>
          <a:p>
            <a:pPr>
              <a:lnSpc>
                <a:spcPct val="90000"/>
              </a:lnSpc>
            </a:pPr>
            <a:r>
              <a:rPr lang="en-US" altLang="en-US" sz="1600" dirty="0"/>
              <a:t>Version 2.5 moved to constant order </a:t>
            </a:r>
            <a:r>
              <a:rPr lang="en-US" altLang="en-US" sz="1600" i="1" dirty="0"/>
              <a:t>O</a:t>
            </a:r>
            <a:r>
              <a:rPr lang="en-US" altLang="en-US" sz="1600"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a:t>
            </a:r>
          </a:p>
          <a:p>
            <a:pPr lvl="1">
              <a:lnSpc>
                <a:spcPct val="90000"/>
              </a:lnSpc>
            </a:pPr>
            <a:r>
              <a:rPr lang="en-US" altLang="en-US" sz="1600" dirty="0"/>
              <a:t>Task run-able as long as time left in time slice (</a:t>
            </a:r>
            <a:r>
              <a:rPr lang="en-US" altLang="en-US" sz="1700" b="1" dirty="0">
                <a:solidFill>
                  <a:srgbClr val="006699"/>
                </a:solidFill>
                <a:latin typeface="+mj-lt"/>
              </a:rPr>
              <a:t>active</a:t>
            </a:r>
            <a:r>
              <a:rPr lang="en-US" altLang="en-US" sz="1600" dirty="0"/>
              <a:t>)</a:t>
            </a:r>
          </a:p>
          <a:p>
            <a:pPr lvl="1">
              <a:lnSpc>
                <a:spcPct val="90000"/>
              </a:lnSpc>
            </a:pPr>
            <a:r>
              <a:rPr lang="en-US" altLang="en-US" sz="1600" dirty="0"/>
              <a:t>If no time left (</a:t>
            </a:r>
            <a:r>
              <a:rPr lang="en-US" altLang="en-US" sz="1700" b="1" dirty="0">
                <a:solidFill>
                  <a:srgbClr val="006699"/>
                </a:solidFill>
                <a:latin typeface="+mj-lt"/>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700" b="1" dirty="0" err="1">
                <a:solidFill>
                  <a:srgbClr val="006699"/>
                </a:solidFill>
                <a:latin typeface="+mj-lt"/>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sz="1600" dirty="0"/>
              <a:t>Worked well, but poor response times for interactive processes</a:t>
            </a:r>
          </a:p>
          <a:p>
            <a:pPr>
              <a:lnSpc>
                <a:spcPct val="90000"/>
              </a:lnSpc>
              <a:buFont typeface="Monotype Sorts" pitchFamily="-84" charset="2"/>
              <a:buNone/>
            </a:pP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1240894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r>
              <a:rPr lang="en-US" altLang="en-US" dirty="0"/>
              <a:t>Real-time scheduling according to POSIX.1b</a:t>
            </a:r>
          </a:p>
          <a:p>
            <a:pPr lvl="1"/>
            <a:r>
              <a:rPr lang="en-US" altLang="en-US" dirty="0"/>
              <a:t>Real-time tasks have static priorities</a:t>
            </a:r>
          </a:p>
          <a:p>
            <a:r>
              <a:rPr lang="en-US" altLang="en-US" dirty="0"/>
              <a:t>Real-time plus normal map into global priority scheme</a:t>
            </a:r>
          </a:p>
          <a:p>
            <a:r>
              <a:rPr lang="en-US" altLang="en-US" dirty="0"/>
              <a:t>Nice value of -20 maps to global priority 100</a:t>
            </a:r>
          </a:p>
          <a:p>
            <a:r>
              <a:rPr lang="en-US" altLang="en-US"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3081004"/>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229606"/>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a:t>Nonpreemptive</a:t>
            </a:r>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006699"/>
                </a:solidFill>
                <a:latin typeface="+mj-lt"/>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006699"/>
                </a:solidFill>
                <a:latin typeface="+mj-lt"/>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extLst>
      <p:ext uri="{BB962C8B-B14F-4D97-AF65-F5344CB8AC3E}">
        <p14:creationId xmlns:p14="http://schemas.microsoft.com/office/powerpoint/2010/main" val="1214259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r>
              <a:rPr lang="en-US" altLang="en-US" dirty="0"/>
              <a:t>Linux supports load balancing, but is also NUMA-aware.</a:t>
            </a:r>
          </a:p>
          <a:p>
            <a:r>
              <a:rPr lang="en-US" altLang="en-US" b="1" dirty="0"/>
              <a:t>Scheduling domain </a:t>
            </a:r>
            <a:r>
              <a:rPr lang="en-US" altLang="en-US" dirty="0"/>
              <a:t>is a set of CPU cores that can be balanced against one another. </a:t>
            </a:r>
          </a:p>
          <a:p>
            <a:r>
              <a:rPr lang="en-US" altLang="en-US"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271838"/>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44823"/>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highlight>
                  <a:srgbClr val="FFFF00"/>
                </a:highlight>
              </a:rPr>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581486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913905" y="1024414"/>
            <a:ext cx="6371617" cy="4341812"/>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006699"/>
                </a:solidFill>
                <a:latin typeface="+mj-lt"/>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006699"/>
                </a:solidFill>
                <a:latin typeface="+mj-lt"/>
              </a:rPr>
              <a:t>Variable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 1-15, </a:t>
            </a:r>
            <a:r>
              <a:rPr lang="en-US" altLang="en-US" b="1" dirty="0">
                <a:solidFill>
                  <a:srgbClr val="006699"/>
                </a:solidFill>
                <a:latin typeface="+mj-lt"/>
              </a:rPr>
              <a:t>real-time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006699"/>
                </a:solidFill>
                <a:latin typeface="+mj-lt"/>
              </a:rPr>
              <a:t>idle</a:t>
            </a:r>
            <a:r>
              <a:rPr lang="en-US" altLang="en-US" b="1" dirty="0">
                <a:solidFill>
                  <a:srgbClr val="3366FF"/>
                </a:solidFill>
              </a:rPr>
              <a:t> </a:t>
            </a:r>
            <a:r>
              <a:rPr lang="en-US" altLang="en-US" b="1" dirty="0">
                <a:solidFill>
                  <a:srgbClr val="006699"/>
                </a:solidFill>
                <a:latin typeface="+mj-lt"/>
              </a:rPr>
              <a:t>thread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1114108"/>
            <a:ext cx="7818438" cy="4530725"/>
          </a:xfrm>
        </p:spPr>
        <p:txBody>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211678"/>
            <a:ext cx="6315075" cy="25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highlight>
                  <a:srgbClr val="FFFF00"/>
                </a:highlight>
              </a:rPr>
              <a:t>• </a:t>
            </a:r>
            <a:r>
              <a:rPr lang="en-US" altLang="en-US" dirty="0">
                <a:highlight>
                  <a:srgbClr val="FFFF00"/>
                </a:highlight>
              </a:rPr>
              <a:t>Solaris</a:t>
            </a: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607249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8AB69425-24AD-45D8-8836-826ED249B451}"/>
              </a:ext>
            </a:extLst>
          </p:cNvPr>
          <p:cNvSpPr>
            <a:spLocks noGrp="1"/>
          </p:cNvSpPr>
          <p:nvPr>
            <p:ph type="title"/>
          </p:nvPr>
        </p:nvSpPr>
        <p:spPr>
          <a:xfrm>
            <a:off x="457200" y="130652"/>
            <a:ext cx="8229600" cy="576262"/>
          </a:xfrm>
        </p:spPr>
        <p:txBody>
          <a:bodyPr/>
          <a:lstStyle/>
          <a:p>
            <a:r>
              <a:rPr lang="en-US" altLang="en-US" dirty="0"/>
              <a:t>Solaris</a:t>
            </a:r>
          </a:p>
        </p:txBody>
      </p:sp>
      <p:sp>
        <p:nvSpPr>
          <p:cNvPr id="123906" name="Content Placeholder 2">
            <a:extLst>
              <a:ext uri="{FF2B5EF4-FFF2-40B4-BE49-F238E27FC236}">
                <a16:creationId xmlns:a16="http://schemas.microsoft.com/office/drawing/2014/main" id="{9E96F03D-671D-4EDD-9F10-F7195DEFBC5A}"/>
              </a:ext>
            </a:extLst>
          </p:cNvPr>
          <p:cNvSpPr>
            <a:spLocks noGrp="1"/>
          </p:cNvSpPr>
          <p:nvPr>
            <p:ph idx="1"/>
          </p:nvPr>
        </p:nvSpPr>
        <p:spPr>
          <a:xfrm>
            <a:off x="933450" y="1081088"/>
            <a:ext cx="7181850" cy="4530725"/>
          </a:xfrm>
        </p:spPr>
        <p:txBody>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0D62A802-7E18-499C-A146-A07CCE8557A7}"/>
              </a:ext>
            </a:extLst>
          </p:cNvPr>
          <p:cNvSpPr>
            <a:spLocks noGrp="1" noChangeArrowheads="1"/>
          </p:cNvSpPr>
          <p:nvPr>
            <p:ph type="title"/>
          </p:nvPr>
        </p:nvSpPr>
        <p:spPr>
          <a:xfrm>
            <a:off x="827088" y="111760"/>
            <a:ext cx="7859712" cy="632372"/>
          </a:xfrm>
        </p:spPr>
        <p:txBody>
          <a:bodyPr/>
          <a:lstStyle/>
          <a:p>
            <a:pPr eaLnBrk="1" hangingPunct="1"/>
            <a:r>
              <a:rPr lang="en-US" altLang="en-US" dirty="0"/>
              <a:t>Solaris Dispatch Table </a:t>
            </a:r>
          </a:p>
        </p:txBody>
      </p:sp>
      <p:pic>
        <p:nvPicPr>
          <p:cNvPr id="124930" name="Picture 1">
            <a:extLst>
              <a:ext uri="{FF2B5EF4-FFF2-40B4-BE49-F238E27FC236}">
                <a16:creationId xmlns:a16="http://schemas.microsoft.com/office/drawing/2014/main" id="{7160601A-B1BF-48C6-9397-33A5E4EDA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25575"/>
            <a:ext cx="46132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76C3EB7-7E70-4D36-896B-C046F89421FE}"/>
              </a:ext>
            </a:extLst>
          </p:cNvPr>
          <p:cNvSpPr>
            <a:spLocks noGrp="1"/>
          </p:cNvSpPr>
          <p:nvPr>
            <p:ph type="title"/>
          </p:nvPr>
        </p:nvSpPr>
        <p:spPr>
          <a:xfrm>
            <a:off x="457200" y="168646"/>
            <a:ext cx="8229600" cy="576262"/>
          </a:xfrm>
        </p:spPr>
        <p:txBody>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id="{54EE688C-E0C5-4D9D-8FA8-535F608F7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799" y="1053463"/>
            <a:ext cx="3267075" cy="50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229606"/>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8"/>
            <a:ext cx="8337550"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379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413EBEC1-908A-4F6D-8816-4377406CA1EA}"/>
              </a:ext>
            </a:extLst>
          </p:cNvPr>
          <p:cNvSpPr>
            <a:spLocks noGrp="1"/>
          </p:cNvSpPr>
          <p:nvPr>
            <p:ph type="title"/>
          </p:nvPr>
        </p:nvSpPr>
        <p:spPr>
          <a:xfrm>
            <a:off x="731520" y="143193"/>
            <a:ext cx="8229600" cy="576262"/>
          </a:xfrm>
        </p:spPr>
        <p:txBody>
          <a:bodyPr/>
          <a:lstStyle/>
          <a:p>
            <a:r>
              <a:rPr lang="en-US" altLang="en-US" dirty="0"/>
              <a:t>Solaris Scheduling (Cont.)</a:t>
            </a:r>
          </a:p>
        </p:txBody>
      </p:sp>
      <p:sp>
        <p:nvSpPr>
          <p:cNvPr id="129026" name="Content Placeholder 2">
            <a:extLst>
              <a:ext uri="{FF2B5EF4-FFF2-40B4-BE49-F238E27FC236}">
                <a16:creationId xmlns:a16="http://schemas.microsoft.com/office/drawing/2014/main"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2515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p>
          <a:p>
            <a:pPr marL="0" indent="0">
              <a:buNone/>
            </a:pPr>
            <a:r>
              <a:rPr lang="en-US" altLang="en-US" b="1" dirty="0">
                <a:highlight>
                  <a:srgbClr val="FFFF00"/>
                </a:highlight>
              </a:rPr>
              <a:t>4. Evaluation of Scheduling Algorithms</a:t>
            </a:r>
          </a:p>
          <a:p>
            <a:pPr marL="742950" lvl="2" indent="0">
              <a:buNone/>
            </a:pPr>
            <a:endParaRPr lang="en-US" altLang="en-US" dirty="0"/>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1866074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6774409" cy="4622799"/>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006699"/>
                </a:solidFill>
                <a:latin typeface="+mj-lt"/>
              </a:rPr>
              <a:t>Deterministic modeling</a:t>
            </a:r>
          </a:p>
          <a:p>
            <a:pPr lvl="1"/>
            <a:r>
              <a:rPr lang="en-US" altLang="en-US" dirty="0"/>
              <a:t>Type of </a:t>
            </a:r>
            <a:r>
              <a:rPr lang="en-US" altLang="en-US" b="1" dirty="0">
                <a:solidFill>
                  <a:srgbClr val="006699"/>
                </a:solidFill>
                <a:latin typeface="+mj-lt"/>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52647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1313" indent="-341313"/>
            <a:r>
              <a:rPr lang="en-US" altLang="en-US" dirty="0"/>
              <a:t>For each algorithm, calculate minimum average waiting time</a:t>
            </a:r>
          </a:p>
          <a:p>
            <a:pPr marL="341313" indent="-341313"/>
            <a:r>
              <a:rPr lang="en-US" altLang="en-US" dirty="0"/>
              <a:t>Simple and fast, but requires exact numbers for input, applies only to those inputs</a:t>
            </a: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5177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596641"/>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77012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7213318" cy="4517072"/>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dirty="0"/>
              <a:t>End of Chapter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17F85F3-3256-4DDD-85EA-E8BE23378200}"/>
              </a:ext>
            </a:extLst>
          </p:cNvPr>
          <p:cNvSpPr>
            <a:spLocks noGrp="1" noChangeArrowheads="1"/>
          </p:cNvSpPr>
          <p:nvPr>
            <p:ph type="title"/>
          </p:nvPr>
        </p:nvSpPr>
        <p:spPr>
          <a:xfrm>
            <a:off x="534988" y="201613"/>
            <a:ext cx="8753475" cy="576262"/>
          </a:xfrm>
        </p:spPr>
        <p:txBody>
          <a:bodyPr/>
          <a:lstStyle/>
          <a:p>
            <a:pPr eaLnBrk="1" hangingPunct="1"/>
            <a:r>
              <a:rPr lang="en-US" altLang="en-US" sz="2800"/>
              <a:t>Example of Preemptive Priority Scheduling</a:t>
            </a:r>
          </a:p>
        </p:txBody>
      </p:sp>
      <p:sp>
        <p:nvSpPr>
          <p:cNvPr id="54275" name="Rectangle 36">
            <a:extLst>
              <a:ext uri="{FF2B5EF4-FFF2-40B4-BE49-F238E27FC236}">
                <a16:creationId xmlns:a16="http://schemas.microsoft.com/office/drawing/2014/main" id="{C650EA0D-79D8-407F-9EEA-6E4F9FDA8600}"/>
              </a:ext>
            </a:extLst>
          </p:cNvPr>
          <p:cNvSpPr>
            <a:spLocks noGrp="1" noChangeArrowheads="1"/>
          </p:cNvSpPr>
          <p:nvPr>
            <p:ph type="body" idx="1"/>
          </p:nvPr>
        </p:nvSpPr>
        <p:spPr>
          <a:xfrm>
            <a:off x="806450" y="1233488"/>
            <a:ext cx="8337550"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solidFill>
                  <a:srgbClr val="FF0000"/>
                </a:solidFill>
              </a:rPr>
              <a:t>Priority</a:t>
            </a:r>
            <a:r>
              <a:rPr lang="en-US" altLang="en-US" dirty="0"/>
              <a:t>       </a:t>
            </a:r>
            <a:r>
              <a:rPr lang="en-US" altLang="en-US" u="sng" dirty="0"/>
              <a:t>Arrival</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a:t>
            </a:r>
            <a:r>
              <a:rPr lang="en-US" altLang="en-US" dirty="0">
                <a:solidFill>
                  <a:srgbClr val="FF0000"/>
                </a:solidFill>
              </a:rPr>
              <a:t>3 </a:t>
            </a:r>
            <a:r>
              <a:rPr lang="en-US" altLang="en-US" dirty="0"/>
              <a:t>                 0</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a:t>
            </a:r>
            <a:r>
              <a:rPr lang="en-US" altLang="en-US" dirty="0">
                <a:solidFill>
                  <a:srgbClr val="FF0000"/>
                </a:solidFill>
              </a:rPr>
              <a:t>1</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a:t>
            </a:r>
            <a:r>
              <a:rPr lang="en-US" altLang="en-US" dirty="0">
                <a:solidFill>
                  <a:srgbClr val="FF0000"/>
                </a:solidFill>
              </a:rPr>
              <a:t>4</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a:t>
            </a:r>
            <a:r>
              <a:rPr lang="en-US" altLang="en-US" dirty="0">
                <a:solidFill>
                  <a:srgbClr val="FF0000"/>
                </a:solidFill>
              </a:rPr>
              <a:t>                     5                  </a:t>
            </a:r>
            <a:r>
              <a:rPr lang="en-US" altLang="en-US" dirty="0"/>
              <a:t>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2	</a:t>
            </a:r>
            <a:r>
              <a:rPr lang="en-US" altLang="en-US" dirty="0">
                <a:solidFill>
                  <a:srgbClr val="FF0000"/>
                </a:solidFill>
              </a:rPr>
              <a:t>                     2</a:t>
            </a:r>
            <a:r>
              <a:rPr lang="en-US" altLang="en-US" dirty="0"/>
              <a:t>                  5</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a:t>
            </a:r>
            <a:endParaRPr lang="en-US" altLang="en-US" i="1" baseline="-25000" dirty="0"/>
          </a:p>
        </p:txBody>
      </p:sp>
      <p:graphicFrame>
        <p:nvGraphicFramePr>
          <p:cNvPr id="2" name="Table 1">
            <a:extLst>
              <a:ext uri="{FF2B5EF4-FFF2-40B4-BE49-F238E27FC236}">
                <a16:creationId xmlns:a16="http://schemas.microsoft.com/office/drawing/2014/main" id="{6B9312BA-E4C7-4350-AE77-E387D223D6D0}"/>
              </a:ext>
            </a:extLst>
          </p:cNvPr>
          <p:cNvGraphicFramePr>
            <a:graphicFrameLocks noGrp="1"/>
          </p:cNvGraphicFramePr>
          <p:nvPr>
            <p:extLst>
              <p:ext uri="{D42A27DB-BD31-4B8C-83A1-F6EECF244321}">
                <p14:modId xmlns:p14="http://schemas.microsoft.com/office/powerpoint/2010/main" val="3928788452"/>
              </p:ext>
            </p:extLst>
          </p:nvPr>
        </p:nvGraphicFramePr>
        <p:xfrm>
          <a:off x="534988" y="3677444"/>
          <a:ext cx="8461525" cy="2865437"/>
        </p:xfrm>
        <a:graphic>
          <a:graphicData uri="http://schemas.openxmlformats.org/drawingml/2006/table">
            <a:tbl>
              <a:tblPr firstRow="1" bandRow="1">
                <a:tableStyleId>{5C22544A-7EE6-4342-B048-85BDC9FD1C3A}</a:tableStyleId>
              </a:tblPr>
              <a:tblGrid>
                <a:gridCol w="827163">
                  <a:extLst>
                    <a:ext uri="{9D8B030D-6E8A-4147-A177-3AD203B41FA5}">
                      <a16:colId xmlns:a16="http://schemas.microsoft.com/office/drawing/2014/main" val="985317072"/>
                    </a:ext>
                  </a:extLst>
                </a:gridCol>
                <a:gridCol w="637328">
                  <a:extLst>
                    <a:ext uri="{9D8B030D-6E8A-4147-A177-3AD203B41FA5}">
                      <a16:colId xmlns:a16="http://schemas.microsoft.com/office/drawing/2014/main" val="3635841954"/>
                    </a:ext>
                  </a:extLst>
                </a:gridCol>
                <a:gridCol w="610206">
                  <a:extLst>
                    <a:ext uri="{9D8B030D-6E8A-4147-A177-3AD203B41FA5}">
                      <a16:colId xmlns:a16="http://schemas.microsoft.com/office/drawing/2014/main" val="2741000850"/>
                    </a:ext>
                  </a:extLst>
                </a:gridCol>
                <a:gridCol w="745812">
                  <a:extLst>
                    <a:ext uri="{9D8B030D-6E8A-4147-A177-3AD203B41FA5}">
                      <a16:colId xmlns:a16="http://schemas.microsoft.com/office/drawing/2014/main" val="3962525373"/>
                    </a:ext>
                  </a:extLst>
                </a:gridCol>
                <a:gridCol w="705127">
                  <a:extLst>
                    <a:ext uri="{9D8B030D-6E8A-4147-A177-3AD203B41FA5}">
                      <a16:colId xmlns:a16="http://schemas.microsoft.com/office/drawing/2014/main" val="3063988042"/>
                    </a:ext>
                  </a:extLst>
                </a:gridCol>
                <a:gridCol w="705127">
                  <a:extLst>
                    <a:ext uri="{9D8B030D-6E8A-4147-A177-3AD203B41FA5}">
                      <a16:colId xmlns:a16="http://schemas.microsoft.com/office/drawing/2014/main" val="1098712730"/>
                    </a:ext>
                  </a:extLst>
                </a:gridCol>
                <a:gridCol w="705127">
                  <a:extLst>
                    <a:ext uri="{9D8B030D-6E8A-4147-A177-3AD203B41FA5}">
                      <a16:colId xmlns:a16="http://schemas.microsoft.com/office/drawing/2014/main" val="895508772"/>
                    </a:ext>
                  </a:extLst>
                </a:gridCol>
                <a:gridCol w="705127">
                  <a:extLst>
                    <a:ext uri="{9D8B030D-6E8A-4147-A177-3AD203B41FA5}">
                      <a16:colId xmlns:a16="http://schemas.microsoft.com/office/drawing/2014/main" val="1599397987"/>
                    </a:ext>
                  </a:extLst>
                </a:gridCol>
                <a:gridCol w="705127">
                  <a:extLst>
                    <a:ext uri="{9D8B030D-6E8A-4147-A177-3AD203B41FA5}">
                      <a16:colId xmlns:a16="http://schemas.microsoft.com/office/drawing/2014/main" val="1283867995"/>
                    </a:ext>
                  </a:extLst>
                </a:gridCol>
                <a:gridCol w="705127">
                  <a:extLst>
                    <a:ext uri="{9D8B030D-6E8A-4147-A177-3AD203B41FA5}">
                      <a16:colId xmlns:a16="http://schemas.microsoft.com/office/drawing/2014/main" val="2134940442"/>
                    </a:ext>
                  </a:extLst>
                </a:gridCol>
                <a:gridCol w="705127">
                  <a:extLst>
                    <a:ext uri="{9D8B030D-6E8A-4147-A177-3AD203B41FA5}">
                      <a16:colId xmlns:a16="http://schemas.microsoft.com/office/drawing/2014/main" val="1452072102"/>
                    </a:ext>
                  </a:extLst>
                </a:gridCol>
                <a:gridCol w="705127">
                  <a:extLst>
                    <a:ext uri="{9D8B030D-6E8A-4147-A177-3AD203B41FA5}">
                      <a16:colId xmlns:a16="http://schemas.microsoft.com/office/drawing/2014/main" val="1990383316"/>
                    </a:ext>
                  </a:extLst>
                </a:gridCol>
              </a:tblGrid>
              <a:tr h="640151">
                <a:tc>
                  <a:txBody>
                    <a:bodyPr/>
                    <a:lstStyle/>
                    <a:p>
                      <a:r>
                        <a:rPr lang="en-US" sz="1800" dirty="0"/>
                        <a:t>t</a:t>
                      </a:r>
                    </a:p>
                  </a:txBody>
                  <a:tcPr marL="91447" marR="91447"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0</a:t>
                      </a:r>
                    </a:p>
                    <a:p>
                      <a:endParaRPr lang="en-US" sz="1800" dirty="0"/>
                    </a:p>
                  </a:txBody>
                  <a:tcPr marL="91447" marR="91447" marT="45725" marB="45725"/>
                </a:tc>
                <a:tc>
                  <a:txBody>
                    <a:bodyPr/>
                    <a:lstStyle/>
                    <a:p>
                      <a:r>
                        <a:rPr lang="en-US" sz="1800" dirty="0"/>
                        <a:t>2</a:t>
                      </a:r>
                    </a:p>
                  </a:txBody>
                  <a:tcPr marL="91447" marR="91447" marT="45725" marB="45725"/>
                </a:tc>
                <a:tc>
                  <a:txBody>
                    <a:bodyPr/>
                    <a:lstStyle/>
                    <a:p>
                      <a:r>
                        <a:rPr lang="en-US" sz="1800" dirty="0"/>
                        <a:t>3</a:t>
                      </a:r>
                    </a:p>
                  </a:txBody>
                  <a:tcPr marL="91447" marR="91447" marT="45725" marB="45725"/>
                </a:tc>
                <a:tc>
                  <a:txBody>
                    <a:bodyPr/>
                    <a:lstStyle/>
                    <a:p>
                      <a:r>
                        <a:rPr lang="en-US" sz="1800" dirty="0"/>
                        <a:t>4</a:t>
                      </a:r>
                    </a:p>
                  </a:txBody>
                  <a:tcPr marL="91447" marR="91447" marT="45725" marB="45725"/>
                </a:tc>
                <a:tc>
                  <a:txBody>
                    <a:bodyPr/>
                    <a:lstStyle/>
                    <a:p>
                      <a:r>
                        <a:rPr lang="en-US" sz="1800" dirty="0"/>
                        <a:t>5</a:t>
                      </a:r>
                    </a:p>
                  </a:txBody>
                  <a:tcPr marL="91447" marR="91447" marT="45725" marB="45725"/>
                </a:tc>
                <a:tc>
                  <a:txBody>
                    <a:bodyPr/>
                    <a:lstStyle/>
                    <a:p>
                      <a:r>
                        <a:rPr lang="en-US" sz="1800" dirty="0"/>
                        <a:t>6</a:t>
                      </a:r>
                    </a:p>
                  </a:txBody>
                  <a:tcPr marL="91447" marR="91447" marT="45725" marB="45725"/>
                </a:tc>
                <a:tc>
                  <a:txBody>
                    <a:bodyPr/>
                    <a:lstStyle/>
                    <a:p>
                      <a:r>
                        <a:rPr lang="en-US" sz="1800" dirty="0"/>
                        <a:t>7</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dirty="0"/>
                    </a:p>
                  </a:txBody>
                  <a:tcPr marL="91447" marR="91447" marT="45725" marB="45725"/>
                </a:tc>
                <a:tc>
                  <a:txBody>
                    <a:bodyPr/>
                    <a:lstStyle/>
                    <a:p>
                      <a:endParaRPr lang="en-US" sz="1800"/>
                    </a:p>
                  </a:txBody>
                  <a:tcPr marL="91447" marR="91447" marT="45725" marB="45725"/>
                </a:tc>
                <a:extLst>
                  <a:ext uri="{0D108BD9-81ED-4DB2-BD59-A6C34878D82A}">
                    <a16:rowId xmlns:a16="http://schemas.microsoft.com/office/drawing/2014/main" val="3849407023"/>
                  </a:ext>
                </a:extLst>
              </a:tr>
              <a:tr h="370881">
                <a:tc>
                  <a:txBody>
                    <a:bodyPr/>
                    <a:lstStyle/>
                    <a:p>
                      <a:r>
                        <a:rPr lang="en-US" sz="1800" dirty="0"/>
                        <a:t>p1</a:t>
                      </a:r>
                    </a:p>
                  </a:txBody>
                  <a:tcPr marL="91447" marR="91447" marT="45725" marB="45725"/>
                </a:tc>
                <a:tc>
                  <a:txBody>
                    <a:bodyPr/>
                    <a:lstStyle/>
                    <a:p>
                      <a:r>
                        <a:rPr lang="en-US" sz="1800" dirty="0">
                          <a:solidFill>
                            <a:srgbClr val="FFFF00"/>
                          </a:solidFill>
                          <a:highlight>
                            <a:srgbClr val="FF00FF"/>
                          </a:highlight>
                        </a:rPr>
                        <a:t>10</a:t>
                      </a:r>
                    </a:p>
                  </a:txBody>
                  <a:tcPr marL="91447" marR="91447" marT="45725" marB="45725"/>
                </a:tc>
                <a:tc>
                  <a:txBody>
                    <a:bodyPr/>
                    <a:lstStyle/>
                    <a:p>
                      <a:r>
                        <a:rPr lang="en-US" sz="1800" dirty="0"/>
                        <a:t>8</a:t>
                      </a:r>
                    </a:p>
                  </a:txBody>
                  <a:tcPr marL="91447" marR="91447" marT="45725" marB="45725"/>
                </a:tc>
                <a:tc>
                  <a:txBody>
                    <a:bodyPr/>
                    <a:lstStyle/>
                    <a:p>
                      <a:r>
                        <a:rPr lang="en-US" sz="1800" dirty="0">
                          <a:solidFill>
                            <a:srgbClr val="FFFF00"/>
                          </a:solidFill>
                          <a:highlight>
                            <a:srgbClr val="FF00FF"/>
                          </a:highlight>
                        </a:rPr>
                        <a:t>8</a:t>
                      </a:r>
                    </a:p>
                  </a:txBody>
                  <a:tcPr marL="91447" marR="91447" marT="45725" marB="45725"/>
                </a:tc>
                <a:tc>
                  <a:txBody>
                    <a:bodyPr/>
                    <a:lstStyle/>
                    <a:p>
                      <a:pPr marL="0" algn="l" defTabSz="457200" rtl="0" eaLnBrk="1" latinLnBrk="0" hangingPunct="1"/>
                      <a:r>
                        <a:rPr lang="en-US" sz="1800" kern="1200" dirty="0">
                          <a:solidFill>
                            <a:srgbClr val="FFFF00"/>
                          </a:solidFill>
                          <a:highlight>
                            <a:srgbClr val="FF00FF"/>
                          </a:highlight>
                          <a:latin typeface="+mn-lt"/>
                          <a:ea typeface="+mn-ea"/>
                          <a:cs typeface="+mn-cs"/>
                        </a:rPr>
                        <a:t>7</a:t>
                      </a:r>
                    </a:p>
                  </a:txBody>
                  <a:tcPr marL="91447" marR="91447" marT="45725" marB="45725"/>
                </a:tc>
                <a:tc>
                  <a:txBody>
                    <a:bodyPr/>
                    <a:lstStyle/>
                    <a:p>
                      <a:r>
                        <a:rPr lang="en-US" sz="1800" dirty="0"/>
                        <a:t>6</a:t>
                      </a:r>
                    </a:p>
                  </a:txBody>
                  <a:tcPr marL="91447" marR="91447" marT="45725" marB="45725"/>
                </a:tc>
                <a:tc>
                  <a:txBody>
                    <a:bodyPr/>
                    <a:lstStyle/>
                    <a:p>
                      <a:r>
                        <a:rPr lang="en-US" sz="1800" dirty="0"/>
                        <a:t>6</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extLst>
                  <a:ext uri="{0D108BD9-81ED-4DB2-BD59-A6C34878D82A}">
                    <a16:rowId xmlns:a16="http://schemas.microsoft.com/office/drawing/2014/main" val="2980736063"/>
                  </a:ext>
                </a:extLst>
              </a:tr>
              <a:tr h="370881">
                <a:tc>
                  <a:txBody>
                    <a:bodyPr/>
                    <a:lstStyle/>
                    <a:p>
                      <a:r>
                        <a:rPr lang="en-US" sz="1800" dirty="0"/>
                        <a:t>p2</a:t>
                      </a:r>
                    </a:p>
                  </a:txBody>
                  <a:tcPr marL="91447" marR="91447" marT="45725" marB="45725"/>
                </a:tc>
                <a:tc>
                  <a:txBody>
                    <a:bodyPr/>
                    <a:lstStyle/>
                    <a:p>
                      <a:endParaRPr lang="en-US" sz="1800"/>
                    </a:p>
                  </a:txBody>
                  <a:tcPr marL="91447" marR="91447" marT="45725" marB="45725"/>
                </a:tc>
                <a:tc>
                  <a:txBody>
                    <a:bodyPr/>
                    <a:lstStyle/>
                    <a:p>
                      <a:r>
                        <a:rPr lang="en-US" sz="1800" dirty="0">
                          <a:solidFill>
                            <a:srgbClr val="FFFF00"/>
                          </a:solidFill>
                          <a:highlight>
                            <a:srgbClr val="FF00FF"/>
                          </a:highlight>
                        </a:rPr>
                        <a:t>1</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extLst>
                  <a:ext uri="{0D108BD9-81ED-4DB2-BD59-A6C34878D82A}">
                    <a16:rowId xmlns:a16="http://schemas.microsoft.com/office/drawing/2014/main" val="2822585836"/>
                  </a:ext>
                </a:extLst>
              </a:tr>
              <a:tr h="370881">
                <a:tc>
                  <a:txBody>
                    <a:bodyPr/>
                    <a:lstStyle/>
                    <a:p>
                      <a:r>
                        <a:rPr lang="en-US" sz="1800" dirty="0"/>
                        <a:t>P3</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dirty="0"/>
                    </a:p>
                  </a:txBody>
                  <a:tcPr marL="91447" marR="91447" marT="45725" marB="45725"/>
                </a:tc>
                <a:tc>
                  <a:txBody>
                    <a:bodyPr/>
                    <a:lstStyle/>
                    <a:p>
                      <a:r>
                        <a:rPr lang="en-US" sz="1800" dirty="0"/>
                        <a:t>2</a:t>
                      </a:r>
                    </a:p>
                  </a:txBody>
                  <a:tcPr marL="91447" marR="91447" marT="45725" marB="45725"/>
                </a:tc>
                <a:tc>
                  <a:txBody>
                    <a:bodyPr/>
                    <a:lstStyle/>
                    <a:p>
                      <a:r>
                        <a:rPr lang="en-US" sz="1800" dirty="0"/>
                        <a:t>2</a:t>
                      </a:r>
                    </a:p>
                  </a:txBody>
                  <a:tcPr marL="91447" marR="91447" marT="45725" marB="45725"/>
                </a:tc>
                <a:tc>
                  <a:txBody>
                    <a:bodyPr/>
                    <a:lstStyle/>
                    <a:p>
                      <a:r>
                        <a:rPr lang="en-US" sz="1800"/>
                        <a:t>2</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extLst>
                  <a:ext uri="{0D108BD9-81ED-4DB2-BD59-A6C34878D82A}">
                    <a16:rowId xmlns:a16="http://schemas.microsoft.com/office/drawing/2014/main" val="2204513392"/>
                  </a:ext>
                </a:extLst>
              </a:tr>
              <a:tr h="370881">
                <a:tc>
                  <a:txBody>
                    <a:bodyPr/>
                    <a:lstStyle/>
                    <a:p>
                      <a:r>
                        <a:rPr lang="en-US" sz="1800" dirty="0"/>
                        <a:t>P4</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r>
                        <a:rPr lang="en-US" sz="1800" dirty="0"/>
                        <a:t>1</a:t>
                      </a:r>
                    </a:p>
                  </a:txBody>
                  <a:tcPr marL="91447" marR="91447" marT="45725" marB="45725"/>
                </a:tc>
                <a:tc>
                  <a:txBody>
                    <a:bodyPr/>
                    <a:lstStyle/>
                    <a:p>
                      <a:r>
                        <a:rPr lang="en-US" sz="1800" dirty="0"/>
                        <a:t>1</a:t>
                      </a:r>
                    </a:p>
                  </a:txBody>
                  <a:tcPr marL="91447" marR="91447" marT="45725" marB="45725"/>
                </a:tc>
                <a:tc>
                  <a:txBody>
                    <a:bodyPr/>
                    <a:lstStyle/>
                    <a:p>
                      <a:r>
                        <a:rPr lang="en-US" sz="1800" dirty="0"/>
                        <a:t>1</a:t>
                      </a:r>
                    </a:p>
                  </a:txBody>
                  <a:tcPr marL="91447" marR="91447" marT="45725" marB="45725"/>
                </a:tc>
                <a:tc>
                  <a:txBody>
                    <a:bodyPr/>
                    <a:lstStyle/>
                    <a:p>
                      <a:r>
                        <a:rPr lang="en-US" sz="1800" dirty="0"/>
                        <a:t>1</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extLst>
                  <a:ext uri="{0D108BD9-81ED-4DB2-BD59-A6C34878D82A}">
                    <a16:rowId xmlns:a16="http://schemas.microsoft.com/office/drawing/2014/main" val="3198995812"/>
                  </a:ext>
                </a:extLst>
              </a:tr>
              <a:tr h="370881">
                <a:tc>
                  <a:txBody>
                    <a:bodyPr/>
                    <a:lstStyle/>
                    <a:p>
                      <a:r>
                        <a:rPr lang="en-US" sz="1800" dirty="0"/>
                        <a:t>p5</a:t>
                      </a: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dirty="0"/>
                    </a:p>
                  </a:txBody>
                  <a:tcPr marL="91447" marR="91447" marT="45725" marB="45725"/>
                </a:tc>
                <a:tc>
                  <a:txBody>
                    <a:bodyPr/>
                    <a:lstStyle/>
                    <a:p>
                      <a:endParaRPr lang="en-US" sz="1800"/>
                    </a:p>
                  </a:txBody>
                  <a:tcPr marL="91447" marR="91447" marT="45725" marB="45725"/>
                </a:tc>
                <a:tc>
                  <a:txBody>
                    <a:bodyPr/>
                    <a:lstStyle/>
                    <a:p>
                      <a:pPr marL="0" algn="l" defTabSz="457200" rtl="0" eaLnBrk="1" latinLnBrk="0" hangingPunct="1"/>
                      <a:r>
                        <a:rPr lang="en-US" sz="1800" kern="1200" dirty="0">
                          <a:solidFill>
                            <a:srgbClr val="FFFF00"/>
                          </a:solidFill>
                          <a:highlight>
                            <a:srgbClr val="FF00FF"/>
                          </a:highlight>
                          <a:latin typeface="+mn-lt"/>
                          <a:ea typeface="+mn-ea"/>
                          <a:cs typeface="+mn-cs"/>
                        </a:rPr>
                        <a:t>2</a:t>
                      </a:r>
                    </a:p>
                  </a:txBody>
                  <a:tcPr marL="91447" marR="91447" marT="45725" marB="45725"/>
                </a:tc>
                <a:tc>
                  <a:txBody>
                    <a:bodyPr/>
                    <a:lstStyle/>
                    <a:p>
                      <a:pPr marL="0" algn="l" defTabSz="457200" rtl="0" eaLnBrk="1" latinLnBrk="0" hangingPunct="1"/>
                      <a:r>
                        <a:rPr lang="en-US" sz="1800" kern="1200" dirty="0">
                          <a:solidFill>
                            <a:srgbClr val="FFFF00"/>
                          </a:solidFill>
                          <a:highlight>
                            <a:srgbClr val="FF00FF"/>
                          </a:highlight>
                          <a:latin typeface="+mn-lt"/>
                          <a:ea typeface="+mn-ea"/>
                          <a:cs typeface="+mn-cs"/>
                        </a:rPr>
                        <a:t>1</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tc>
                  <a:txBody>
                    <a:bodyPr/>
                    <a:lstStyle/>
                    <a:p>
                      <a:r>
                        <a:rPr lang="en-US" sz="1800" dirty="0"/>
                        <a:t>-</a:t>
                      </a:r>
                    </a:p>
                  </a:txBody>
                  <a:tcPr marL="91447" marR="91447" marT="45725" marB="45725"/>
                </a:tc>
                <a:extLst>
                  <a:ext uri="{0D108BD9-81ED-4DB2-BD59-A6C34878D82A}">
                    <a16:rowId xmlns:a16="http://schemas.microsoft.com/office/drawing/2014/main" val="3310966818"/>
                  </a:ext>
                </a:extLst>
              </a:tr>
              <a:tr h="370881">
                <a:tc>
                  <a:txBody>
                    <a:bodyPr/>
                    <a:lstStyle/>
                    <a:p>
                      <a:r>
                        <a:rPr lang="en-US" sz="1800" dirty="0"/>
                        <a:t>CPU</a:t>
                      </a:r>
                    </a:p>
                  </a:txBody>
                  <a:tcPr marL="91447" marR="91447" marT="45725" marB="45725"/>
                </a:tc>
                <a:tc>
                  <a:txBody>
                    <a:bodyPr/>
                    <a:lstStyle/>
                    <a:p>
                      <a:r>
                        <a:rPr lang="en-US" sz="1800" dirty="0">
                          <a:solidFill>
                            <a:srgbClr val="FF0000"/>
                          </a:solidFill>
                        </a:rPr>
                        <a:t>p1</a:t>
                      </a:r>
                    </a:p>
                  </a:txBody>
                  <a:tcPr marL="91447" marR="91447" marT="45725" marB="45725"/>
                </a:tc>
                <a:tc>
                  <a:txBody>
                    <a:bodyPr/>
                    <a:lstStyle/>
                    <a:p>
                      <a:r>
                        <a:rPr lang="en-US" sz="1800" dirty="0">
                          <a:solidFill>
                            <a:srgbClr val="FF0000"/>
                          </a:solidFill>
                        </a:rPr>
                        <a:t>p2</a:t>
                      </a:r>
                    </a:p>
                  </a:txBody>
                  <a:tcPr marL="91447" marR="91447" marT="45725" marB="45725"/>
                </a:tc>
                <a:tc>
                  <a:txBody>
                    <a:bodyPr/>
                    <a:lstStyle/>
                    <a:p>
                      <a:r>
                        <a:rPr lang="en-US" sz="1800" dirty="0">
                          <a:solidFill>
                            <a:srgbClr val="FF0000"/>
                          </a:solidFill>
                        </a:rPr>
                        <a:t>p1</a:t>
                      </a:r>
                    </a:p>
                  </a:txBody>
                  <a:tcPr marL="91447" marR="91447" marT="45725" marB="45725"/>
                </a:tc>
                <a:tc>
                  <a:txBody>
                    <a:bodyPr/>
                    <a:lstStyle/>
                    <a:p>
                      <a:r>
                        <a:rPr lang="en-US" sz="1800" dirty="0">
                          <a:solidFill>
                            <a:srgbClr val="FF0000"/>
                          </a:solidFill>
                        </a:rPr>
                        <a:t>p1</a:t>
                      </a:r>
                    </a:p>
                  </a:txBody>
                  <a:tcPr marL="91447" marR="91447" marT="45725" marB="45725"/>
                </a:tc>
                <a:tc>
                  <a:txBody>
                    <a:bodyPr/>
                    <a:lstStyle/>
                    <a:p>
                      <a:r>
                        <a:rPr lang="en-US" sz="1800" dirty="0">
                          <a:solidFill>
                            <a:srgbClr val="FF0000"/>
                          </a:solidFill>
                        </a:rPr>
                        <a:t>p5</a:t>
                      </a:r>
                    </a:p>
                  </a:txBody>
                  <a:tcPr marL="91447" marR="91447" marT="45725" marB="45725"/>
                </a:tc>
                <a:tc>
                  <a:txBody>
                    <a:bodyPr/>
                    <a:lstStyle/>
                    <a:p>
                      <a:r>
                        <a:rPr lang="en-US" sz="1800" dirty="0">
                          <a:solidFill>
                            <a:srgbClr val="FF0000"/>
                          </a:solidFill>
                        </a:rPr>
                        <a:t>p5</a:t>
                      </a:r>
                    </a:p>
                  </a:txBody>
                  <a:tcPr marL="91447" marR="91447" marT="45725" marB="45725"/>
                </a:tc>
                <a:tc>
                  <a:txBody>
                    <a:bodyPr/>
                    <a:lstStyle/>
                    <a:p>
                      <a:r>
                        <a:rPr lang="en-US" sz="1800" dirty="0">
                          <a:solidFill>
                            <a:srgbClr val="FF0000"/>
                          </a:solidFill>
                        </a:rPr>
                        <a:t>p1</a:t>
                      </a:r>
                    </a:p>
                  </a:txBody>
                  <a:tcPr marL="91447" marR="91447" marT="45725" marB="45725"/>
                </a:tc>
                <a:tc>
                  <a:txBody>
                    <a:bodyPr/>
                    <a:lstStyle/>
                    <a:p>
                      <a:endParaRPr lang="en-US" sz="1800" dirty="0">
                        <a:solidFill>
                          <a:srgbClr val="FF0000"/>
                        </a:solidFill>
                      </a:endParaRPr>
                    </a:p>
                  </a:txBody>
                  <a:tcPr marL="91447" marR="91447" marT="45725" marB="45725"/>
                </a:tc>
                <a:tc>
                  <a:txBody>
                    <a:bodyPr/>
                    <a:lstStyle/>
                    <a:p>
                      <a:endParaRPr lang="en-US" sz="1800"/>
                    </a:p>
                  </a:txBody>
                  <a:tcPr marL="91447" marR="91447" marT="45725" marB="45725"/>
                </a:tc>
                <a:tc>
                  <a:txBody>
                    <a:bodyPr/>
                    <a:lstStyle/>
                    <a:p>
                      <a:endParaRPr lang="en-US" sz="1800"/>
                    </a:p>
                  </a:txBody>
                  <a:tcPr marL="91447" marR="91447" marT="45725" marB="45725"/>
                </a:tc>
                <a:tc>
                  <a:txBody>
                    <a:bodyPr/>
                    <a:lstStyle/>
                    <a:p>
                      <a:endParaRPr lang="en-US" sz="1800" dirty="0"/>
                    </a:p>
                  </a:txBody>
                  <a:tcPr marL="91447" marR="91447" marT="45725" marB="45725"/>
                </a:tc>
                <a:extLst>
                  <a:ext uri="{0D108BD9-81ED-4DB2-BD59-A6C34878D82A}">
                    <a16:rowId xmlns:a16="http://schemas.microsoft.com/office/drawing/2014/main" val="138286441"/>
                  </a:ext>
                </a:extLst>
              </a:tr>
            </a:tbl>
          </a:graphicData>
        </a:graphic>
      </p:graphicFrame>
    </p:spTree>
    <p:extLst>
      <p:ext uri="{BB962C8B-B14F-4D97-AF65-F5344CB8AC3E}">
        <p14:creationId xmlns:p14="http://schemas.microsoft.com/office/powerpoint/2010/main" val="357548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854075" y="1141468"/>
            <a:ext cx="7618413" cy="4530725"/>
          </a:xfrm>
        </p:spPr>
        <p:txBody>
          <a:bodyPr/>
          <a:lstStyle/>
          <a:p>
            <a:pPr marL="0" indent="0">
              <a:buNone/>
            </a:pPr>
            <a:r>
              <a:rPr lang="en-US" altLang="en-US" b="1" dirty="0"/>
              <a:t>1. CPU Scheduling Algorithms</a:t>
            </a:r>
          </a:p>
          <a:p>
            <a:pPr marL="742950" lvl="2" indent="0">
              <a:buNone/>
            </a:pPr>
            <a:r>
              <a:rPr lang="en-US" dirty="0"/>
              <a:t>• Priority Scheduling </a:t>
            </a:r>
          </a:p>
          <a:p>
            <a:pPr marL="742950" lvl="2" indent="0">
              <a:buNone/>
            </a:pPr>
            <a:r>
              <a:rPr lang="en-US" dirty="0">
                <a:highlight>
                  <a:srgbClr val="FFFF00"/>
                </a:highlight>
              </a:rPr>
              <a:t>• Round Robin </a:t>
            </a:r>
          </a:p>
          <a:p>
            <a:pPr marL="742950" lvl="2" indent="0">
              <a:buNone/>
            </a:pPr>
            <a:r>
              <a:rPr lang="en-US" dirty="0"/>
              <a:t>• Combined Priority with Round Robin Scheduling </a:t>
            </a:r>
            <a:endParaRPr lang="en-US" altLang="en-US" dirty="0"/>
          </a:p>
          <a:p>
            <a:pPr marL="0" indent="0">
              <a:buNone/>
            </a:pPr>
            <a:r>
              <a:rPr lang="en-US" altLang="en-US" b="1" dirty="0"/>
              <a:t>2. Advanced Topics</a:t>
            </a:r>
          </a:p>
          <a:p>
            <a:pPr marL="742950" lvl="2" indent="0">
              <a:buNone/>
            </a:pPr>
            <a:r>
              <a:rPr lang="en-US" dirty="0"/>
              <a:t>• </a:t>
            </a:r>
            <a:r>
              <a:rPr lang="en-US" dirty="0" err="1"/>
              <a:t>MultiLevel</a:t>
            </a:r>
            <a:r>
              <a:rPr lang="en-US" dirty="0"/>
              <a:t> Queues</a:t>
            </a:r>
          </a:p>
          <a:p>
            <a:pPr marL="742950" lvl="2" indent="0">
              <a:buNone/>
            </a:pPr>
            <a:r>
              <a:rPr lang="en-US" dirty="0"/>
              <a:t>• Thread Scheduling</a:t>
            </a:r>
          </a:p>
          <a:p>
            <a:pPr marL="742950" lvl="2" indent="0">
              <a:buNone/>
            </a:pPr>
            <a:r>
              <a:rPr lang="en-US" dirty="0"/>
              <a:t>• </a:t>
            </a:r>
            <a:r>
              <a:rPr lang="en-US" altLang="en-US" dirty="0"/>
              <a:t>Multiple-Processor Scheduling </a:t>
            </a:r>
          </a:p>
          <a:p>
            <a:pPr marL="742950" lvl="2" indent="0">
              <a:buNone/>
            </a:pPr>
            <a:r>
              <a:rPr lang="en-US" dirty="0"/>
              <a:t>• Realtime Scheduling</a:t>
            </a:r>
            <a:endParaRPr lang="en-US" altLang="en-US" dirty="0">
              <a:highlight>
                <a:srgbClr val="FFFF00"/>
              </a:highlight>
            </a:endParaRPr>
          </a:p>
          <a:p>
            <a:pPr marL="0" indent="0">
              <a:buNone/>
            </a:pPr>
            <a:r>
              <a:rPr lang="en-US" altLang="en-US" b="1" dirty="0"/>
              <a:t>3. Examples of Scheduling in OS</a:t>
            </a:r>
          </a:p>
          <a:p>
            <a:pPr marL="742950" lvl="2" indent="0">
              <a:buNone/>
            </a:pPr>
            <a:r>
              <a:rPr lang="en-US" dirty="0"/>
              <a:t>• Linux</a:t>
            </a:r>
          </a:p>
          <a:p>
            <a:pPr marL="742950" lvl="2" indent="0">
              <a:buNone/>
            </a:pPr>
            <a:r>
              <a:rPr lang="en-US" dirty="0"/>
              <a:t>• Windows</a:t>
            </a:r>
          </a:p>
          <a:p>
            <a:pPr marL="742950" lvl="2" indent="0">
              <a:buNone/>
            </a:pPr>
            <a:r>
              <a:rPr lang="en-US" dirty="0"/>
              <a:t>• </a:t>
            </a:r>
            <a:r>
              <a:rPr lang="en-US" altLang="en-US" dirty="0"/>
              <a:t>Solaris</a:t>
            </a:r>
            <a:endParaRPr lang="en-US" altLang="en-US" dirty="0">
              <a:highlight>
                <a:srgbClr val="FFFF00"/>
              </a:highlight>
            </a:endParaRPr>
          </a:p>
          <a:p>
            <a:pPr marL="0" indent="0">
              <a:buNone/>
            </a:pPr>
            <a:r>
              <a:rPr lang="en-US" altLang="en-US" b="1" dirty="0"/>
              <a:t>4. Evaluation of Scheduling Algorithms</a:t>
            </a:r>
          </a:p>
          <a:p>
            <a:pPr marL="742950" lvl="2" indent="0">
              <a:buNone/>
            </a:pPr>
            <a:endParaRPr lang="en-US" altLang="en-US" dirty="0"/>
          </a:p>
          <a:p>
            <a:pPr marL="742950" lvl="2"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15485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058277"/>
            <a:ext cx="7244217" cy="4381822"/>
          </a:xfrm>
        </p:spPr>
        <p:txBody>
          <a:bodyPr/>
          <a:lstStyle/>
          <a:p>
            <a:r>
              <a:rPr lang="en-US" altLang="en-US" dirty="0"/>
              <a:t>Each process gets a small unit of CPU time (</a:t>
            </a:r>
            <a:r>
              <a:rPr lang="en-US" altLang="en-US" b="1" dirty="0">
                <a:solidFill>
                  <a:srgbClr val="006699"/>
                </a:solidFill>
                <a:latin typeface="+mj-lt"/>
              </a:rPr>
              <a:t>time quantum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a:t>
            </a:r>
          </a:p>
          <a:p>
            <a:pPr lvl="1"/>
            <a:r>
              <a:rPr lang="en-US" altLang="en-US" i="1" dirty="0">
                <a:sym typeface="Symbol" panose="05050102010706020507" pitchFamily="18" charset="2"/>
              </a:rPr>
              <a:t>q </a:t>
            </a:r>
            <a:r>
              <a:rPr lang="en-US" altLang="en-US" dirty="0">
                <a:sym typeface="Symbol" panose="05050102010706020507" pitchFamily="18" charset="2"/>
              </a:rPr>
              <a:t>small  </a:t>
            </a:r>
            <a:r>
              <a:rPr lang="en-US" altLang="en-US" i="1" dirty="0">
                <a:sym typeface="Symbol" panose="05050102010706020507" pitchFamily="18" charset="2"/>
              </a:rPr>
              <a:t>q </a:t>
            </a:r>
            <a:r>
              <a:rPr lang="en-US" altLang="en-US" dirty="0">
                <a:sym typeface="Symbol" panose="05050102010706020507" pitchFamily="18" charset="2"/>
              </a:rPr>
              <a:t>must be large with respect to context switch, otherwise overhead is too high</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10318</TotalTime>
  <Words>3480</Words>
  <Application>Microsoft Office PowerPoint</Application>
  <PresentationFormat>On-screen Show (4:3)</PresentationFormat>
  <Paragraphs>649</Paragraphs>
  <Slides>68</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Monotype Sorts</vt:lpstr>
      <vt:lpstr>Arial</vt:lpstr>
      <vt:lpstr>Courier New</vt:lpstr>
      <vt:lpstr>Helvetica</vt:lpstr>
      <vt:lpstr>Times New Roman</vt:lpstr>
      <vt:lpstr>Verdana</vt:lpstr>
      <vt:lpstr>Webdings</vt:lpstr>
      <vt:lpstr>Wingdings</vt:lpstr>
      <vt:lpstr>os-8</vt:lpstr>
      <vt:lpstr>Lecture 08 :  Scheduling Algorithms: Priority, Round-Robin &amp; Multiple Queues</vt:lpstr>
      <vt:lpstr>Outline</vt:lpstr>
      <vt:lpstr>Outline</vt:lpstr>
      <vt:lpstr>Outline</vt:lpstr>
      <vt:lpstr>Priority Scheduling</vt:lpstr>
      <vt:lpstr>Example of Priority Scheduling</vt:lpstr>
      <vt:lpstr>Example of Preemptive Priority Scheduling</vt:lpstr>
      <vt:lpstr>Outline</vt:lpstr>
      <vt:lpstr>Round Robin (RR)</vt:lpstr>
      <vt:lpstr>Example of RR with Time Quantum = 4</vt:lpstr>
      <vt:lpstr>Time Quantum and Context Switch Time</vt:lpstr>
      <vt:lpstr>Turnaround Time Varies With The Time Quantum</vt:lpstr>
      <vt:lpstr>Outline</vt:lpstr>
      <vt:lpstr>Priority Scheduling w/ Round-Robin</vt:lpstr>
      <vt:lpstr>Outline</vt:lpstr>
      <vt:lpstr>Multilevel Queue</vt:lpstr>
      <vt:lpstr>Multilevel Queue</vt:lpstr>
      <vt:lpstr>Multilevel Feedback Queue</vt:lpstr>
      <vt:lpstr>Example of Multilevel Feedback Queue</vt:lpstr>
      <vt:lpstr>Outline</vt:lpstr>
      <vt:lpstr>Multithreaded Multicore System</vt:lpstr>
      <vt:lpstr>Thread Scheduling</vt:lpstr>
      <vt:lpstr>Outline</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Outline</vt:lpstr>
      <vt:lpstr>Real-Time CPU Scheduling</vt:lpstr>
      <vt:lpstr>Real-Time CPU Scheduling</vt:lpstr>
      <vt:lpstr> 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Outline</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Outline</vt:lpstr>
      <vt:lpstr>Windows Scheduling</vt:lpstr>
      <vt:lpstr>Windows Priority Classes</vt:lpstr>
      <vt:lpstr>Windows Priority Classes (Cont.)</vt:lpstr>
      <vt:lpstr>Windows Priorities</vt:lpstr>
      <vt:lpstr>Outline</vt:lpstr>
      <vt:lpstr>Solaris</vt:lpstr>
      <vt:lpstr>Solaris Dispatch Table </vt:lpstr>
      <vt:lpstr>Solaris Scheduling</vt:lpstr>
      <vt:lpstr>Solaris Scheduling (Cont.)</vt:lpstr>
      <vt:lpstr>Outline</vt:lpstr>
      <vt:lpstr>Algorithm Evaluation</vt:lpstr>
      <vt:lpstr>Deterministic Evaluation</vt:lpstr>
      <vt:lpstr>Queueing Models</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Hanh Pham</cp:lastModifiedBy>
  <cp:revision>296</cp:revision>
  <cp:lastPrinted>2001-06-14T13:58:17Z</cp:lastPrinted>
  <dcterms:created xsi:type="dcterms:W3CDTF">2011-01-13T23:43:38Z</dcterms:created>
  <dcterms:modified xsi:type="dcterms:W3CDTF">2024-09-13T16:08:37Z</dcterms:modified>
</cp:coreProperties>
</file>