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79" r:id="rId2"/>
    <p:sldId id="440" r:id="rId3"/>
    <p:sldId id="287" r:id="rId4"/>
    <p:sldId id="442" r:id="rId5"/>
    <p:sldId id="444" r:id="rId6"/>
    <p:sldId id="441" r:id="rId7"/>
    <p:sldId id="443" r:id="rId8"/>
    <p:sldId id="445" r:id="rId9"/>
    <p:sldId id="446" r:id="rId10"/>
    <p:sldId id="437" r:id="rId11"/>
    <p:sldId id="503" r:id="rId12"/>
    <p:sldId id="516" r:id="rId13"/>
    <p:sldId id="447" r:id="rId14"/>
    <p:sldId id="448" r:id="rId15"/>
    <p:sldId id="490" r:id="rId16"/>
    <p:sldId id="491" r:id="rId17"/>
    <p:sldId id="492" r:id="rId18"/>
    <p:sldId id="521" r:id="rId19"/>
    <p:sldId id="522" r:id="rId20"/>
    <p:sldId id="523" r:id="rId21"/>
    <p:sldId id="524" r:id="rId22"/>
    <p:sldId id="525" r:id="rId23"/>
    <p:sldId id="531" r:id="rId24"/>
    <p:sldId id="479" r:id="rId25"/>
    <p:sldId id="473" r:id="rId26"/>
    <p:sldId id="476" r:id="rId27"/>
    <p:sldId id="526" r:id="rId28"/>
    <p:sldId id="527" r:id="rId29"/>
    <p:sldId id="528" r:id="rId30"/>
    <p:sldId id="529" r:id="rId31"/>
    <p:sldId id="518" r:id="rId32"/>
    <p:sldId id="530" r:id="rId33"/>
    <p:sldId id="520" r:id="rId34"/>
    <p:sldId id="451" r:id="rId35"/>
    <p:sldId id="496" r:id="rId36"/>
    <p:sldId id="497" r:id="rId37"/>
    <p:sldId id="498" r:id="rId38"/>
    <p:sldId id="455" r:id="rId39"/>
    <p:sldId id="507" r:id="rId40"/>
    <p:sldId id="508" r:id="rId41"/>
    <p:sldId id="509" r:id="rId42"/>
    <p:sldId id="510" r:id="rId43"/>
    <p:sldId id="457" r:id="rId44"/>
    <p:sldId id="511" r:id="rId45"/>
    <p:sldId id="512" r:id="rId46"/>
    <p:sldId id="513" r:id="rId47"/>
    <p:sldId id="532" r:id="rId48"/>
    <p:sldId id="458" r:id="rId49"/>
    <p:sldId id="541" r:id="rId50"/>
    <p:sldId id="459" r:id="rId51"/>
    <p:sldId id="460" r:id="rId52"/>
    <p:sldId id="542" r:id="rId53"/>
    <p:sldId id="533" r:id="rId54"/>
    <p:sldId id="461" r:id="rId55"/>
    <p:sldId id="514" r:id="rId56"/>
    <p:sldId id="540" r:id="rId57"/>
    <p:sldId id="462" r:id="rId58"/>
    <p:sldId id="534" r:id="rId59"/>
    <p:sldId id="535" r:id="rId60"/>
    <p:sldId id="477" r:id="rId61"/>
    <p:sldId id="463" r:id="rId62"/>
    <p:sldId id="539" r:id="rId63"/>
    <p:sldId id="538" r:id="rId64"/>
    <p:sldId id="543" r:id="rId65"/>
    <p:sldId id="536" r:id="rId66"/>
    <p:sldId id="537" r:id="rId67"/>
    <p:sldId id="467" r:id="rId6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7"/>
  </p:normalViewPr>
  <p:slideViewPr>
    <p:cSldViewPr snapToGrid="0">
      <p:cViewPr varScale="1">
        <p:scale>
          <a:sx n="72" d="100"/>
          <a:sy n="72" d="100"/>
        </p:scale>
        <p:origin x="1080" y="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7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6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4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29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00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3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9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22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839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171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95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7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1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37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723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804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4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901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261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892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1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9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java_rmi/java_rmi_application.ht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Lecture 10 : </a:t>
            </a:r>
            <a:r>
              <a:rPr lang="en-US" sz="3200" dirty="0"/>
              <a:t>Cooperating Processes &amp; Process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(a) Shared memory.  		(b) Message passing. </a:t>
            </a:r>
            <a:r>
              <a:rPr kumimoji="0"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Synchronization is discussed in great details in Chapters 6 &amp; 7.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 err="1"/>
              <a:t>Interprocess</a:t>
            </a:r>
            <a:r>
              <a:rPr lang="en-US" dirty="0"/>
              <a:t> Communication (IPC) </a:t>
            </a:r>
            <a:endParaRPr lang="en-US" alt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55015-EB3E-4EC4-8358-D9BC7112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23821" y="97520"/>
            <a:ext cx="5896358" cy="76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 err="1"/>
              <a:t>Interprocess</a:t>
            </a:r>
            <a:r>
              <a:rPr lang="en-US" dirty="0"/>
              <a:t> Communication (IPC) </a:t>
            </a:r>
            <a:endParaRPr lang="en-US" alt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DBBEC-E486-41E6-B8DC-FFC29837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69994" y="10318"/>
            <a:ext cx="5972413" cy="77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5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/>
              <a:t>Shared data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b="1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en-US"/>
          </a:p>
          <a:p>
            <a:r>
              <a:rPr lang="en-US" altLang="en-US"/>
              <a:t>Solution is correct, but can only use </a:t>
            </a:r>
            <a:r>
              <a:rPr lang="en-US" altLang="en-US" b="1">
                <a:latin typeface="Courier New" panose="02070309020205020404" pitchFamily="49" charset="0"/>
              </a:rPr>
              <a:t>BUFFER_SIZE-1</a:t>
            </a:r>
            <a:r>
              <a:rPr lang="en-US" altLang="en-US"/>
              <a:t> elements</a:t>
            </a:r>
          </a:p>
          <a:p>
            <a:pPr marL="1598613" lvl="3"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next_produced;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buffer[in] = next_produced;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/>
          </a:p>
          <a:p>
            <a:pPr>
              <a:buFont typeface="Monotype Sorts" pitchFamily="-84" charset="2"/>
              <a:buNone/>
            </a:pPr>
            <a:r>
              <a:rPr lang="en-US" altLang="en-US" sz="1400"/>
              <a:t>	</a:t>
            </a:r>
          </a:p>
          <a:p>
            <a:pPr marL="7167563" lvl="4">
              <a:buFontTx/>
              <a:buNone/>
            </a:pPr>
            <a:endParaRPr lang="en-US" alt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item next_consumed; 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while (true) {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	; /* do nothing */</a:t>
            </a:r>
            <a:br>
              <a:rPr lang="en-US" altLang="en-US" sz="1600" b="1">
                <a:latin typeface="Courier New" panose="02070309020205020404" pitchFamily="49" charset="0"/>
              </a:rPr>
            </a:br>
            <a:r>
              <a:rPr lang="en-US" altLang="en-US" sz="1600" b="1">
                <a:latin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1600" b="1">
                <a:latin typeface="Courier New" panose="02070309020205020404" pitchFamily="49" charset="0"/>
              </a:rPr>
            </a:br>
            <a:endParaRPr lang="en-US" altLang="en-US" sz="1600" b="1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029677" cy="4762529"/>
          </a:xfrm>
        </p:spPr>
        <p:txBody>
          <a:bodyPr/>
          <a:lstStyle/>
          <a:p>
            <a:r>
              <a:rPr lang="en-US" altLang="en-US" dirty="0"/>
              <a:t>Suppose that we wanted to provide a solution to the consumer-producer problem that fills </a:t>
            </a:r>
            <a:r>
              <a:rPr lang="en-US" altLang="en-US" b="1" dirty="0">
                <a:solidFill>
                  <a:srgbClr val="000000"/>
                </a:solidFill>
              </a:rPr>
              <a:t>all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the buffers. </a:t>
            </a:r>
          </a:p>
          <a:p>
            <a:r>
              <a:rPr lang="en-US" altLang="en-US" dirty="0"/>
              <a:t>We can do so by having an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that keeps track of the number of full buffers.  </a:t>
            </a:r>
          </a:p>
          <a:p>
            <a:r>
              <a:rPr lang="en-US" altLang="en-US" dirty="0"/>
              <a:t>Initially,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>
                <a:latin typeface="Courier" pitchFamily="-84" charset="0"/>
              </a:rPr>
              <a:t> </a:t>
            </a:r>
            <a:r>
              <a:rPr lang="en-US" altLang="en-US" dirty="0"/>
              <a:t>is set to 0. 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incremented by the producer after it produces a new buffer.</a:t>
            </a:r>
          </a:p>
          <a:p>
            <a:r>
              <a:rPr lang="en-US" altLang="en-US" dirty="0"/>
              <a:t>The integer </a:t>
            </a:r>
            <a:r>
              <a:rPr lang="en-US" altLang="en-US" sz="2000" b="1" dirty="0">
                <a:latin typeface="Courier" pitchFamily="-84" charset="0"/>
              </a:rPr>
              <a:t>counter</a:t>
            </a:r>
            <a:r>
              <a:rPr lang="en-US" altLang="en-US" dirty="0"/>
              <a:t> is and is decremented by the consumer after it consumes a buffer.</a:t>
            </a:r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6999288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while (true) {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buffer[in] = </a:t>
            </a:r>
            <a:r>
              <a:rPr lang="en-US" altLang="en-US" sz="17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17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57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6931219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</a:t>
            </a:r>
            <a:r>
              <a:rPr lang="en-US" altLang="en-US" sz="16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16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out = (out + 1) % BUFFER_SIZE; 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       counter--;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counter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(where at most N 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6.</a:t>
            </a: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>
                <a:highlight>
                  <a:srgbClr val="FFFF00"/>
                </a:highlight>
              </a:rPr>
              <a:t>Message-passing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701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201738"/>
            <a:ext cx="6236870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message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</a:t>
            </a:r>
            <a:r>
              <a:rPr lang="en-US" altLang="en-US" i="1" dirty="0"/>
              <a:t> message</a:t>
            </a:r>
            <a:r>
              <a:rPr lang="en-US" altLang="en-US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If processes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Establish a </a:t>
            </a:r>
            <a:r>
              <a:rPr lang="en-US" altLang="en-US" b="1" i="1" dirty="0"/>
              <a:t>communication</a:t>
            </a:r>
            <a:r>
              <a:rPr lang="en-US" altLang="en-US" b="1" dirty="0"/>
              <a:t> </a:t>
            </a:r>
            <a:r>
              <a:rPr lang="en-US" altLang="en-US" b="1" i="1" dirty="0"/>
              <a:t>link</a:t>
            </a:r>
            <a:r>
              <a:rPr lang="en-US" altLang="en-US" b="1" dirty="0"/>
              <a:t> </a:t>
            </a:r>
            <a:r>
              <a:rPr lang="en-US" altLang="en-US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Implementation issues:</a:t>
            </a:r>
          </a:p>
          <a:p>
            <a:pPr lvl="1"/>
            <a:r>
              <a:rPr lang="en-US" altLang="en-US" dirty="0"/>
              <a:t>How are links established?</a:t>
            </a:r>
          </a:p>
          <a:p>
            <a:pPr lvl="1"/>
            <a:r>
              <a:rPr lang="en-US" altLang="en-US" dirty="0"/>
              <a:t>Can a link be associated with more than two processes?</a:t>
            </a:r>
          </a:p>
          <a:p>
            <a:pPr lvl="1"/>
            <a:r>
              <a:rPr lang="en-US" altLang="en-US" dirty="0"/>
              <a:t>How many links can there be between every pair of communicating processes?</a:t>
            </a:r>
          </a:p>
          <a:p>
            <a:pPr lvl="1"/>
            <a:r>
              <a:rPr lang="en-US" altLang="en-US" dirty="0"/>
              <a:t>What is the capacity of a link?</a:t>
            </a:r>
          </a:p>
          <a:p>
            <a:pPr lvl="1"/>
            <a:r>
              <a:rPr lang="en-US" altLang="en-US" dirty="0"/>
              <a:t>Is the size of a message that the link can accommodate fixed or variable?</a:t>
            </a:r>
          </a:p>
          <a:p>
            <a:pPr lvl="1"/>
            <a:r>
              <a:rPr lang="en-US" altLang="en-US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Automatic or explicit buffering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/>
              <a:t>Processes must name each other explicitly: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send</a:t>
            </a:r>
            <a:r>
              <a:rPr lang="en-US" altLang="en-US"/>
              <a:t> (</a:t>
            </a:r>
            <a:r>
              <a:rPr lang="en-US" altLang="en-US" i="1"/>
              <a:t>P, message</a:t>
            </a:r>
            <a:r>
              <a:rPr lang="en-US" altLang="en-US"/>
              <a:t>) – send a message to process P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</a:rPr>
              <a:t>receive</a:t>
            </a:r>
            <a:r>
              <a:rPr lang="en-US" altLang="en-US"/>
              <a:t>(</a:t>
            </a:r>
            <a:r>
              <a:rPr lang="en-US" altLang="en-US" i="1"/>
              <a:t>Q, message</a:t>
            </a:r>
            <a:r>
              <a:rPr lang="en-US" altLang="en-US"/>
              <a:t>) – receive a message from process Q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Links are established automatically</a:t>
            </a:r>
          </a:p>
          <a:p>
            <a:pPr lvl="1"/>
            <a:r>
              <a:rPr lang="en-US" altLang="en-US"/>
              <a:t>A link is associated with exactly one pair of communicating processes</a:t>
            </a:r>
          </a:p>
          <a:p>
            <a:pPr lvl="1"/>
            <a:r>
              <a:rPr lang="en-US" altLang="en-US"/>
              <a:t>Between each pair there exists exactly one link</a:t>
            </a:r>
          </a:p>
          <a:p>
            <a:pPr lvl="1"/>
            <a:r>
              <a:rPr lang="en-US" altLang="en-US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/>
              <a:t>Messages are directed and received from mailboxes (also referred to as ports)</a:t>
            </a:r>
          </a:p>
          <a:p>
            <a:pPr lvl="1"/>
            <a:r>
              <a:rPr lang="en-US" altLang="en-US"/>
              <a:t>Each mailbox has a unique id</a:t>
            </a:r>
          </a:p>
          <a:p>
            <a:pPr lvl="1"/>
            <a:r>
              <a:rPr lang="en-US" altLang="en-US"/>
              <a:t>Processes can communicate only if they share a mailbox</a:t>
            </a:r>
          </a:p>
          <a:p>
            <a:r>
              <a:rPr lang="en-US" altLang="en-US"/>
              <a:t>Properties of communication link</a:t>
            </a:r>
          </a:p>
          <a:p>
            <a:pPr lvl="1"/>
            <a:r>
              <a:rPr lang="en-US" altLang="en-US"/>
              <a:t>Link established only if processes share a common mailbox</a:t>
            </a:r>
          </a:p>
          <a:p>
            <a:pPr lvl="1"/>
            <a:r>
              <a:rPr lang="en-US" altLang="en-US"/>
              <a:t>A link may be associated with many processes</a:t>
            </a:r>
          </a:p>
          <a:p>
            <a:pPr lvl="1"/>
            <a:r>
              <a:rPr lang="en-US" altLang="en-US"/>
              <a:t>Each pair of processes may share several communication links</a:t>
            </a:r>
          </a:p>
          <a:p>
            <a:pPr lvl="1"/>
            <a:r>
              <a:rPr lang="en-US" altLang="en-US"/>
              <a:t>Link may be unidirectional or bi-directional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dirty="0"/>
              <a:t>Operations</a:t>
            </a:r>
          </a:p>
          <a:p>
            <a:pPr lvl="1"/>
            <a:r>
              <a:rPr lang="en-US" altLang="en-US" dirty="0"/>
              <a:t>Create a new mailbox (port)</a:t>
            </a:r>
          </a:p>
          <a:p>
            <a:pPr lvl="1"/>
            <a:r>
              <a:rPr lang="en-US" altLang="en-US" dirty="0"/>
              <a:t>Send and receive messages through mailbox</a:t>
            </a:r>
          </a:p>
          <a:p>
            <a:pPr lvl="1"/>
            <a:r>
              <a:rPr lang="en-US" altLang="en-US" dirty="0"/>
              <a:t>Delete a mailbox</a:t>
            </a:r>
          </a:p>
          <a:p>
            <a:r>
              <a:rPr lang="en-US" altLang="en-US" dirty="0"/>
              <a:t>Primitives are defined as: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send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send a message to mailbox A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</a:rPr>
              <a:t>receive</a:t>
            </a:r>
            <a:r>
              <a:rPr lang="en-US" altLang="en-US" dirty="0"/>
              <a:t>(</a:t>
            </a:r>
            <a:r>
              <a:rPr lang="en-US" altLang="en-US" i="1" dirty="0"/>
              <a:t>A, message</a:t>
            </a:r>
            <a:r>
              <a:rPr lang="en-US" altLang="en-US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8848"/>
            <a:ext cx="838200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KEYWORDS: </a:t>
            </a:r>
            <a:r>
              <a:rPr lang="en-US" sz="1400" dirty="0"/>
              <a:t>Buffering, Bounded-buffer, Unbounded-buffer, Direct Communication , Indirect Communication, Independent process, Cooperating process, Producer process, Consumer process, Communication link.</a:t>
            </a:r>
          </a:p>
          <a:p>
            <a:pPr marL="400050" lvl="1" indent="0">
              <a:buNone/>
            </a:pPr>
            <a:endParaRPr lang="en-US" sz="1400" dirty="0"/>
          </a:p>
          <a:p>
            <a:r>
              <a:rPr lang="en-US" dirty="0"/>
              <a:t> </a:t>
            </a:r>
            <a:r>
              <a:rPr lang="en-US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3,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1028700" lvl="2" indent="-285750"/>
            <a:r>
              <a:rPr lang="en-US" sz="1400" dirty="0"/>
              <a:t>Describe the producer/consumer problem.</a:t>
            </a:r>
          </a:p>
          <a:p>
            <a:pPr marL="1028700" lvl="2" indent="-285750"/>
            <a:r>
              <a:rPr lang="en-US" sz="1400" dirty="0"/>
              <a:t>Compare Direct &amp; Indirect Communication</a:t>
            </a:r>
          </a:p>
          <a:p>
            <a:pPr marL="1028700" lvl="2" indent="-285750"/>
            <a:r>
              <a:rPr lang="en-US" sz="1400" dirty="0"/>
              <a:t>Compare Synchronous or Asynchronous Communication</a:t>
            </a:r>
          </a:p>
          <a:p>
            <a:pPr marL="1028700" lvl="2" indent="-285750"/>
            <a:r>
              <a:rPr lang="en-US" sz="1400" dirty="0"/>
              <a:t>When do we have a rendezvous of two processes ?</a:t>
            </a:r>
          </a:p>
          <a:p>
            <a:pPr marL="1028700" lvl="2" indent="-285750"/>
            <a:r>
              <a:rPr lang="en-US" sz="1400" dirty="0"/>
              <a:t>When should we have Zero-capacity buffer ? bounded-capacity buffer ? unbounded-capacity buffer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/>
              <a:t>Mailbox sharing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</a:t>
            </a:r>
            <a:r>
              <a:rPr lang="en-US" altLang="en-US"/>
              <a:t> 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share mailbox A</a:t>
            </a:r>
          </a:p>
          <a:p>
            <a:pPr lvl="1"/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 sends;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P</a:t>
            </a:r>
            <a:r>
              <a:rPr lang="en-US" altLang="en-US" i="1" baseline="-25000"/>
              <a:t>3</a:t>
            </a:r>
            <a:r>
              <a:rPr lang="en-US" altLang="en-US"/>
              <a:t> receive</a:t>
            </a:r>
          </a:p>
          <a:p>
            <a:pPr lvl="1"/>
            <a:r>
              <a:rPr lang="en-US" altLang="en-US"/>
              <a:t>Who gets the message?</a:t>
            </a:r>
          </a:p>
          <a:p>
            <a:r>
              <a:rPr lang="en-US" altLang="en-US"/>
              <a:t>Solutions</a:t>
            </a:r>
          </a:p>
          <a:p>
            <a:pPr lvl="1"/>
            <a:r>
              <a:rPr lang="en-US" altLang="en-US"/>
              <a:t>Allow a link to be associated with at most two processes</a:t>
            </a:r>
          </a:p>
          <a:p>
            <a:pPr lvl="1"/>
            <a:r>
              <a:rPr lang="en-US" altLang="en-US"/>
              <a:t>Allow only one process at a time to execute a receive operation</a:t>
            </a:r>
          </a:p>
          <a:p>
            <a:pPr lvl="1"/>
            <a:r>
              <a:rPr lang="en-US" altLang="en-US"/>
              <a:t>Allow the system to select arbitrarily the receiver.  Sender is notified who the receiver was.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 err="1"/>
              <a:t>Interprocess</a:t>
            </a:r>
            <a:r>
              <a:rPr lang="en-US" dirty="0"/>
              <a:t> Communication (IPC) </a:t>
            </a:r>
            <a:endParaRPr lang="en-US" alt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55015-EB3E-4EC4-8358-D9BC7112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23821" y="97520"/>
            <a:ext cx="5896358" cy="76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45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dirty="0"/>
              <a:t>            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 dirty="0"/>
              <a:t>Queue of messages attached to the link.</a:t>
            </a:r>
          </a:p>
          <a:p>
            <a:r>
              <a:rPr lang="en-US" altLang="en-US" dirty="0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>
                <a:solidFill>
                  <a:srgbClr val="CC6600"/>
                </a:solidFill>
              </a:rPr>
              <a:t>1.</a:t>
            </a:r>
            <a:r>
              <a:rPr lang="en-US" altLang="en-US" dirty="0"/>
              <a:t>	Zero capacity – no messages are queued on a link.</a:t>
            </a:r>
            <a:br>
              <a:rPr lang="en-US" altLang="en-US" dirty="0"/>
            </a:br>
            <a:r>
              <a:rPr lang="en-US" altLang="en-US" dirty="0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>
                <a:solidFill>
                  <a:srgbClr val="CC6600"/>
                </a:solidFill>
              </a:rPr>
              <a:t>2.</a:t>
            </a:r>
            <a:r>
              <a:rPr lang="en-US" altLang="en-US" dirty="0"/>
              <a:t>	Bounded capacity – finite length of </a:t>
            </a:r>
            <a:r>
              <a:rPr lang="en-US" altLang="en-US" i="1" dirty="0"/>
              <a:t>n</a:t>
            </a:r>
            <a:r>
              <a:rPr lang="en-US" altLang="en-US" dirty="0"/>
              <a:t> messages</a:t>
            </a:r>
            <a:br>
              <a:rPr lang="en-US" altLang="en-US" dirty="0"/>
            </a:br>
            <a:r>
              <a:rPr lang="en-US" altLang="en-US" dirty="0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>
                <a:solidFill>
                  <a:srgbClr val="CC6600"/>
                </a:solidFill>
              </a:rPr>
              <a:t>3.</a:t>
            </a:r>
            <a:r>
              <a:rPr lang="en-US" altLang="en-US" dirty="0"/>
              <a:t>	Unbounded capacity – infinite length </a:t>
            </a:r>
            <a:br>
              <a:rPr lang="en-US" altLang="en-US" dirty="0"/>
            </a:br>
            <a:r>
              <a:rPr lang="en-US" altLang="en-US" dirty="0"/>
              <a:t>Sender never waits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 dirty="0"/>
              <a:t>POSIX Shared Memory</a:t>
            </a:r>
          </a:p>
          <a:p>
            <a:pPr lvl="1"/>
            <a:r>
              <a:rPr lang="en-US" altLang="en-US" dirty="0"/>
              <a:t>Process first creates shared memory segment</a:t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O CREAT | O RDWR, 0666);</a:t>
            </a:r>
          </a:p>
          <a:p>
            <a:pPr lvl="1"/>
            <a:r>
              <a:rPr lang="en-US" altLang="en-US" dirty="0"/>
              <a:t>Also used to open an existing segment</a:t>
            </a:r>
          </a:p>
          <a:p>
            <a:pPr lvl="1"/>
            <a:r>
              <a:rPr lang="en-US" altLang="en-US" dirty="0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     </a:t>
            </a:r>
            <a:r>
              <a:rPr lang="en-US" altLang="en-US" b="1" dirty="0" err="1">
                <a:latin typeface="Courier New" panose="02070309020205020404" pitchFamily="49" charset="0"/>
              </a:rPr>
              <a:t>ftruncate</a:t>
            </a:r>
            <a:r>
              <a:rPr lang="en-US" altLang="en-US" b="1" dirty="0"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latin typeface="Courier New" panose="02070309020205020404" pitchFamily="49" charset="0"/>
              </a:rPr>
              <a:t>shm_fd</a:t>
            </a:r>
            <a:r>
              <a:rPr lang="en-US" altLang="en-US" b="1" dirty="0">
                <a:latin typeface="Courier New" panose="02070309020205020404" pitchFamily="49" charset="0"/>
              </a:rPr>
              <a:t>, 4096); 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to memory-map a file pointer to the shared memory object</a:t>
            </a:r>
          </a:p>
          <a:p>
            <a:pPr lvl="1"/>
            <a:r>
              <a:rPr lang="en-US" altLang="en-US" dirty="0"/>
              <a:t>Reading and writing to shared memory is done by using the pointer returned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.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 dirty="0"/>
              <a:t>Mach communication is message based</a:t>
            </a:r>
          </a:p>
          <a:p>
            <a:pPr lvl="1"/>
            <a:r>
              <a:rPr lang="en-US" altLang="en-US" dirty="0"/>
              <a:t>Even system calls are messages</a:t>
            </a:r>
          </a:p>
          <a:p>
            <a:pPr lvl="1"/>
            <a:r>
              <a:rPr lang="en-US" altLang="en-US" dirty="0"/>
              <a:t>Each task gets two ports at creation  - Kernel and Notify</a:t>
            </a:r>
          </a:p>
          <a:p>
            <a:pPr lvl="1"/>
            <a:r>
              <a:rPr lang="en-US" altLang="en-US" dirty="0"/>
              <a:t>Messages are sent and received using the </a:t>
            </a:r>
            <a:r>
              <a:rPr lang="en-US" altLang="en-US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b="1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</a:t>
            </a:r>
          </a:p>
          <a:p>
            <a:pPr lvl="1"/>
            <a:r>
              <a:rPr lang="en-US" altLang="en-US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      </a:t>
            </a:r>
            <a:r>
              <a:rPr lang="en-US" altLang="en-US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dirty="0"/>
              <a:t>Send and receive are flexible; for example four options if mailbox full:</a:t>
            </a:r>
          </a:p>
          <a:p>
            <a:pPr lvl="2"/>
            <a:r>
              <a:rPr lang="en-US" altLang="en-US" dirty="0"/>
              <a:t>Wait indefinitely</a:t>
            </a:r>
          </a:p>
          <a:p>
            <a:pPr lvl="2"/>
            <a:r>
              <a:rPr lang="en-US" altLang="en-US" dirty="0"/>
              <a:t>Wait at most n milliseconds</a:t>
            </a:r>
          </a:p>
          <a:p>
            <a:pPr lvl="2"/>
            <a:r>
              <a:rPr lang="en-US" altLang="en-US" dirty="0"/>
              <a:t>Return immediately</a:t>
            </a:r>
          </a:p>
          <a:p>
            <a:pPr lvl="2"/>
            <a:r>
              <a:rPr lang="en-US" altLang="en-US" dirty="0"/>
              <a:t>Temporarily cache a message</a:t>
            </a:r>
          </a:p>
          <a:p>
            <a:pPr lvl="1"/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#include&lt;mach/mach.h&gt;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struct message </a:t>
            </a:r>
            <a:r>
              <a:rPr kumimoji="0" lang="en-US" altLang="en-US" sz="1400" b="1">
                <a:latin typeface="Courier New" panose="02070309020205020404" pitchFamily="49" charset="0"/>
              </a:rPr>
              <a:t>{</a:t>
            </a:r>
            <a:br>
              <a:rPr kumimoji="0" lang="en-US" altLang="en-US" sz="1400" b="1">
                <a:latin typeface="Courier New" panose="02070309020205020404" pitchFamily="49" charset="0"/>
              </a:rPr>
            </a:br>
            <a:r>
              <a:rPr kumimoji="0" lang="en-US" altLang="en-US" sz="1400" b="1">
                <a:latin typeface="Courier New" panose="02070309020205020404" pitchFamily="49" charset="0"/>
              </a:rPr>
              <a:t>	</a:t>
            </a:r>
            <a:r>
              <a:rPr kumimoji="0" lang="en-US" altLang="en-US" b="1">
                <a:latin typeface="Courier New" panose="02070309020205020404" pitchFamily="49" charset="0"/>
              </a:rPr>
              <a:t>mach_msg_header_t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	int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>
                <a:latin typeface="Courier New" panose="02070309020205020404" pitchFamily="49" charset="0"/>
              </a:rPr>
              <a:t>}</a:t>
            </a:r>
            <a:r>
              <a:rPr kumimoji="0" lang="en-US" altLang="en-US" b="1">
                <a:latin typeface="Courier New" panose="02070309020205020404" pitchFamily="49" charset="0"/>
              </a:rPr>
              <a:t>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br>
              <a:rPr kumimoji="0" lang="en-US" altLang="en-US" b="1">
                <a:latin typeface="Courier New" panose="02070309020205020404" pitchFamily="49" charset="0"/>
              </a:rPr>
            </a:br>
            <a:r>
              <a:rPr kumimoji="0" lang="en-US" altLang="en-US" b="1">
                <a:latin typeface="Courier New" panose="02070309020205020404" pitchFamily="49" charset="0"/>
              </a:rPr>
              <a:t>mach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Courier New" panose="02070309020205020404" pitchFamily="49" charset="0"/>
              </a:rPr>
              <a:t>mach port t server;</a:t>
            </a:r>
            <a:br>
              <a:rPr kumimoji="0" lang="en-US" altLang="en-US" b="1">
                <a:latin typeface="Courier New" panose="02070309020205020404" pitchFamily="49" charset="0"/>
              </a:rPr>
            </a:br>
            <a:endParaRPr kumimoji="0" lang="en-US" altLang="en-US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highlight>
                  <a:srgbClr val="FFFF00"/>
                </a:highlight>
              </a:rPr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8380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 dirty="0"/>
              <a:t>Message-passing centric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procedure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LPC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/>
              <a:t> facility</a:t>
            </a:r>
          </a:p>
          <a:p>
            <a:pPr lvl="1"/>
            <a:r>
              <a:rPr lang="en-US" altLang="en-US" dirty="0"/>
              <a:t>Only works between processes on the same system</a:t>
            </a:r>
          </a:p>
          <a:p>
            <a:pPr lvl="1"/>
            <a:r>
              <a:rPr lang="en-US" altLang="en-US" dirty="0"/>
              <a:t>Uses ports (like mailboxes) to establish and maintain communication channels</a:t>
            </a:r>
          </a:p>
          <a:p>
            <a:pPr lvl="1"/>
            <a:r>
              <a:rPr lang="en-US" altLang="en-US" dirty="0"/>
              <a:t>Communication works as follows:</a:t>
            </a:r>
          </a:p>
          <a:p>
            <a:pPr lvl="2"/>
            <a:r>
              <a:rPr lang="en-US" altLang="en-US" dirty="0"/>
              <a:t>The client opens a handle to the subsystem’</a:t>
            </a:r>
            <a:r>
              <a:rPr lang="en-US" altLang="ja-JP" dirty="0"/>
              <a:t>s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connection</a:t>
            </a:r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ja-JP" dirty="0"/>
              <a:t> object.</a:t>
            </a:r>
          </a:p>
          <a:p>
            <a:pPr lvl="2"/>
            <a:r>
              <a:rPr lang="en-US" altLang="en-US" dirty="0"/>
              <a:t>The client sends a connection request.</a:t>
            </a:r>
          </a:p>
          <a:p>
            <a:pPr lvl="2"/>
            <a:r>
              <a:rPr lang="en-US" altLang="en-US" dirty="0"/>
              <a:t>The server creates two private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returns the handle to one of them to the client.</a:t>
            </a:r>
          </a:p>
          <a:p>
            <a:pPr lvl="2"/>
            <a:r>
              <a:rPr lang="en-US" altLang="en-US" dirty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/>
              <a:t>Acts as a conduit allowing two processes to communicate</a:t>
            </a:r>
          </a:p>
          <a:p>
            <a:r>
              <a:rPr lang="en-US" altLang="en-US"/>
              <a:t>Issues:</a:t>
            </a:r>
          </a:p>
          <a:p>
            <a:pPr lvl="1"/>
            <a:r>
              <a:rPr lang="en-US" altLang="en-US"/>
              <a:t>Is communication unidirectional or bidirectional?</a:t>
            </a:r>
          </a:p>
          <a:p>
            <a:pPr lvl="1"/>
            <a:r>
              <a:rPr lang="en-US" altLang="en-US"/>
              <a:t>In the case of two-way communication, is it half or full-duplex?</a:t>
            </a:r>
          </a:p>
          <a:p>
            <a:pPr lvl="1"/>
            <a:r>
              <a:rPr lang="en-US" altLang="en-US"/>
              <a:t>Must there exist a relationship (i.e., </a:t>
            </a:r>
            <a:r>
              <a:rPr lang="en-US" altLang="en-US" b="1" i="1"/>
              <a:t>parent-child</a:t>
            </a:r>
            <a:r>
              <a:rPr lang="en-US" altLang="en-US"/>
              <a:t>) between the communicating processes?</a:t>
            </a:r>
          </a:p>
          <a:p>
            <a:pPr lvl="1"/>
            <a:r>
              <a:rPr lang="en-US" altLang="en-US"/>
              <a:t>Can the pipes be used over a network?</a:t>
            </a:r>
          </a:p>
          <a:p>
            <a:r>
              <a:rPr lang="en-US" altLang="en-US" b="1"/>
              <a:t>Ordinary pipes </a:t>
            </a:r>
            <a:r>
              <a:rPr lang="en-US" altLang="en-US"/>
              <a:t>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b="1"/>
              <a:t>Named pipes </a:t>
            </a:r>
            <a:r>
              <a:rPr lang="en-US" altLang="en-US"/>
              <a:t>– can be accessed without a parent-child relationship.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dirty="0"/>
              <a:t>Ordinary Pipes</a:t>
            </a:r>
            <a:r>
              <a:rPr lang="en-US" altLang="en-US" b="1" dirty="0"/>
              <a:t> </a:t>
            </a:r>
            <a:r>
              <a:rPr lang="en-US" altLang="en-US" dirty="0"/>
              <a:t>allow communication in standard producer-consumer style</a:t>
            </a:r>
          </a:p>
          <a:p>
            <a:r>
              <a:rPr lang="en-US" altLang="en-US" dirty="0"/>
              <a:t>Producer writes to one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Consumer reads from the other end (the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i="1" dirty="0"/>
              <a:t> </a:t>
            </a:r>
            <a:r>
              <a:rPr lang="en-US" altLang="en-US" dirty="0"/>
              <a:t>of the pipe)</a:t>
            </a:r>
          </a:p>
          <a:p>
            <a:r>
              <a:rPr lang="en-US" altLang="en-US" dirty="0"/>
              <a:t>Ordinary pipes are therefore unidirectional</a:t>
            </a:r>
          </a:p>
          <a:p>
            <a:r>
              <a:rPr lang="en-US" altLang="en-US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30600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/>
              <a:t>Named Pipes are more powerful than ordinary pipes</a:t>
            </a:r>
          </a:p>
          <a:p>
            <a:r>
              <a:rPr lang="en-US" altLang="en-US"/>
              <a:t>Communication is bidirectional</a:t>
            </a:r>
          </a:p>
          <a:p>
            <a:r>
              <a:rPr lang="en-US" altLang="en-US"/>
              <a:t>No parent-child relationship is necessary between the communicating processes</a:t>
            </a:r>
          </a:p>
          <a:p>
            <a:r>
              <a:rPr lang="en-US" altLang="en-US"/>
              <a:t>Several processes can use the named pipe for communication</a:t>
            </a:r>
          </a:p>
          <a:p>
            <a:r>
              <a:rPr lang="en-US" altLang="en-US"/>
              <a:t>Provided on both UNIX and Windows systems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>
                <a:highlight>
                  <a:srgbClr val="FFFF00"/>
                </a:highlight>
              </a:rPr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9712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 dirty="0"/>
              <a:t>Sockets</a:t>
            </a:r>
          </a:p>
          <a:p>
            <a:r>
              <a:rPr lang="en-US" altLang="en-US" dirty="0"/>
              <a:t>Remote Procedure Calls</a:t>
            </a:r>
          </a:p>
          <a:p>
            <a:r>
              <a:rPr lang="en-US" altLang="en-US" dirty="0"/>
              <a:t>RMI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7158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/>
              <a:t>Cooperating Processes </a:t>
            </a:r>
            <a:endParaRPr lang="en-US" alt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DCB3-0CF9-4A3E-91AB-C7554464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022556"/>
            <a:ext cx="7727950" cy="4741658"/>
          </a:xfrm>
        </p:spPr>
        <p:txBody>
          <a:bodyPr/>
          <a:lstStyle/>
          <a:p>
            <a:r>
              <a:rPr lang="en-US" altLang="en-US" dirty="0"/>
              <a:t>Processes within a system may be </a:t>
            </a:r>
            <a:r>
              <a:rPr lang="en-US" altLang="en-US" b="1" i="1" dirty="0"/>
              <a:t>independent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i="1" dirty="0"/>
              <a:t>cooperating</a:t>
            </a:r>
          </a:p>
          <a:p>
            <a:endParaRPr lang="en-US" altLang="en-US" b="1" i="1" dirty="0"/>
          </a:p>
          <a:p>
            <a:r>
              <a:rPr lang="en-US" altLang="en-US" b="1" i="1" dirty="0"/>
              <a:t>Independent</a:t>
            </a:r>
            <a:r>
              <a:rPr lang="en-US" altLang="en-US" dirty="0"/>
              <a:t> process cannot affect or be affected by the execution of another process</a:t>
            </a:r>
          </a:p>
          <a:p>
            <a:endParaRPr lang="en-US" altLang="en-US" b="1" i="1" dirty="0">
              <a:solidFill>
                <a:srgbClr val="000000"/>
              </a:solidFill>
            </a:endParaRPr>
          </a:p>
          <a:p>
            <a:r>
              <a:rPr lang="en-US" altLang="en-US" b="1" i="1" dirty="0">
                <a:solidFill>
                  <a:srgbClr val="000000"/>
                </a:solidFill>
              </a:rPr>
              <a:t>Cooperating</a:t>
            </a:r>
            <a:r>
              <a:rPr lang="en-US" altLang="en-US" dirty="0"/>
              <a:t> process can affect or be affected by the execution of another process. They may</a:t>
            </a:r>
          </a:p>
          <a:p>
            <a:pPr lvl="1"/>
            <a:r>
              <a:rPr lang="en-US" altLang="en-US" dirty="0"/>
              <a:t>call each other procedures/functions/methods or</a:t>
            </a:r>
          </a:p>
          <a:p>
            <a:pPr lvl="1"/>
            <a:r>
              <a:rPr lang="en-US" dirty="0"/>
              <a:t>pass each other data/results or </a:t>
            </a:r>
          </a:p>
          <a:p>
            <a:pPr lvl="1"/>
            <a:r>
              <a:rPr lang="en-US" dirty="0"/>
              <a:t>share the same resources(including data)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26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is defined as an endpoint for communication</a:t>
            </a:r>
            <a:endParaRPr lang="en-US" altLang="en-US" sz="800" dirty="0"/>
          </a:p>
          <a:p>
            <a:r>
              <a:rPr lang="en-US" altLang="en-US" dirty="0"/>
              <a:t>Concatenation of IP address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dirty="0"/>
              <a:t> – a number included at start of message packet to differentiate network services on a host</a:t>
            </a:r>
            <a:endParaRPr lang="en-US" altLang="en-US" sz="800" dirty="0"/>
          </a:p>
          <a:p>
            <a:r>
              <a:rPr lang="en-US" altLang="en-US" dirty="0"/>
              <a:t>The socket </a:t>
            </a:r>
            <a:r>
              <a:rPr lang="en-US" altLang="en-US" b="1" dirty="0"/>
              <a:t>161.25.19.8:1625</a:t>
            </a:r>
            <a:r>
              <a:rPr lang="en-US" altLang="en-US" dirty="0"/>
              <a:t> refers to port </a:t>
            </a:r>
            <a:r>
              <a:rPr lang="en-US" altLang="en-US" b="1" dirty="0"/>
              <a:t>1625</a:t>
            </a:r>
            <a:r>
              <a:rPr lang="en-US" altLang="en-US" dirty="0"/>
              <a:t> on host </a:t>
            </a:r>
            <a:r>
              <a:rPr lang="en-US" altLang="en-US" b="1" dirty="0"/>
              <a:t>161.25.19.8</a:t>
            </a:r>
            <a:endParaRPr lang="en-US" altLang="en-US" sz="800" b="1" dirty="0"/>
          </a:p>
          <a:p>
            <a:r>
              <a:rPr lang="en-US" altLang="en-US" dirty="0"/>
              <a:t>Communication consists between a pair of sockets</a:t>
            </a:r>
            <a:endParaRPr lang="en-US" altLang="en-US" sz="800" dirty="0"/>
          </a:p>
          <a:p>
            <a:r>
              <a:rPr lang="en-US" altLang="en-US" dirty="0"/>
              <a:t>All ports below 1024 are </a:t>
            </a:r>
            <a:r>
              <a:rPr lang="en-US" altLang="en-US" b="1" i="1" dirty="0"/>
              <a:t>well known</a:t>
            </a:r>
            <a:r>
              <a:rPr lang="en-US" altLang="en-US" dirty="0"/>
              <a:t>, used for standard services</a:t>
            </a:r>
            <a:endParaRPr lang="en-US" altLang="en-US" sz="800" dirty="0"/>
          </a:p>
          <a:p>
            <a:r>
              <a:rPr lang="en-US" altLang="en-US" dirty="0"/>
              <a:t>Special IP address 127.0.0.1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dirty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FA0-0D5B-4889-9B84-9E7B10ED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97221" y="373626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1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6D33D-F61C-445E-AF8B-3EEC94B9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70580" y="119425"/>
            <a:ext cx="5877253" cy="75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9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dirty="0"/>
              <a:t>Three types of sockets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dirty="0"/>
              <a:t> class– data can be sent to multiple recipients</a:t>
            </a:r>
          </a:p>
          <a:p>
            <a:r>
              <a:rPr lang="en-US" altLang="en-US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8203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7654925" cy="4867275"/>
          </a:xfrm>
        </p:spPr>
        <p:txBody>
          <a:bodyPr/>
          <a:lstStyle/>
          <a:p>
            <a:r>
              <a:rPr lang="en-US" altLang="en-US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dirty="0"/>
              <a:t>Again uses ports for service differentiation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dirty="0"/>
              <a:t> – client-side proxy for the actual procedure on the server</a:t>
            </a:r>
          </a:p>
          <a:p>
            <a:r>
              <a:rPr lang="en-US" altLang="en-US" dirty="0"/>
              <a:t>The client-side stub locates the server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dirty="0"/>
              <a:t> the parameters</a:t>
            </a:r>
          </a:p>
          <a:p>
            <a:r>
              <a:rPr lang="en-US" altLang="en-US" dirty="0"/>
              <a:t>The server-side stub receives this message, unpacks the marshalled parameters, and performs the procedure on the server</a:t>
            </a:r>
          </a:p>
          <a:p>
            <a:r>
              <a:rPr lang="en-US" altLang="en-US" dirty="0"/>
              <a:t>On Windows, stub code compile from specification written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Procedure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B1B12-6BAA-4E24-BD37-8958F1A1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1576387"/>
            <a:ext cx="78200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0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Procedure Calls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BA61CC-ABE2-4877-8E8E-D431F8FF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4" y="920524"/>
            <a:ext cx="5189794" cy="59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/>
              <a:t>Cooperating Processes </a:t>
            </a:r>
            <a:endParaRPr lang="en-US" alt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DCB3-0CF9-4A3E-91AB-C7554464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86" y="1371140"/>
            <a:ext cx="7727950" cy="4530725"/>
          </a:xfrm>
        </p:spPr>
        <p:txBody>
          <a:bodyPr/>
          <a:lstStyle/>
          <a:p>
            <a:r>
              <a:rPr lang="en-US" altLang="en-US" dirty="0"/>
              <a:t>Reasons for having cooperating processes (advantages)</a:t>
            </a:r>
          </a:p>
          <a:p>
            <a:pPr lvl="1"/>
            <a:r>
              <a:rPr lang="en-US" altLang="en-US" dirty="0"/>
              <a:t>Information sharing</a:t>
            </a:r>
          </a:p>
          <a:p>
            <a:pPr lvl="1"/>
            <a:r>
              <a:rPr lang="en-US" altLang="en-US" dirty="0"/>
              <a:t>Computation speedup</a:t>
            </a:r>
          </a:p>
          <a:p>
            <a:pPr lvl="1"/>
            <a:r>
              <a:rPr lang="en-US" altLang="en-US" dirty="0"/>
              <a:t>Modularity</a:t>
            </a:r>
          </a:p>
          <a:p>
            <a:pPr lvl="1"/>
            <a:r>
              <a:rPr lang="en-US" altLang="en-US" dirty="0"/>
              <a:t>Convenience	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7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 dirty="0"/>
          </a:p>
          <a:p>
            <a:r>
              <a:rPr lang="en-US" altLang="en-US" dirty="0"/>
              <a:t>Data representation handled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dirty="0"/>
              <a:t>) format to account for different architectures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dirty="0"/>
              <a:t>Remote communication has more failure scenarios than local</a:t>
            </a:r>
          </a:p>
          <a:p>
            <a:pPr lvl="1"/>
            <a:r>
              <a:rPr lang="en-US" altLang="en-US" dirty="0"/>
              <a:t>Messages can be delivered </a:t>
            </a:r>
            <a:r>
              <a:rPr lang="en-US" altLang="en-US" b="1" i="1" dirty="0"/>
              <a:t>exactly once </a:t>
            </a:r>
            <a:r>
              <a:rPr lang="en-US" altLang="en-US" dirty="0"/>
              <a:t>rather than </a:t>
            </a:r>
            <a:r>
              <a:rPr lang="en-US" altLang="en-US" b="1" i="1" dirty="0"/>
              <a:t>at most once</a:t>
            </a:r>
          </a:p>
          <a:p>
            <a:r>
              <a:rPr lang="en-US" altLang="en-US" dirty="0"/>
              <a:t>OS typically provides a rendezvous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Interprocess</a:t>
            </a:r>
            <a:r>
              <a:rPr lang="en-US" sz="1400" b="1" dirty="0"/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0862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Method Invocation (RMI)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9E518-9B16-4788-B0BA-0AF15B76F3A6}"/>
              </a:ext>
            </a:extLst>
          </p:cNvPr>
          <p:cNvSpPr txBox="1"/>
          <p:nvPr/>
        </p:nvSpPr>
        <p:spPr>
          <a:xfrm>
            <a:off x="560439" y="1602659"/>
            <a:ext cx="8126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RMI = Java version of RPC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https://www.tutorialspoint.com/java_rmi/java_rmi_application.htm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9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Method Invocation (RMI)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52331-AA96-4BF4-AC59-E94E48C52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20240" y="442452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7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Method Invocation (RMI)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E5E2EAF7-400F-4D29-81A1-7EC64E41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" y="1085133"/>
            <a:ext cx="8042787" cy="53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7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Method Invocation (RMI)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2FEBE49-3D9C-4970-9107-99D7B459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7" y="1354701"/>
            <a:ext cx="71818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80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/>
              <a:t>Cooperating Processes </a:t>
            </a:r>
            <a:endParaRPr lang="en-US" altLang="en-US" sz="30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16" y="1182377"/>
            <a:ext cx="7938755" cy="4058218"/>
          </a:xfrm>
        </p:spPr>
        <p:txBody>
          <a:bodyPr/>
          <a:lstStyle/>
          <a:p>
            <a:r>
              <a:rPr lang="en-US" sz="2000" b="1" dirty="0"/>
              <a:t>Cooperating processes </a:t>
            </a:r>
            <a:r>
              <a:rPr lang="en-US" altLang="en-US" sz="2000" dirty="0"/>
              <a:t>may</a:t>
            </a:r>
          </a:p>
          <a:p>
            <a:pPr lvl="1"/>
            <a:r>
              <a:rPr lang="en-US" altLang="en-US" sz="2000" dirty="0"/>
              <a:t>execute concurrently</a:t>
            </a:r>
          </a:p>
          <a:p>
            <a:pPr lvl="1"/>
            <a:r>
              <a:rPr lang="en-US" altLang="en-US" sz="2000" dirty="0"/>
              <a:t>may be interrupted at any time, partially completing execution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Concurrent access to shared data may result in data inconsistency</a:t>
            </a:r>
          </a:p>
          <a:p>
            <a:endParaRPr lang="en-US" altLang="en-US" sz="2000" dirty="0"/>
          </a:p>
          <a:p>
            <a:r>
              <a:rPr lang="en-US" altLang="en-US" sz="2000" dirty="0"/>
              <a:t>Maintaining data consistency requires mechanisms to ensure the orderly execution of cooperating processes</a:t>
            </a:r>
          </a:p>
          <a:p>
            <a:endParaRPr lang="en-US" altLang="en-US" sz="2000" dirty="0"/>
          </a:p>
          <a:p>
            <a:r>
              <a:rPr lang="en-US" altLang="en-US" sz="2000" dirty="0"/>
              <a:t>Cooperating processes need </a:t>
            </a:r>
            <a:r>
              <a:rPr lang="en-US" altLang="en-US" sz="2000" b="1" dirty="0" err="1">
                <a:solidFill>
                  <a:srgbClr val="3366FF"/>
                </a:solidFill>
              </a:rPr>
              <a:t>interprocess</a:t>
            </a:r>
            <a:r>
              <a:rPr lang="en-US" altLang="en-US" sz="2000" b="1" dirty="0">
                <a:solidFill>
                  <a:srgbClr val="3366FF"/>
                </a:solidFill>
              </a:rPr>
              <a:t> communication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3366FF"/>
                </a:solidFill>
              </a:rPr>
              <a:t>IPC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984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780" y="946402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1. Cooperating Processes </a:t>
            </a:r>
          </a:p>
          <a:p>
            <a:pPr marL="0" indent="0">
              <a:buNone/>
            </a:pPr>
            <a:r>
              <a:rPr lang="en-US" sz="1400" b="1" dirty="0">
                <a:highlight>
                  <a:srgbClr val="FFFF00"/>
                </a:highlight>
              </a:rPr>
              <a:t>2. </a:t>
            </a:r>
            <a:r>
              <a:rPr lang="en-US" sz="1400" b="1" dirty="0" err="1">
                <a:highlight>
                  <a:srgbClr val="FFFF00"/>
                </a:highlight>
              </a:rPr>
              <a:t>Interprocess</a:t>
            </a:r>
            <a:r>
              <a:rPr lang="en-US" sz="1400" b="1" dirty="0">
                <a:highlight>
                  <a:srgbClr val="FFFF00"/>
                </a:highlight>
              </a:rPr>
              <a:t> Communication (IPC) </a:t>
            </a:r>
          </a:p>
          <a:p>
            <a:pPr lvl="1"/>
            <a:r>
              <a:rPr lang="en-US" sz="1600" b="1" dirty="0"/>
              <a:t>Shared-memory: </a:t>
            </a:r>
          </a:p>
          <a:p>
            <a:pPr lvl="2"/>
            <a:r>
              <a:rPr lang="en-US" sz="1600" dirty="0"/>
              <a:t>Procedure-Consumer Problem </a:t>
            </a:r>
          </a:p>
          <a:p>
            <a:pPr lvl="2"/>
            <a:r>
              <a:rPr lang="en-US" sz="1600" dirty="0"/>
              <a:t>Bounded-buffer </a:t>
            </a:r>
          </a:p>
          <a:p>
            <a:pPr lvl="2"/>
            <a:r>
              <a:rPr lang="en-US" sz="1600" dirty="0"/>
              <a:t>Unbounded-buffer </a:t>
            </a:r>
          </a:p>
          <a:p>
            <a:pPr lvl="1"/>
            <a:r>
              <a:rPr lang="en-US" sz="1600" b="1" dirty="0"/>
              <a:t>Message-passing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Communication link: </a:t>
            </a:r>
          </a:p>
          <a:p>
            <a:pPr lvl="3"/>
            <a:r>
              <a:rPr lang="en-US" sz="1600" dirty="0"/>
              <a:t>Direct &amp; Indirect Communication </a:t>
            </a:r>
          </a:p>
          <a:p>
            <a:pPr lvl="3"/>
            <a:r>
              <a:rPr lang="en-US" sz="1600" dirty="0"/>
              <a:t>Synchronous or Asynchronous Communication </a:t>
            </a:r>
          </a:p>
          <a:p>
            <a:pPr lvl="3"/>
            <a:r>
              <a:rPr lang="en-US" sz="1600" dirty="0"/>
              <a:t>Automatic or Explicit buffering </a:t>
            </a:r>
          </a:p>
          <a:p>
            <a:pPr lvl="2"/>
            <a:r>
              <a:rPr lang="en-US" sz="1600" dirty="0"/>
              <a:t>Naming </a:t>
            </a:r>
          </a:p>
          <a:p>
            <a:pPr lvl="2"/>
            <a:r>
              <a:rPr lang="en-US" sz="1600" dirty="0"/>
              <a:t>Synchronization </a:t>
            </a:r>
          </a:p>
          <a:p>
            <a:pPr lvl="2"/>
            <a:r>
              <a:rPr lang="en-US" sz="1600" dirty="0"/>
              <a:t>Buffering: Zero, bounded, unbounded </a:t>
            </a:r>
          </a:p>
          <a:p>
            <a:pPr marL="0" indent="0">
              <a:buNone/>
            </a:pPr>
            <a:r>
              <a:rPr lang="en-US" sz="1400" b="1" dirty="0"/>
              <a:t>3. Communication in Client-Server Systems </a:t>
            </a:r>
          </a:p>
          <a:p>
            <a:pPr lvl="1"/>
            <a:r>
              <a:rPr lang="en-US" sz="1400" dirty="0"/>
              <a:t>Sockets </a:t>
            </a:r>
          </a:p>
          <a:p>
            <a:pPr lvl="1"/>
            <a:r>
              <a:rPr lang="en-US" sz="1400" dirty="0"/>
              <a:t>RPC </a:t>
            </a:r>
          </a:p>
          <a:p>
            <a:pPr lvl="1"/>
            <a:r>
              <a:rPr lang="en-US" sz="1400" dirty="0"/>
              <a:t>RMI 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7753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dirty="0" err="1"/>
              <a:t>Interprocess</a:t>
            </a:r>
            <a:r>
              <a:rPr lang="en-US" dirty="0"/>
              <a:t> Communication (IPC) </a:t>
            </a:r>
            <a:endParaRPr lang="en-US" alt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DCB3-0CF9-4A3E-91AB-C7554464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Cooperating processes need </a:t>
            </a:r>
            <a:r>
              <a:rPr lang="en-US" altLang="en-US" b="1" dirty="0" err="1">
                <a:solidFill>
                  <a:srgbClr val="3366FF"/>
                </a:solidFill>
              </a:rPr>
              <a:t>interprocess</a:t>
            </a:r>
            <a:r>
              <a:rPr lang="en-US" altLang="en-US" b="1" dirty="0">
                <a:solidFill>
                  <a:srgbClr val="3366FF"/>
                </a:solidFill>
              </a:rPr>
              <a:t> communication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IPC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Two models of IPC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Message passing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4053"/>
      </p:ext>
    </p:extLst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10675</TotalTime>
  <Words>2947</Words>
  <Application>Microsoft Office PowerPoint</Application>
  <PresentationFormat>On-screen Show (4:3)</PresentationFormat>
  <Paragraphs>513</Paragraphs>
  <Slides>67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Courier</vt:lpstr>
      <vt:lpstr>Monaco</vt:lpstr>
      <vt:lpstr>Monotype Sorts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Lecture 10 : Cooperating Processes &amp; Process Communication</vt:lpstr>
      <vt:lpstr>Outline</vt:lpstr>
      <vt:lpstr>Outline</vt:lpstr>
      <vt:lpstr>Outline</vt:lpstr>
      <vt:lpstr>Cooperating Processes </vt:lpstr>
      <vt:lpstr>Cooperating Processes </vt:lpstr>
      <vt:lpstr>Cooperating Processes </vt:lpstr>
      <vt:lpstr>Outline</vt:lpstr>
      <vt:lpstr>Interprocess Communication (IPC) </vt:lpstr>
      <vt:lpstr>Communications Models </vt:lpstr>
      <vt:lpstr>IPC – Shared Memory</vt:lpstr>
      <vt:lpstr>Producer-Consumer Problem</vt:lpstr>
      <vt:lpstr>Interprocess Communication (IPC) </vt:lpstr>
      <vt:lpstr>Interprocess Communication (IPC) 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Outline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Interprocess Communication (IPC) </vt:lpstr>
      <vt:lpstr>Producer-Consumer: Message Passing</vt:lpstr>
      <vt:lpstr>Buffering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Named Pipes</vt:lpstr>
      <vt:lpstr>Outline</vt:lpstr>
      <vt:lpstr>Communications in Client-Server Systems</vt:lpstr>
      <vt:lpstr>Outline</vt:lpstr>
      <vt:lpstr>Sockets</vt:lpstr>
      <vt:lpstr>Socket Communication</vt:lpstr>
      <vt:lpstr>Socket Communication</vt:lpstr>
      <vt:lpstr>Socket Communication</vt:lpstr>
      <vt:lpstr>Sockets in Java</vt:lpstr>
      <vt:lpstr>Sockets in Java</vt:lpstr>
      <vt:lpstr>Outline</vt:lpstr>
      <vt:lpstr>Remote Procedure Calls</vt:lpstr>
      <vt:lpstr>Remote Procedure Calls</vt:lpstr>
      <vt:lpstr>Remote Procedure Calls</vt:lpstr>
      <vt:lpstr>Remote Procedure Calls (Cont.)</vt:lpstr>
      <vt:lpstr>Execution of RPC</vt:lpstr>
      <vt:lpstr>Outline</vt:lpstr>
      <vt:lpstr>Remote Method Invocation (RMI)</vt:lpstr>
      <vt:lpstr>Remote Method Invocation (RMI)</vt:lpstr>
      <vt:lpstr>Remote Method Invocation (RMI)</vt:lpstr>
      <vt:lpstr>Remote Method Invocation (RMI)</vt:lpstr>
      <vt:lpstr>End of Chapter 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Hanh Pham</cp:lastModifiedBy>
  <cp:revision>327</cp:revision>
  <cp:lastPrinted>2001-06-14T13:58:17Z</cp:lastPrinted>
  <dcterms:created xsi:type="dcterms:W3CDTF">2011-01-13T23:43:38Z</dcterms:created>
  <dcterms:modified xsi:type="dcterms:W3CDTF">2024-09-27T16:15:06Z</dcterms:modified>
</cp:coreProperties>
</file>