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0"/>
  </p:notesMasterIdLst>
  <p:handoutMasterIdLst>
    <p:handoutMasterId r:id="rId71"/>
  </p:handoutMasterIdLst>
  <p:sldIdLst>
    <p:sldId id="379" r:id="rId2"/>
    <p:sldId id="444" r:id="rId3"/>
    <p:sldId id="287" r:id="rId4"/>
    <p:sldId id="529" r:id="rId5"/>
    <p:sldId id="420" r:id="rId6"/>
    <p:sldId id="524" r:id="rId7"/>
    <p:sldId id="424" r:id="rId8"/>
    <p:sldId id="530" r:id="rId9"/>
    <p:sldId id="338" r:id="rId10"/>
    <p:sldId id="339" r:id="rId11"/>
    <p:sldId id="531" r:id="rId12"/>
    <p:sldId id="480" r:id="rId13"/>
    <p:sldId id="532" r:id="rId14"/>
    <p:sldId id="446" r:id="rId15"/>
    <p:sldId id="453" r:id="rId16"/>
    <p:sldId id="459" r:id="rId17"/>
    <p:sldId id="460" r:id="rId18"/>
    <p:sldId id="533" r:id="rId19"/>
    <p:sldId id="458" r:id="rId20"/>
    <p:sldId id="457" r:id="rId21"/>
    <p:sldId id="407" r:id="rId22"/>
    <p:sldId id="427" r:id="rId23"/>
    <p:sldId id="447" r:id="rId24"/>
    <p:sldId id="429" r:id="rId25"/>
    <p:sldId id="456" r:id="rId26"/>
    <p:sldId id="462" r:id="rId27"/>
    <p:sldId id="463" r:id="rId28"/>
    <p:sldId id="464" r:id="rId29"/>
    <p:sldId id="534" r:id="rId30"/>
    <p:sldId id="343" r:id="rId31"/>
    <p:sldId id="433" r:id="rId32"/>
    <p:sldId id="448" r:id="rId33"/>
    <p:sldId id="346" r:id="rId34"/>
    <p:sldId id="449" r:id="rId35"/>
    <p:sldId id="348" r:id="rId36"/>
    <p:sldId id="349" r:id="rId37"/>
    <p:sldId id="434" r:id="rId38"/>
    <p:sldId id="435" r:id="rId39"/>
    <p:sldId id="535" r:id="rId40"/>
    <p:sldId id="450" r:id="rId41"/>
    <p:sldId id="432" r:id="rId42"/>
    <p:sldId id="536" r:id="rId43"/>
    <p:sldId id="352" r:id="rId44"/>
    <p:sldId id="451" r:id="rId45"/>
    <p:sldId id="472" r:id="rId46"/>
    <p:sldId id="354" r:id="rId47"/>
    <p:sldId id="355" r:id="rId48"/>
    <p:sldId id="452" r:id="rId49"/>
    <p:sldId id="356" r:id="rId50"/>
    <p:sldId id="418" r:id="rId51"/>
    <p:sldId id="537" r:id="rId52"/>
    <p:sldId id="369" r:id="rId53"/>
    <p:sldId id="370" r:id="rId54"/>
    <p:sldId id="476" r:id="rId55"/>
    <p:sldId id="371" r:id="rId56"/>
    <p:sldId id="372" r:id="rId57"/>
    <p:sldId id="481" r:id="rId58"/>
    <p:sldId id="377" r:id="rId59"/>
    <p:sldId id="378" r:id="rId60"/>
    <p:sldId id="482" r:id="rId61"/>
    <p:sldId id="380" r:id="rId62"/>
    <p:sldId id="419" r:id="rId63"/>
    <p:sldId id="479" r:id="rId64"/>
    <p:sldId id="381" r:id="rId65"/>
    <p:sldId id="475" r:id="rId66"/>
    <p:sldId id="438" r:id="rId67"/>
    <p:sldId id="437" r:id="rId68"/>
    <p:sldId id="439" r:id="rId6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7"/>
  </p:normalViewPr>
  <p:slideViewPr>
    <p:cSldViewPr snapToGrid="0">
      <p:cViewPr varScale="1">
        <p:scale>
          <a:sx n="97" d="100"/>
          <a:sy n="97" d="100"/>
        </p:scale>
        <p:origin x="1938" y="7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0789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7054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6406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37920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84203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301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78055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9C756DA-0910-4B7D-BA30-48A9FC68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B137B5-843E-4699-AC99-27F3C83659A6}"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A93A18B2-8712-47B2-8840-D2BF4C07E1B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65C61F6-2681-487B-AD98-ABBC0818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B77C4CC-0B6E-4673-9841-95D0B39AA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501839-7371-45B1-A86F-4D6848EB5C24}"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7E671584-9367-4579-B3BD-07FD1DBA19B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7CCFE29-A06F-49EB-AABF-030082EB2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B7DE31E6-8C1D-4E43-8FC9-1E2F3766D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4BBD69-54AE-4751-B982-30356D027400}"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8DB144-017B-4356-8EB3-B56BEAA00FD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FA50972-E87E-46C7-B77B-BB77C65B2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5706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2347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386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51354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fr-FR" sz="3600" dirty="0"/>
              <a:t>Lecture 11 :   </a:t>
            </a:r>
            <a:r>
              <a:rPr lang="fr-FR" sz="3600" dirty="0" err="1"/>
              <a:t>Synchonization</a:t>
            </a:r>
            <a:endParaRPr lang="en-US" sz="3200" dirty="0"/>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en-US" altLang="en-US" dirty="0"/>
              <a:t>Critical Section</a:t>
            </a:r>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a:t>General structure of process </a:t>
            </a:r>
            <a:r>
              <a:rPr lang="en-US" altLang="en-US" b="1" i="1"/>
              <a:t>P</a:t>
            </a:r>
            <a:r>
              <a:rPr lang="en-US" altLang="en-US" b="1" i="1" baseline="-25000"/>
              <a:t>i  </a:t>
            </a:r>
            <a:endParaRPr lang="en-US" altLang="en-US"/>
          </a:p>
          <a:p>
            <a:endParaRPr lang="en-US" altLang="en-US" b="1">
              <a:solidFill>
                <a:srgbClr val="0000FF"/>
              </a:solidFill>
            </a:endParaRPr>
          </a:p>
        </p:txBody>
      </p:sp>
      <p:pic>
        <p:nvPicPr>
          <p:cNvPr id="20483" name="Picture 1">
            <a:extLst>
              <a:ext uri="{FF2B5EF4-FFF2-40B4-BE49-F238E27FC236}">
                <a16:creationId xmlns:a16="http://schemas.microsoft.com/office/drawing/2014/main" id="{06076301-AB62-47B2-844A-A28D9D9DB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1751013"/>
            <a:ext cx="389413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highlight>
                  <a:srgbClr val="FFFF00"/>
                </a:highlight>
              </a:rPr>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t>Hardware-based</a:t>
            </a:r>
          </a:p>
          <a:p>
            <a:pPr lvl="1"/>
            <a:r>
              <a:rPr lang="en-US" sz="1600" b="1" dirty="0"/>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193820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en-US" altLang="en-US" dirty="0"/>
              <a:t>Critical-Section Requirements </a:t>
            </a:r>
          </a:p>
        </p:txBody>
      </p:sp>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1182429" y="1653516"/>
            <a:ext cx="7688423" cy="4530725"/>
          </a:xfrm>
        </p:spPr>
        <p:txBody>
          <a:bodyPr/>
          <a:lstStyle/>
          <a:p>
            <a:pPr marL="342900" indent="-342900">
              <a:buFont typeface="Monotype Sorts" pitchFamily="-84" charset="2"/>
              <a:buAutoNum type="arabicPeriod"/>
            </a:pPr>
            <a:r>
              <a:rPr lang="en-US" altLang="en-US" b="1" dirty="0">
                <a:solidFill>
                  <a:srgbClr val="006699"/>
                </a:solidFill>
                <a:latin typeface="+mj-lt"/>
              </a:rPr>
              <a:t>Mutual Exclusion </a:t>
            </a:r>
            <a:r>
              <a:rPr lang="en-US" altLang="en-US" dirty="0"/>
              <a:t>- If process </a:t>
            </a:r>
            <a:r>
              <a:rPr lang="en-US" altLang="en-US" b="1" i="1" dirty="0"/>
              <a:t>P</a:t>
            </a:r>
            <a:r>
              <a:rPr lang="en-US" altLang="en-US" b="1" i="1" baseline="-25000" dirty="0"/>
              <a:t>i</a:t>
            </a:r>
            <a:r>
              <a:rPr lang="en-US" altLang="en-US" b="1" dirty="0"/>
              <a:t> </a:t>
            </a:r>
            <a:r>
              <a:rPr lang="en-US" altLang="en-US" dirty="0"/>
              <a:t>is executing in its critical section, then no other processes can be executing in their critical sections</a:t>
            </a:r>
          </a:p>
          <a:p>
            <a:pPr marL="342900" indent="-342900">
              <a:buFont typeface="Monotype Sorts" pitchFamily="-84" charset="2"/>
              <a:buAutoNum type="arabicPeriod"/>
            </a:pPr>
            <a:r>
              <a:rPr lang="en-US" altLang="en-US" b="1" dirty="0">
                <a:solidFill>
                  <a:srgbClr val="006699"/>
                </a:solidFill>
                <a:latin typeface="+mj-lt"/>
              </a:rPr>
              <a:t>Progress</a:t>
            </a:r>
            <a:r>
              <a:rPr lang="en-US" altLang="en-US" b="1" dirty="0"/>
              <a:t> </a:t>
            </a:r>
            <a:r>
              <a:rPr lang="en-US" altLang="en-US" dirty="0"/>
              <a:t>- If no process is executing in its critical section and there exist some processes that wish to enter their critical section, then the selection of the process that will enter the critical section next cannot be postponed indefinitely</a:t>
            </a:r>
          </a:p>
          <a:p>
            <a:pPr marL="342900" indent="-342900">
              <a:buFont typeface="Monotype Sorts" pitchFamily="-84" charset="2"/>
              <a:buAutoNum type="arabicPeriod"/>
            </a:pPr>
            <a:r>
              <a:rPr lang="en-US" altLang="en-US" b="1" dirty="0">
                <a:solidFill>
                  <a:srgbClr val="006699"/>
                </a:solidFill>
              </a:rPr>
              <a:t>Bounded Waiting </a:t>
            </a:r>
            <a:r>
              <a:rPr lang="en-US" altLang="en-US" dirty="0"/>
              <a:t>- A bound must exist on the number of times that other processes are allowed to enter their critical sections after a process has made a request to enter its critical section and before that request is granted</a:t>
            </a:r>
            <a:r>
              <a:rPr lang="en-US" altLang="en-US" dirty="0">
                <a:solidFill>
                  <a:srgbClr val="993300"/>
                </a:solidFill>
              </a:rPr>
              <a:t> </a:t>
            </a:r>
            <a:endParaRPr lang="en-US" altLang="en-US" dirty="0"/>
          </a:p>
          <a:p>
            <a:pPr lvl="1">
              <a:buSzPct val="125000"/>
            </a:pPr>
            <a:r>
              <a:rPr lang="en-US" altLang="en-US" dirty="0"/>
              <a:t>Assume that each process executes at a nonzero speed </a:t>
            </a:r>
          </a:p>
          <a:p>
            <a:pPr lvl="1">
              <a:buSzPct val="125000"/>
            </a:pPr>
            <a:r>
              <a:rPr lang="en-US" altLang="en-US" dirty="0"/>
              <a:t>No assumption concerning </a:t>
            </a:r>
            <a:r>
              <a:rPr lang="en-US" altLang="en-US" b="1" dirty="0">
                <a:solidFill>
                  <a:srgbClr val="006699"/>
                </a:solidFill>
                <a:latin typeface="+mj-lt"/>
              </a:rPr>
              <a:t>relative speed </a:t>
            </a:r>
            <a:r>
              <a:rPr lang="en-US" altLang="en-US" dirty="0"/>
              <a:t>of the</a:t>
            </a:r>
            <a:r>
              <a:rPr lang="en-US" altLang="en-US" b="1" dirty="0"/>
              <a:t> </a:t>
            </a:r>
            <a:r>
              <a:rPr lang="en-US" altLang="en-US" b="1" i="1" dirty="0">
                <a:solidFill>
                  <a:srgbClr val="000000"/>
                </a:solidFill>
              </a:rPr>
              <a:t>n</a:t>
            </a:r>
            <a:r>
              <a:rPr lang="en-US" altLang="en-US" b="1" dirty="0">
                <a:solidFill>
                  <a:srgbClr val="000000"/>
                </a:solidFill>
              </a:rPr>
              <a:t> </a:t>
            </a:r>
            <a:r>
              <a:rPr lang="en-US" altLang="en-US" dirty="0"/>
              <a:t>processes</a:t>
            </a:r>
          </a:p>
        </p:txBody>
      </p:sp>
      <p:sp>
        <p:nvSpPr>
          <p:cNvPr id="2" name="TextBox 1"/>
          <p:cNvSpPr txBox="1"/>
          <p:nvPr/>
        </p:nvSpPr>
        <p:spPr>
          <a:xfrm>
            <a:off x="943902" y="1143003"/>
            <a:ext cx="7197208" cy="369332"/>
          </a:xfrm>
          <a:prstGeom prst="rect">
            <a:avLst/>
          </a:prstGeom>
          <a:noFill/>
        </p:spPr>
        <p:txBody>
          <a:bodyPr wrap="square" rtlCol="0">
            <a:spAutoFit/>
          </a:bodyPr>
          <a:lstStyle/>
          <a:p>
            <a:r>
              <a:rPr lang="en-US" altLang="en-US" dirty="0"/>
              <a:t>Requirements for solution to critical-section problem</a:t>
            </a:r>
            <a:endParaRPr lang="en-US" dirty="0"/>
          </a:p>
        </p:txBody>
      </p:sp>
    </p:spTree>
    <p:extLst>
      <p:ext uri="{BB962C8B-B14F-4D97-AF65-F5344CB8AC3E}">
        <p14:creationId xmlns:p14="http://schemas.microsoft.com/office/powerpoint/2010/main" val="236049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highlight>
                  <a:srgbClr val="FFFF00"/>
                </a:highlight>
              </a:rPr>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t>Hardware-based</a:t>
            </a:r>
          </a:p>
          <a:p>
            <a:pPr lvl="1"/>
            <a:r>
              <a:rPr lang="en-US" sz="1600" b="1" dirty="0"/>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10287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en-US" altLang="en-US" dirty="0"/>
              <a:t>Interrupt-based Solution</a:t>
            </a:r>
          </a:p>
        </p:txBody>
      </p:sp>
      <p:sp>
        <p:nvSpPr>
          <p:cNvPr id="23554" name="Rectangle 3">
            <a:extLst>
              <a:ext uri="{FF2B5EF4-FFF2-40B4-BE49-F238E27FC236}">
                <a16:creationId xmlns:a16="http://schemas.microsoft.com/office/drawing/2014/main" id="{3230E0EE-52C7-4A95-B889-DCDC6B78BEAA}"/>
              </a:ext>
            </a:extLst>
          </p:cNvPr>
          <p:cNvSpPr>
            <a:spLocks noGrp="1" noChangeArrowheads="1"/>
          </p:cNvSpPr>
          <p:nvPr>
            <p:ph idx="1"/>
          </p:nvPr>
        </p:nvSpPr>
        <p:spPr>
          <a:xfrm>
            <a:off x="811762" y="1103614"/>
            <a:ext cx="7724775" cy="1079749"/>
          </a:xfrm>
        </p:spPr>
        <p:txBody>
          <a:bodyPr/>
          <a:lstStyle/>
          <a:p>
            <a:r>
              <a:rPr lang="en-US" altLang="en-US" dirty="0"/>
              <a:t>Entry section:  disable interrupts</a:t>
            </a:r>
          </a:p>
          <a:p>
            <a:r>
              <a:rPr lang="en-US" altLang="en-US" dirty="0"/>
              <a:t>Exit section:  enable  interrupts</a:t>
            </a:r>
          </a:p>
          <a:p>
            <a:r>
              <a:rPr lang="en-US" altLang="en-US" dirty="0"/>
              <a:t>Will this solve the problem?</a:t>
            </a:r>
          </a:p>
          <a:p>
            <a:pPr marL="0" indent="0">
              <a:buNone/>
            </a:pPr>
            <a:endParaRPr lang="en-US" altLang="en-US" dirty="0"/>
          </a:p>
          <a:p>
            <a:endParaRPr lang="en-US" altLang="en-US" dirty="0"/>
          </a:p>
        </p:txBody>
      </p:sp>
      <p:sp>
        <p:nvSpPr>
          <p:cNvPr id="2" name="TextBox 1">
            <a:extLst>
              <a:ext uri="{FF2B5EF4-FFF2-40B4-BE49-F238E27FC236}">
                <a16:creationId xmlns:a16="http://schemas.microsoft.com/office/drawing/2014/main" id="{00204EAF-EBED-4BD8-A709-62EA006EC0AF}"/>
              </a:ext>
            </a:extLst>
          </p:cNvPr>
          <p:cNvSpPr txBox="1"/>
          <p:nvPr/>
        </p:nvSpPr>
        <p:spPr>
          <a:xfrm>
            <a:off x="746445" y="2258007"/>
            <a:ext cx="6614631"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 critical section is code that runs for an hour?</a:t>
            </a:r>
          </a:p>
        </p:txBody>
      </p:sp>
      <p:sp>
        <p:nvSpPr>
          <p:cNvPr id="3" name="TextBox 2">
            <a:extLst>
              <a:ext uri="{FF2B5EF4-FFF2-40B4-BE49-F238E27FC236}">
                <a16:creationId xmlns:a16="http://schemas.microsoft.com/office/drawing/2014/main" id="{A3747BF1-0BE2-4FC9-8809-5015AE398B0C}"/>
              </a:ext>
            </a:extLst>
          </p:cNvPr>
          <p:cNvSpPr txBox="1"/>
          <p:nvPr/>
        </p:nvSpPr>
        <p:spPr>
          <a:xfrm>
            <a:off x="755776" y="2640562"/>
            <a:ext cx="7307129"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Can some processes starve – never enter their critical section.</a:t>
            </a:r>
          </a:p>
        </p:txBody>
      </p:sp>
      <p:sp>
        <p:nvSpPr>
          <p:cNvPr id="4" name="TextBox 3">
            <a:extLst>
              <a:ext uri="{FF2B5EF4-FFF2-40B4-BE49-F238E27FC236}">
                <a16:creationId xmlns:a16="http://schemas.microsoft.com/office/drawing/2014/main" id="{E8AD53CC-1B62-467C-9616-E429877C3F20}"/>
              </a:ext>
            </a:extLst>
          </p:cNvPr>
          <p:cNvSpPr txBox="1"/>
          <p:nvPr/>
        </p:nvSpPr>
        <p:spPr>
          <a:xfrm>
            <a:off x="755776" y="3051108"/>
            <a:ext cx="4139375" cy="369332"/>
          </a:xfrm>
          <a:prstGeom prst="rect">
            <a:avLst/>
          </a:prstGeom>
          <a:noFill/>
        </p:spPr>
        <p:txBody>
          <a:bodyPr wrap="squar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there are two CPUs?</a:t>
            </a:r>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ja-JP" dirty="0"/>
              <a:t>Software Solution 1</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285329"/>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one variable:</a:t>
            </a:r>
          </a:p>
          <a:p>
            <a:pPr lvl="1">
              <a:lnSpc>
                <a:spcPct val="90000"/>
              </a:lnSpc>
              <a:tabLst>
                <a:tab pos="739775" algn="l"/>
                <a:tab pos="1020763" algn="l"/>
                <a:tab pos="1257300" algn="l"/>
              </a:tabLst>
            </a:pPr>
            <a:r>
              <a:rPr lang="en-US" altLang="en-US" sz="2000" b="1" dirty="0">
                <a:latin typeface="Courier New" panose="02070309020205020404" pitchFamily="49" charset="0"/>
              </a:rPr>
              <a:t>int turn</a:t>
            </a:r>
            <a:r>
              <a:rPr lang="en-US" altLang="en-US" sz="1600" b="1" dirty="0">
                <a:latin typeface="Courier New" panose="02070309020205020404" pitchFamily="49" charset="0"/>
              </a:rPr>
              <a:t>; </a:t>
            </a: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p:txBody>
      </p:sp>
    </p:spTree>
    <p:extLst>
      <p:ext uri="{BB962C8B-B14F-4D97-AF65-F5344CB8AC3E}">
        <p14:creationId xmlns:p14="http://schemas.microsoft.com/office/powerpoint/2010/main" val="236281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666875"/>
            <a:ext cx="60277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turn = </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while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turn = j;</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2331020"/>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51114"/>
            <a:ext cx="3505200" cy="51074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en-US" altLang="en-US" dirty="0"/>
              <a:t>Correctness of the Software </a:t>
            </a:r>
            <a:r>
              <a:rPr lang="en-US" altLang="ja-JP" dirty="0"/>
              <a:t>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critical section only if:</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turn</a:t>
            </a:r>
            <a:r>
              <a:rPr lang="en-US" altLang="en-US" b="1" dirty="0">
                <a:solidFill>
                  <a:srgbClr val="000000"/>
                </a:solidFill>
                <a:latin typeface="Courier New" panose="02070309020205020404" pitchFamily="49" charset="0"/>
              </a:rPr>
              <a:t> = </a:t>
            </a:r>
            <a:r>
              <a:rPr lang="en-US" altLang="en-US" b="1" dirty="0" err="1">
                <a:solidFill>
                  <a:srgbClr val="000000"/>
                </a:solidFill>
                <a:latin typeface="Courier New" panose="02070309020205020404" pitchFamily="49" charset="0"/>
              </a:rPr>
              <a:t>i</a:t>
            </a: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r>
              <a:rPr lang="en-US" altLang="en-US" dirty="0">
                <a:solidFill>
                  <a:srgbClr val="000000"/>
                </a:solidFill>
              </a:rPr>
              <a:t>and </a:t>
            </a:r>
            <a:r>
              <a:rPr lang="en-US" altLang="en-US" sz="2000" b="1" dirty="0">
                <a:solidFill>
                  <a:srgbClr val="000000"/>
                </a:solidFill>
                <a:latin typeface="Courier New" panose="02070309020205020404" pitchFamily="49" charset="0"/>
              </a:rPr>
              <a:t>turn </a:t>
            </a:r>
            <a:r>
              <a:rPr lang="en-US" altLang="en-US" dirty="0">
                <a:solidFill>
                  <a:srgbClr val="000000"/>
                </a:solidFill>
              </a:rPr>
              <a:t>cannot be both 0 and 1 at the same time</a:t>
            </a:r>
          </a:p>
          <a:p>
            <a:r>
              <a:rPr lang="en-US" altLang="en-US" dirty="0">
                <a:solidFill>
                  <a:srgbClr val="000000"/>
                </a:solidFill>
              </a:rPr>
              <a:t>What about the Progress requirement?</a:t>
            </a:r>
          </a:p>
          <a:p>
            <a:r>
              <a:rPr lang="en-US" altLang="en-US" dirty="0">
                <a:solidFill>
                  <a:srgbClr val="000000"/>
                </a:solidFill>
              </a:rPr>
              <a:t>What about the Bounded-waiting requirement?</a:t>
            </a:r>
            <a:endParaRPr lang="en-US" altLang="en-US" sz="1600" dirty="0">
              <a:solidFill>
                <a:srgbClr val="000000"/>
              </a:solidFill>
            </a:endParaRPr>
          </a:p>
          <a:p>
            <a:pPr>
              <a:lnSpc>
                <a:spcPct val="90000"/>
              </a:lnSpc>
            </a:pPr>
            <a:endParaRPr lang="en-US" altLang="en-US" dirty="0"/>
          </a:p>
        </p:txBody>
      </p:sp>
    </p:spTree>
    <p:extLst>
      <p:ext uri="{BB962C8B-B14F-4D97-AF65-F5344CB8AC3E}">
        <p14:creationId xmlns:p14="http://schemas.microsoft.com/office/powerpoint/2010/main" val="403554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highlight>
                  <a:srgbClr val="FFFF00"/>
                </a:highlight>
              </a:rPr>
              <a:t>Peterson’s</a:t>
            </a:r>
          </a:p>
          <a:p>
            <a:pPr lvl="1"/>
            <a:r>
              <a:rPr lang="en-US" sz="1600" b="1" dirty="0"/>
              <a:t>Hardware-based</a:t>
            </a:r>
          </a:p>
          <a:p>
            <a:pPr lvl="1"/>
            <a:r>
              <a:rPr lang="en-US" sz="1600" b="1" dirty="0"/>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896620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en-US" dirty="0"/>
              <a:t>Peterson’</a:t>
            </a:r>
            <a:r>
              <a:rPr lang="en-US" altLang="ja-JP" dirty="0"/>
              <a:t>s Solution</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two variables:</a:t>
            </a:r>
          </a:p>
          <a:p>
            <a:pPr lvl="1">
              <a:lnSpc>
                <a:spcPct val="90000"/>
              </a:lnSpc>
              <a:tabLst>
                <a:tab pos="739775" algn="l"/>
                <a:tab pos="1020763" algn="l"/>
                <a:tab pos="1257300" algn="l"/>
              </a:tabLst>
            </a:pPr>
            <a:r>
              <a:rPr lang="en-US" altLang="en-US" b="1" dirty="0" err="1">
                <a:latin typeface="Courier New" panose="02070309020205020404" pitchFamily="49" charset="0"/>
              </a:rPr>
              <a:t>int</a:t>
            </a:r>
            <a:r>
              <a:rPr lang="en-US" altLang="en-US" b="1" dirty="0">
                <a:latin typeface="Courier New" panose="02070309020205020404" pitchFamily="49" charset="0"/>
              </a:rPr>
              <a:t> turn; </a:t>
            </a:r>
          </a:p>
          <a:p>
            <a:pPr lvl="1">
              <a:lnSpc>
                <a:spcPct val="90000"/>
              </a:lnSpc>
              <a:tabLst>
                <a:tab pos="739775" algn="l"/>
                <a:tab pos="1020763" algn="l"/>
                <a:tab pos="1257300" algn="l"/>
              </a:tabLst>
            </a:pPr>
            <a:r>
              <a:rPr lang="en-US" altLang="en-US" b="1" dirty="0" err="1">
                <a:latin typeface="Courier New" panose="02070309020205020404" pitchFamily="49" charset="0"/>
              </a:rPr>
              <a:t>boolean</a:t>
            </a:r>
            <a:r>
              <a:rPr lang="en-US" altLang="en-US" b="1" dirty="0">
                <a:latin typeface="Courier New" panose="02070309020205020404" pitchFamily="49" charset="0"/>
              </a:rPr>
              <a:t> flag[2]</a:t>
            </a:r>
          </a:p>
          <a:p>
            <a:pPr lvl="1">
              <a:lnSpc>
                <a:spcPct val="90000"/>
              </a:lnSpc>
              <a:tabLst>
                <a:tab pos="739775" algn="l"/>
                <a:tab pos="1020763" algn="l"/>
                <a:tab pos="1257300" algn="l"/>
              </a:tabLst>
            </a:pP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a:p>
            <a:pPr>
              <a:lnSpc>
                <a:spcPct val="90000"/>
              </a:lnSpc>
              <a:tabLst>
                <a:tab pos="739775" algn="l"/>
                <a:tab pos="1020763" algn="l"/>
                <a:tab pos="1257300" algn="l"/>
              </a:tabLst>
            </a:pPr>
            <a:r>
              <a:rPr lang="en-US" altLang="en-US" dirty="0">
                <a:solidFill>
                  <a:srgbClr val="000000"/>
                </a:solidFill>
              </a:rPr>
              <a:t>The </a:t>
            </a:r>
            <a:r>
              <a:rPr lang="en-US" altLang="en-US" b="1" dirty="0">
                <a:latin typeface="Courier New" panose="02070309020205020404" pitchFamily="49" charset="0"/>
              </a:rPr>
              <a:t>flag </a:t>
            </a:r>
            <a:r>
              <a:rPr lang="en-US" altLang="en-US" dirty="0">
                <a:solidFill>
                  <a:srgbClr val="000000"/>
                </a:solidFill>
              </a:rPr>
              <a:t>array is used to indicate if a process is ready to enter the critical section. </a:t>
            </a:r>
          </a:p>
          <a:p>
            <a:pPr lvl="1">
              <a:lnSpc>
                <a:spcPct val="90000"/>
              </a:lnSpc>
              <a:tabLst>
                <a:tab pos="739775" algn="l"/>
                <a:tab pos="1020763" algn="l"/>
                <a:tab pos="1257300" algn="l"/>
              </a:tabLst>
            </a:pPr>
            <a:r>
              <a:rPr lang="en-US" altLang="en-US" b="1" dirty="0">
                <a:latin typeface="Courier New" panose="02070309020205020404" pitchFamily="49" charset="0"/>
              </a:rPr>
              <a:t>flag[</a:t>
            </a:r>
            <a:r>
              <a:rPr lang="en-US" altLang="en-US" b="1" dirty="0" err="1">
                <a:latin typeface="Courier New" panose="02070309020205020404" pitchFamily="49" charset="0"/>
              </a:rPr>
              <a:t>i</a:t>
            </a:r>
            <a:r>
              <a:rPr lang="en-US" altLang="en-US" b="1" dirty="0">
                <a:latin typeface="Courier New" panose="02070309020205020404" pitchFamily="49" charset="0"/>
              </a:rPr>
              <a:t>] = </a:t>
            </a:r>
            <a:r>
              <a:rPr lang="en-US" altLang="en-US" b="1" i="1" dirty="0">
                <a:latin typeface="Courier New" panose="02070309020205020404" pitchFamily="49" charset="0"/>
              </a:rPr>
              <a:t>true</a:t>
            </a:r>
            <a:r>
              <a:rPr lang="en-US" altLang="en-US" dirty="0">
                <a:solidFill>
                  <a:srgbClr val="000000"/>
                </a:solidFill>
              </a:rPr>
              <a:t>  implies that process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dirty="0">
                <a:solidFill>
                  <a:srgbClr val="000000"/>
                </a:solidFill>
              </a:rPr>
              <a:t> is ready!</a:t>
            </a:r>
          </a:p>
        </p:txBody>
      </p:sp>
    </p:spTree>
    <p:extLst>
      <p:ext uri="{BB962C8B-B14F-4D97-AF65-F5344CB8AC3E}">
        <p14:creationId xmlns:p14="http://schemas.microsoft.com/office/powerpoint/2010/main" val="404774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t>Hardware-based</a:t>
            </a:r>
          </a:p>
          <a:p>
            <a:pPr lvl="1"/>
            <a:r>
              <a:rPr lang="en-US" sz="1600" b="1" dirty="0"/>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96959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467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true; </a:t>
            </a:r>
          </a:p>
          <a:p>
            <a:pPr>
              <a:buFont typeface="Monotype Sorts" pitchFamily="-84" charset="2"/>
              <a:buNone/>
            </a:pPr>
            <a:r>
              <a:rPr lang="en-US" altLang="en-US" b="1" dirty="0">
                <a:solidFill>
                  <a:srgbClr val="000000"/>
                </a:solidFill>
                <a:latin typeface="Courier New" panose="02070309020205020404" pitchFamily="49" charset="0"/>
              </a:rPr>
              <a:t>	turn = j; </a:t>
            </a:r>
          </a:p>
          <a:p>
            <a:pPr>
              <a:buFont typeface="Monotype Sorts" pitchFamily="-84" charset="2"/>
              <a:buNone/>
            </a:pPr>
            <a:r>
              <a:rPr lang="en-US" altLang="en-US" b="1" dirty="0">
                <a:solidFill>
                  <a:srgbClr val="000000"/>
                </a:solidFill>
                <a:latin typeface="Courier New" panose="02070309020205020404" pitchFamily="49" charset="0"/>
              </a:rPr>
              <a:t>	while (flag[j] &amp;&amp;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false;</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1911929"/>
            <a:ext cx="4163868" cy="10910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09550"/>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en-US" altLang="en-US" dirty="0"/>
              <a:t>Correctness of Peterson’</a:t>
            </a:r>
            <a:r>
              <a:rPr lang="en-US" altLang="ja-JP" dirty="0"/>
              <a:t>s 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Provable that the three  CS requirement are met:</a:t>
            </a:r>
          </a:p>
          <a:p>
            <a:pPr>
              <a:buFont typeface="Monotype Sorts" pitchFamily="-84" charset="2"/>
              <a:buNone/>
            </a:pPr>
            <a:r>
              <a:rPr lang="en-US" altLang="en-US" dirty="0">
                <a:solidFill>
                  <a:srgbClr val="000000"/>
                </a:solidFill>
              </a:rPr>
              <a:t>        1.   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CS only if:</a:t>
            </a:r>
          </a:p>
          <a:p>
            <a:pPr>
              <a:buFont typeface="Monotype Sorts" pitchFamily="-84" charset="2"/>
              <a:buNone/>
            </a:pPr>
            <a:r>
              <a:rPr lang="en-US" altLang="en-US" dirty="0">
                <a:solidFill>
                  <a:srgbClr val="000000"/>
                </a:solidFill>
              </a:rPr>
              <a:t>                      either </a:t>
            </a:r>
            <a:r>
              <a:rPr lang="en-US" altLang="en-US" sz="2000" b="1" dirty="0">
                <a:solidFill>
                  <a:srgbClr val="000000"/>
                </a:solidFill>
                <a:latin typeface="Courier New" panose="02070309020205020404" pitchFamily="49" charset="0"/>
              </a:rPr>
              <a:t>flag[j] = false</a:t>
            </a:r>
            <a:r>
              <a:rPr lang="en-US" altLang="en-US" b="1" dirty="0">
                <a:solidFill>
                  <a:srgbClr val="000000"/>
                </a:solidFill>
                <a:latin typeface="Courier New" panose="02070309020205020404" pitchFamily="49" charset="0"/>
              </a:rPr>
              <a:t> </a:t>
            </a:r>
            <a:r>
              <a:rPr lang="en-US" altLang="en-US" dirty="0">
                <a:solidFill>
                  <a:srgbClr val="000000"/>
                </a:solidFill>
              </a:rPr>
              <a:t>or</a:t>
            </a: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turn = i</a:t>
            </a:r>
            <a:endParaRPr lang="en-US" altLang="en-US" sz="2000" dirty="0">
              <a:solidFill>
                <a:srgbClr val="000000"/>
              </a:solidFill>
            </a:endParaRPr>
          </a:p>
          <a:p>
            <a:pPr>
              <a:buFont typeface="Monotype Sorts" pitchFamily="-84" charset="2"/>
              <a:buNone/>
            </a:pPr>
            <a:r>
              <a:rPr lang="en-US" altLang="en-US" dirty="0">
                <a:solidFill>
                  <a:srgbClr val="000000"/>
                </a:solidFill>
              </a:rPr>
              <a:t>        2.   Progress requirement is satisfied</a:t>
            </a:r>
          </a:p>
          <a:p>
            <a:pPr>
              <a:buFont typeface="Monotype Sorts" pitchFamily="-84" charset="2"/>
              <a:buNone/>
            </a:pPr>
            <a:r>
              <a:rPr lang="en-US" altLang="en-US" dirty="0">
                <a:solidFill>
                  <a:srgbClr val="000000"/>
                </a:solidFill>
              </a:rPr>
              <a:t>        3.   Bounded-waiting requirement is met</a:t>
            </a:r>
            <a:endParaRPr lang="en-US" altLang="en-US" sz="1600" dirty="0">
              <a:solidFill>
                <a:srgbClr val="000000"/>
              </a:solidFill>
            </a:endParaRPr>
          </a:p>
          <a:p>
            <a:pPr>
              <a:lnSpc>
                <a:spcPct val="90000"/>
              </a:lnSpc>
            </a:pP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en-US" altLang="en-US" sz="2400" dirty="0"/>
              <a:t>Peterson’s Solution and Modern Architecture</a:t>
            </a:r>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806450" y="1233488"/>
            <a:ext cx="7275666" cy="4385647"/>
          </a:xfrm>
        </p:spPr>
        <p:txBody>
          <a:bodyPr/>
          <a:lstStyle/>
          <a:p>
            <a:r>
              <a:rPr lang="en-US" altLang="en-US" dirty="0"/>
              <a:t>Although useful for demonstrating an algorithm, Peterson’s Solution is not guaranteed to work on modern architectures.</a:t>
            </a:r>
          </a:p>
          <a:p>
            <a:pPr lvl="1"/>
            <a:r>
              <a:rPr lang="en-US" altLang="en-US" dirty="0"/>
              <a:t>To improve performance, processors and/or compilers may reorder operations that have no dependencies</a:t>
            </a:r>
          </a:p>
          <a:p>
            <a:r>
              <a:rPr lang="en-US" altLang="en-US" dirty="0"/>
              <a:t>Understanding why it will not work is useful for better understanding race conditions.</a:t>
            </a:r>
          </a:p>
          <a:p>
            <a:r>
              <a:rPr lang="en-US" altLang="en-US" dirty="0"/>
              <a:t>For single-threaded this is ok as the result will always be the same.</a:t>
            </a:r>
          </a:p>
          <a:p>
            <a:r>
              <a:rPr lang="en-US" altLang="en-US" dirty="0"/>
              <a:t>For multithreaded the reordering may produce inconsistent or unexpected results!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en-US" altLang="en-US" dirty="0"/>
              <a:t>Modern Architecture Example</a:t>
            </a:r>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3394496"/>
          </a:xfrm>
        </p:spPr>
        <p:txBody>
          <a:bodyPr/>
          <a:lstStyle/>
          <a:p>
            <a:r>
              <a:rPr lang="en-US" altLang="en-US" dirty="0"/>
              <a:t>Two threads share the data:</a:t>
            </a:r>
            <a:br>
              <a:rPr lang="en-US" altLang="en-US" dirty="0"/>
            </a:br>
            <a:r>
              <a:rPr lang="en-US" altLang="en-US" dirty="0"/>
              <a:t>      </a:t>
            </a:r>
            <a:r>
              <a:rPr lang="en-US" altLang="en-US" dirty="0" err="1">
                <a:latin typeface="Courier New" panose="02070309020205020404" pitchFamily="49" charset="0"/>
                <a:cs typeface="Courier New" panose="02070309020205020404" pitchFamily="49" charset="0"/>
              </a:rPr>
              <a:t>boolean</a:t>
            </a:r>
            <a:r>
              <a:rPr lang="en-US" altLang="en-US" dirty="0">
                <a:latin typeface="Courier New" panose="02070309020205020404" pitchFamily="49" charset="0"/>
                <a:cs typeface="Courier New" panose="02070309020205020404" pitchFamily="49" charset="0"/>
              </a:rPr>
              <a:t> flag = false;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int x = 0;</a:t>
            </a:r>
          </a:p>
          <a:p>
            <a:r>
              <a:rPr lang="en-US" altLang="en-US" dirty="0"/>
              <a:t>Thread 1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What is the expected output?</a:t>
            </a:r>
          </a:p>
          <a:p>
            <a:pPr marL="0" indent="0">
              <a:buNone/>
            </a:pPr>
            <a:r>
              <a:rPr lang="en-US" altLang="en-US" dirty="0"/>
              <a:t>            </a:t>
            </a:r>
          </a:p>
          <a:p>
            <a:pPr marL="0" indent="0">
              <a:buNone/>
            </a:pPr>
            <a:r>
              <a:rPr lang="en-US" altLang="en-US" dirty="0"/>
              <a:t>            </a:t>
            </a:r>
          </a:p>
        </p:txBody>
      </p:sp>
      <p:sp>
        <p:nvSpPr>
          <p:cNvPr id="2" name="TextBox 1">
            <a:extLst>
              <a:ext uri="{FF2B5EF4-FFF2-40B4-BE49-F238E27FC236}">
                <a16:creationId xmlns:a16="http://schemas.microsoft.com/office/drawing/2014/main" id="{4E9A5473-147F-4669-8110-D8DF8A3CF96B}"/>
              </a:ext>
            </a:extLst>
          </p:cNvPr>
          <p:cNvSpPr txBox="1"/>
          <p:nvPr/>
        </p:nvSpPr>
        <p:spPr>
          <a:xfrm>
            <a:off x="1595537" y="4758607"/>
            <a:ext cx="2733870" cy="369332"/>
          </a:xfrm>
          <a:prstGeom prst="rect">
            <a:avLst/>
          </a:prstGeom>
          <a:noFill/>
        </p:spPr>
        <p:txBody>
          <a:bodyPr wrap="square" rtlCol="0">
            <a:spAutoFit/>
          </a:bodyPr>
          <a:lstStyle/>
          <a:p>
            <a:r>
              <a:rPr lang="en-US" dirty="0">
                <a:latin typeface="+mn-lt"/>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en-US" altLang="en-US" dirty="0"/>
              <a:t>Modern Architecture Example (Cont.)</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50" y="1233489"/>
            <a:ext cx="6623050" cy="4294476"/>
          </a:xfrm>
        </p:spPr>
        <p:txBody>
          <a:bodyPr/>
          <a:lstStyle/>
          <a:p>
            <a:r>
              <a:rPr lang="en-US" altLang="en-US" dirty="0"/>
              <a:t>However, since the variables </a:t>
            </a:r>
            <a:r>
              <a:rPr lang="en-US" altLang="en-US" dirty="0">
                <a:latin typeface="Courier New" panose="02070309020205020404" pitchFamily="49" charset="0"/>
                <a:cs typeface="Courier New" panose="02070309020205020404" pitchFamily="49" charset="0"/>
              </a:rPr>
              <a:t>flag</a:t>
            </a:r>
            <a:r>
              <a:rPr lang="en-US" altLang="en-US" dirty="0"/>
              <a:t> and </a:t>
            </a:r>
            <a:r>
              <a:rPr lang="en-US" altLang="en-US" dirty="0">
                <a:latin typeface="Courier New" panose="02070309020205020404" pitchFamily="49" charset="0"/>
                <a:cs typeface="Courier New" panose="02070309020205020404" pitchFamily="49" charset="0"/>
              </a:rPr>
              <a:t>x</a:t>
            </a:r>
            <a:r>
              <a:rPr lang="en-US" altLang="en-US" dirty="0"/>
              <a:t> are independent of each other, the instructions:</a:t>
            </a:r>
          </a:p>
          <a:p>
            <a:pPr marL="0" indent="0">
              <a:buNone/>
            </a:pP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flag = true;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x = 100;</a:t>
            </a:r>
          </a:p>
          <a:p>
            <a:pPr marL="0" indent="0">
              <a:buNone/>
            </a:pPr>
            <a:endParaRPr lang="en-US" altLang="en-US" dirty="0">
              <a:latin typeface="Courier New" panose="02070309020205020404" pitchFamily="49" charset="0"/>
              <a:cs typeface="Courier New" panose="02070309020205020404" pitchFamily="49" charset="0"/>
            </a:endParaRPr>
          </a:p>
          <a:p>
            <a:pPr marL="0" indent="0">
              <a:buNone/>
            </a:pPr>
            <a:r>
              <a:rPr lang="en-US" altLang="en-US" dirty="0">
                <a:latin typeface="Courier New" panose="02070309020205020404" pitchFamily="49" charset="0"/>
                <a:cs typeface="Courier New" panose="02070309020205020404" pitchFamily="49" charset="0"/>
              </a:rPr>
              <a:t>   </a:t>
            </a:r>
            <a:r>
              <a:rPr lang="en-US" altLang="en-US" dirty="0"/>
              <a:t>for Thread 2 may be reordered</a:t>
            </a:r>
            <a:endParaRPr lang="en-US" altLang="en-US" dirty="0">
              <a:latin typeface="Courier New" panose="02070309020205020404" pitchFamily="49" charset="0"/>
              <a:cs typeface="Courier New" panose="02070309020205020404" pitchFamily="49" charset="0"/>
            </a:endParaRPr>
          </a:p>
          <a:p>
            <a:r>
              <a:rPr lang="en-US" altLang="en-US" dirty="0"/>
              <a:t>If this occurs, the output may be 0!</a:t>
            </a:r>
          </a:p>
          <a:p>
            <a:pPr marL="0" indent="0">
              <a:buNone/>
            </a:pPr>
            <a:br>
              <a:rPr lang="en-US" altLang="en-US" dirty="0"/>
            </a:br>
            <a:br>
              <a:rPr lang="en-US" altLang="en-US" dirty="0"/>
            </a:br>
            <a:br>
              <a:rPr lang="en-US" altLang="en-US" dirty="0"/>
            </a:b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r>
              <a:rPr lang="en-US" altLang="en-US" dirty="0"/>
              <a:t>The effects of instruction reordering in Peterson’s Solution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This allows both processes to be in their critical section at the same time!</a:t>
            </a:r>
          </a:p>
          <a:p>
            <a:r>
              <a:rPr lang="en-US" altLang="en-US" dirty="0"/>
              <a:t>To ensure that Peterson’s solution will work correctly on modern computer architecture we must use </a:t>
            </a:r>
            <a:r>
              <a:rPr lang="en-US" altLang="en-US" b="1" dirty="0">
                <a:solidFill>
                  <a:srgbClr val="006699"/>
                </a:solidFill>
                <a:latin typeface="+mj-lt"/>
              </a:rPr>
              <a:t>Memory Barrier</a:t>
            </a:r>
            <a:r>
              <a:rPr lang="en-US" altLang="en-US" dirty="0"/>
              <a:t>.</a:t>
            </a:r>
            <a:br>
              <a:rPr lang="en-US" altLang="en-US" dirty="0"/>
            </a:br>
            <a:br>
              <a:rPr lang="en-US" altLang="en-US" dirty="0"/>
            </a:br>
            <a:br>
              <a:rPr lang="en-US" altLang="en-US" dirty="0"/>
            </a:br>
            <a:br>
              <a:rPr lang="en-US" altLang="en-US" dirty="0"/>
            </a:br>
            <a:endParaRPr lang="en-US" altLang="en-US"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620" y="1821442"/>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en-US" altLang="en-US" dirty="0"/>
              <a:t>Memory Barrier</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b="1" dirty="0"/>
              <a:t>Memory model </a:t>
            </a:r>
            <a:r>
              <a:rPr lang="en-US" altLang="en-US" dirty="0"/>
              <a:t>are the memory guarantees a computer architecture makes to application programs.</a:t>
            </a:r>
          </a:p>
          <a:p>
            <a:r>
              <a:rPr lang="en-US" altLang="en-US" dirty="0"/>
              <a:t>Memory models may be either:</a:t>
            </a:r>
          </a:p>
          <a:p>
            <a:pPr lvl="1"/>
            <a:r>
              <a:rPr lang="en-US" altLang="en-US" b="1" dirty="0"/>
              <a:t>Strongly ordered </a:t>
            </a:r>
            <a:r>
              <a:rPr lang="en-US" altLang="en-US" dirty="0"/>
              <a:t>– where a memory modification of one processor is immediately visible to all other processors.</a:t>
            </a:r>
          </a:p>
          <a:p>
            <a:pPr lvl="1"/>
            <a:r>
              <a:rPr lang="en-US" altLang="en-US" b="1" dirty="0"/>
              <a:t>Weakly ordered  </a:t>
            </a:r>
            <a:r>
              <a:rPr lang="en-US" altLang="en-US" dirty="0"/>
              <a:t>– where a memory modification of one processor may not be immediately visible to all other processors.</a:t>
            </a:r>
          </a:p>
          <a:p>
            <a:r>
              <a:rPr lang="en-US" altLang="en-US" dirty="0"/>
              <a:t>A </a:t>
            </a:r>
            <a:r>
              <a:rPr lang="en-US" altLang="en-US" b="1" dirty="0"/>
              <a:t>memory barrier </a:t>
            </a:r>
            <a:r>
              <a:rPr lang="en-US" altLang="en-US" dirty="0"/>
              <a:t>is an instruction that forces any change in memory to be propagated (made visible) to all other processors.</a:t>
            </a:r>
            <a:br>
              <a:rPr lang="en-US" altLang="en-US" dirty="0"/>
            </a:br>
            <a:endParaRPr lang="en-US" altLang="en-US" dirty="0"/>
          </a:p>
        </p:txBody>
      </p:sp>
    </p:spTree>
    <p:extLst>
      <p:ext uri="{BB962C8B-B14F-4D97-AF65-F5344CB8AC3E}">
        <p14:creationId xmlns:p14="http://schemas.microsoft.com/office/powerpoint/2010/main" val="248227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en-US" altLang="en-US" dirty="0"/>
              <a:t>Memory Barrier Instructions</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dirty="0"/>
              <a:t>When a memory barrier instruction is performed, the system ensures that all loads and stores are completed before any subsequent load or store operations are performed.</a:t>
            </a:r>
          </a:p>
          <a:p>
            <a:r>
              <a:rPr lang="en-US" altLang="en-US" dirty="0"/>
              <a:t>Therefore, even if instructions were reordered, the memory barrier ensures that the store operations are completed in memory and visible to other processors before future load or store operations are performed.</a:t>
            </a:r>
          </a:p>
          <a:p>
            <a:endParaRPr lang="en-US" altLang="en-US" dirty="0"/>
          </a:p>
        </p:txBody>
      </p:sp>
    </p:spTree>
    <p:extLst>
      <p:ext uri="{BB962C8B-B14F-4D97-AF65-F5344CB8AC3E}">
        <p14:creationId xmlns:p14="http://schemas.microsoft.com/office/powerpoint/2010/main" val="1006609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en-US" altLang="en-US" dirty="0"/>
              <a:t>Memory Barrier Example</a:t>
            </a:r>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837622" y="1161866"/>
            <a:ext cx="6726959" cy="4854469"/>
          </a:xfrm>
        </p:spPr>
        <p:txBody>
          <a:bodyPr/>
          <a:lstStyle/>
          <a:p>
            <a:r>
              <a:rPr lang="en-US" altLang="en-US" dirty="0"/>
              <a:t>Returning to the example of slides 6.17 - 6.18</a:t>
            </a:r>
          </a:p>
          <a:p>
            <a:r>
              <a:rPr lang="en-US" altLang="en-US" dirty="0"/>
              <a:t>We could add a memory barrier to the following instructions to ensure Thread 1 outputs 100:</a:t>
            </a:r>
          </a:p>
          <a:p>
            <a:r>
              <a:rPr lang="en-US" altLang="en-US" dirty="0"/>
              <a:t>Thread 1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For</a:t>
            </a:r>
            <a:r>
              <a:rPr lang="en-US" altLang="en-US" dirty="0">
                <a:latin typeface="Courier New" panose="02070309020205020404" pitchFamily="49" charset="0"/>
                <a:cs typeface="Courier New" panose="02070309020205020404" pitchFamily="49" charset="0"/>
              </a:rPr>
              <a:t> </a:t>
            </a:r>
            <a:r>
              <a:rPr lang="en-US" altLang="en-US" dirty="0"/>
              <a:t>Thread 1 we are guaranteed that  that the value of </a:t>
            </a:r>
            <a:r>
              <a:rPr lang="en-US" altLang="en-US" dirty="0">
                <a:latin typeface="Courier New" panose="02070309020205020404" pitchFamily="49" charset="0"/>
                <a:cs typeface="Courier New" panose="02070309020205020404" pitchFamily="49" charset="0"/>
              </a:rPr>
              <a:t>flag</a:t>
            </a:r>
            <a:r>
              <a:rPr lang="en-US" altLang="en-US" dirty="0"/>
              <a:t> is loaded before the value of </a:t>
            </a:r>
            <a:r>
              <a:rPr lang="en-US" altLang="en-US" dirty="0">
                <a:latin typeface="Courier New" panose="02070309020205020404" pitchFamily="49" charset="0"/>
                <a:cs typeface="Courier New" panose="02070309020205020404" pitchFamily="49" charset="0"/>
              </a:rPr>
              <a:t>x</a:t>
            </a:r>
            <a:r>
              <a:rPr lang="en-US" altLang="en-US" dirty="0"/>
              <a:t>.</a:t>
            </a:r>
          </a:p>
          <a:p>
            <a:r>
              <a:rPr lang="en-US" altLang="en-US" dirty="0"/>
              <a:t>For Thread 2 we ensure that the assignment to </a:t>
            </a:r>
            <a:r>
              <a:rPr lang="en-US" altLang="en-US" dirty="0">
                <a:latin typeface="Courier New" panose="02070309020205020404" pitchFamily="49" charset="0"/>
                <a:cs typeface="Courier New" panose="02070309020205020404" pitchFamily="49" charset="0"/>
              </a:rPr>
              <a:t>x</a:t>
            </a:r>
            <a:r>
              <a:rPr lang="en-US" altLang="en-US" dirty="0"/>
              <a:t> occurs before the assignment </a:t>
            </a:r>
            <a:r>
              <a:rPr lang="en-US" altLang="en-US" dirty="0">
                <a:latin typeface="Courier New" panose="02070309020205020404" pitchFamily="49" charset="0"/>
                <a:cs typeface="Courier New" panose="02070309020205020404" pitchFamily="49" charset="0"/>
              </a:rPr>
              <a:t>flag.</a:t>
            </a:r>
          </a:p>
          <a:p>
            <a:pPr marL="0" indent="0">
              <a:buNone/>
            </a:pPr>
            <a:endParaRPr lang="en-US" altLang="en-US" dirty="0"/>
          </a:p>
        </p:txBody>
      </p:sp>
    </p:spTree>
    <p:extLst>
      <p:ext uri="{BB962C8B-B14F-4D97-AF65-F5344CB8AC3E}">
        <p14:creationId xmlns:p14="http://schemas.microsoft.com/office/powerpoint/2010/main" val="2104174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highlight>
                  <a:srgbClr val="FFFF00"/>
                </a:highlight>
              </a:rPr>
              <a:t>Hardware-based</a:t>
            </a:r>
          </a:p>
          <a:p>
            <a:pPr lvl="1"/>
            <a:r>
              <a:rPr lang="en-US" sz="1600" b="1" dirty="0"/>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40915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338848"/>
            <a:ext cx="8382000" cy="4534265"/>
          </a:xfrm>
        </p:spPr>
        <p:txBody>
          <a:bodyPr/>
          <a:lstStyle/>
          <a:p>
            <a:pPr marL="400050" lvl="1" indent="0">
              <a:buNone/>
            </a:pPr>
            <a:r>
              <a:rPr lang="en-US" b="1" dirty="0"/>
              <a:t>KEYWORDS: </a:t>
            </a:r>
            <a:r>
              <a:rPr lang="en-US" sz="1400" dirty="0"/>
              <a:t>race condition, critical section, mutual exclusion, progress, bounded waiting, locks, semaphore, monitors.</a:t>
            </a:r>
          </a:p>
          <a:p>
            <a:pPr marL="400050" lvl="1" indent="0">
              <a:buNone/>
            </a:pPr>
            <a:endParaRPr lang="en-US" sz="1400" dirty="0"/>
          </a:p>
          <a:p>
            <a:r>
              <a:rPr lang="en-US" dirty="0"/>
              <a:t> </a:t>
            </a:r>
            <a:r>
              <a:rPr lang="en-US" b="1" dirty="0"/>
              <a:t>HOMEWORK: </a:t>
            </a:r>
          </a:p>
          <a:p>
            <a:pPr marL="400050" lvl="1" indent="0">
              <a:buNone/>
            </a:pPr>
            <a:r>
              <a:rPr lang="en-US" sz="1400" dirty="0"/>
              <a:t>1) Reading : Chapter 6, especially the summary.</a:t>
            </a:r>
          </a:p>
          <a:p>
            <a:pPr marL="400050" lvl="1" indent="0">
              <a:buNone/>
            </a:pPr>
            <a:r>
              <a:rPr lang="en-US" sz="1400" dirty="0"/>
              <a:t>2) Make sure to understand and be able to explain every keyword from the list here and the ones which are printed bold in the text book.</a:t>
            </a:r>
          </a:p>
          <a:p>
            <a:pPr marL="400050" lvl="1" indent="0">
              <a:buNone/>
            </a:pPr>
            <a:r>
              <a:rPr lang="en-US" sz="1400" dirty="0"/>
              <a:t>3) Important Questions:</a:t>
            </a:r>
          </a:p>
          <a:p>
            <a:pPr marL="1028700" lvl="2" indent="-285750"/>
            <a:r>
              <a:rPr lang="en-US" sz="1400" dirty="0"/>
              <a:t>What are Critical Sections ?</a:t>
            </a:r>
          </a:p>
          <a:p>
            <a:pPr marL="1028700" lvl="2" indent="-285750"/>
            <a:r>
              <a:rPr lang="en-US" sz="1400" dirty="0"/>
              <a:t>What three requirements must a solution to the critical-section problem satisfy?</a:t>
            </a:r>
          </a:p>
          <a:p>
            <a:pPr marL="1028700" lvl="2" indent="-285750"/>
            <a:r>
              <a:rPr lang="en-US" sz="1400" dirty="0"/>
              <a:t>How do Mutex Locks work ?</a:t>
            </a:r>
          </a:p>
          <a:p>
            <a:pPr marL="1028700" lvl="2" indent="-285750"/>
            <a:r>
              <a:rPr lang="en-US" sz="1400" dirty="0"/>
              <a:t>How do Semaphores work ?</a:t>
            </a:r>
          </a:p>
          <a:p>
            <a:pPr marL="1028700" lvl="2" indent="-285750"/>
            <a:r>
              <a:rPr lang="en-US" sz="1400" dirty="0"/>
              <a:t>How do Monitors work ?</a:t>
            </a:r>
          </a:p>
          <a:p>
            <a:pPr marL="1028700" lvl="2" indent="-285750"/>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en-US" altLang="en-US" dirty="0"/>
              <a:t>Synchronization Hardware</a:t>
            </a:r>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821094" y="1233488"/>
            <a:ext cx="7443675" cy="4372487"/>
          </a:xfrm>
        </p:spPr>
        <p:txBody>
          <a:bodyPr/>
          <a:lstStyle/>
          <a:p>
            <a:pPr>
              <a:lnSpc>
                <a:spcPct val="90000"/>
              </a:lnSpc>
              <a:tabLst>
                <a:tab pos="739775" algn="l"/>
                <a:tab pos="1020763" algn="l"/>
                <a:tab pos="1257300" algn="l"/>
              </a:tabLst>
            </a:pPr>
            <a:r>
              <a:rPr lang="en-US" altLang="en-US" dirty="0"/>
              <a:t>Many systems provide hardware support for implementing the critical section code.</a:t>
            </a:r>
          </a:p>
          <a:p>
            <a:pPr>
              <a:lnSpc>
                <a:spcPct val="90000"/>
              </a:lnSpc>
              <a:tabLst>
                <a:tab pos="739775" algn="l"/>
                <a:tab pos="1020763" algn="l"/>
                <a:tab pos="1257300" algn="l"/>
              </a:tabLst>
            </a:pPr>
            <a:r>
              <a:rPr lang="en-US" altLang="en-US" dirty="0"/>
              <a:t>Uniprocessors – could disable interrupts</a:t>
            </a:r>
          </a:p>
          <a:p>
            <a:pPr lvl="1">
              <a:lnSpc>
                <a:spcPct val="90000"/>
              </a:lnSpc>
              <a:tabLst>
                <a:tab pos="739775" algn="l"/>
                <a:tab pos="1020763" algn="l"/>
                <a:tab pos="1257300" algn="l"/>
              </a:tabLst>
            </a:pPr>
            <a:r>
              <a:rPr lang="en-US" altLang="en-US" dirty="0"/>
              <a:t>Currently running code would execute without preemption</a:t>
            </a:r>
          </a:p>
          <a:p>
            <a:pPr lvl="1">
              <a:lnSpc>
                <a:spcPct val="90000"/>
              </a:lnSpc>
              <a:tabLst>
                <a:tab pos="739775" algn="l"/>
                <a:tab pos="1020763" algn="l"/>
                <a:tab pos="1257300" algn="l"/>
              </a:tabLst>
            </a:pPr>
            <a:r>
              <a:rPr lang="en-US" altLang="en-US" dirty="0"/>
              <a:t>Generally too inefficient on multiprocessor systems</a:t>
            </a:r>
          </a:p>
          <a:p>
            <a:pPr lvl="2">
              <a:lnSpc>
                <a:spcPct val="90000"/>
              </a:lnSpc>
              <a:tabLst>
                <a:tab pos="739775" algn="l"/>
                <a:tab pos="1020763" algn="l"/>
                <a:tab pos="1257300" algn="l"/>
              </a:tabLst>
            </a:pPr>
            <a:r>
              <a:rPr lang="en-US" altLang="en-US" dirty="0"/>
              <a:t>Operating systems using this not broadly scalable</a:t>
            </a:r>
          </a:p>
          <a:p>
            <a:pPr>
              <a:lnSpc>
                <a:spcPct val="90000"/>
              </a:lnSpc>
              <a:tabLst>
                <a:tab pos="739775" algn="l"/>
                <a:tab pos="1020763" algn="l"/>
                <a:tab pos="1257300" algn="l"/>
              </a:tabLst>
            </a:pPr>
            <a:r>
              <a:rPr lang="en-US" altLang="en-US" dirty="0"/>
              <a:t>We will look at three forms of hardware support:</a:t>
            </a:r>
            <a:br>
              <a:rPr lang="en-US" altLang="en-US" dirty="0"/>
            </a:br>
            <a:br>
              <a:rPr lang="en-US" altLang="en-US" dirty="0"/>
            </a:br>
            <a:r>
              <a:rPr lang="en-US" altLang="en-US" dirty="0">
                <a:solidFill>
                  <a:srgbClr val="CC6600"/>
                </a:solidFill>
              </a:rPr>
              <a:t>1.  </a:t>
            </a:r>
            <a:r>
              <a:rPr lang="en-US" altLang="en-US" dirty="0"/>
              <a:t>Hardware instructions</a:t>
            </a:r>
            <a:br>
              <a:rPr lang="en-US" altLang="en-US" dirty="0"/>
            </a:br>
            <a:br>
              <a:rPr lang="en-US" altLang="en-US" dirty="0"/>
            </a:br>
            <a:r>
              <a:rPr lang="en-US" altLang="en-US" dirty="0">
                <a:solidFill>
                  <a:srgbClr val="CC6600"/>
                </a:solidFill>
              </a:rPr>
              <a:t>2.  </a:t>
            </a:r>
            <a:r>
              <a:rPr lang="en-US" altLang="en-US" dirty="0"/>
              <a:t>Atomic variables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en-US" altLang="en-US" dirty="0"/>
              <a:t>Hardware Instructions</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Special hardware instructions that allow us to either </a:t>
            </a:r>
            <a:r>
              <a:rPr lang="en-US" altLang="en-US" i="1" dirty="0"/>
              <a:t>test-and-modify</a:t>
            </a:r>
            <a:r>
              <a:rPr lang="en-US" altLang="en-US" dirty="0"/>
              <a:t> the content of a word, or two </a:t>
            </a:r>
            <a:r>
              <a:rPr lang="en-US" altLang="en-US" i="1" dirty="0"/>
              <a:t>swap</a:t>
            </a:r>
            <a:r>
              <a:rPr lang="en-US" altLang="en-US" dirty="0"/>
              <a:t> the contents of two words atomically (uninterruptedly.)</a:t>
            </a:r>
          </a:p>
          <a:p>
            <a:pPr lvl="1"/>
            <a:r>
              <a:rPr lang="en-US" altLang="en-US" b="1" dirty="0"/>
              <a:t>Test-and-Set</a:t>
            </a:r>
            <a:r>
              <a:rPr lang="en-US" altLang="en-US" dirty="0"/>
              <a:t> instruction</a:t>
            </a:r>
          </a:p>
          <a:p>
            <a:pPr lvl="1"/>
            <a:r>
              <a:rPr lang="en-US" altLang="en-US" b="1" dirty="0"/>
              <a:t>Compare-and-Swap</a:t>
            </a:r>
            <a:r>
              <a:rPr lang="en-US" altLang="en-US" dirty="0"/>
              <a:t> instruction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en-US" altLang="en-US" dirty="0"/>
              <a:t>The test_and_set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Definition</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test_and_set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return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endParaRPr lang="en-US" altLang="en-US" dirty="0">
              <a:solidFill>
                <a:srgbClr val="0000FF"/>
              </a:solidFill>
            </a:endParaRPr>
          </a:p>
          <a:p>
            <a:r>
              <a:rPr lang="en-US" altLang="en-US" dirty="0"/>
              <a:t>Properties</a:t>
            </a:r>
          </a:p>
          <a:p>
            <a:pPr lvl="1"/>
            <a:r>
              <a:rPr lang="en-US" altLang="en-US" dirty="0"/>
              <a:t>Executed atomically</a:t>
            </a:r>
          </a:p>
          <a:p>
            <a:pPr lvl="1"/>
            <a:r>
              <a:rPr lang="en-US" altLang="en-US" dirty="0"/>
              <a:t>Returns the original value of passed parameter</a:t>
            </a:r>
          </a:p>
          <a:p>
            <a:pPr lvl="1"/>
            <a:r>
              <a:rPr lang="en-US" altLang="en-US" dirty="0"/>
              <a:t>Set the new value of passed parameter to </a:t>
            </a:r>
            <a:r>
              <a:rPr lang="en-US" altLang="en-US" b="1" dirty="0">
                <a:solidFill>
                  <a:srgbClr val="000000"/>
                </a:solidFill>
                <a:latin typeface="Courier New" panose="02070309020205020404" pitchFamily="49" charset="0"/>
              </a:rPr>
              <a:t>true</a:t>
            </a:r>
            <a:endParaRPr lang="en-US" altLang="en-US" b="1" dirty="0">
              <a:latin typeface="Courier New" panose="02070309020205020404" pitchFamily="49" charset="0"/>
              <a:cs typeface="Courier New" panose="02070309020205020404" pitchFamily="49" charset="0"/>
            </a:endParaRPr>
          </a:p>
          <a:p>
            <a:pPr lvl="1"/>
            <a:endParaRPr lang="en-US" altLang="en-US" dirty="0"/>
          </a:p>
        </p:txBody>
      </p:sp>
    </p:spTree>
    <p:extLst>
      <p:ext uri="{BB962C8B-B14F-4D97-AF65-F5344CB8AC3E}">
        <p14:creationId xmlns:p14="http://schemas.microsoft.com/office/powerpoint/2010/main" val="3986950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1044575" y="1193800"/>
            <a:ext cx="7054850" cy="5067300"/>
          </a:xfrm>
        </p:spPr>
        <p:txBody>
          <a:bodyPr/>
          <a:lstStyle/>
          <a:p>
            <a:pPr>
              <a:lnSpc>
                <a:spcPct val="90000"/>
              </a:lnSpc>
              <a:tabLst>
                <a:tab pos="741363" algn="l"/>
                <a:tab pos="1022350" algn="l"/>
                <a:tab pos="1258888" algn="l"/>
              </a:tabLst>
            </a:pPr>
            <a:r>
              <a:rPr lang="en-US" altLang="en-US" dirty="0"/>
              <a:t>Shared </a:t>
            </a:r>
            <a:r>
              <a:rPr lang="en-US" altLang="en-US" dirty="0" err="1"/>
              <a:t>boolean</a:t>
            </a:r>
            <a:r>
              <a:rPr lang="en-US" altLang="en-US" dirty="0"/>
              <a:t> variable </a:t>
            </a:r>
            <a:r>
              <a:rPr lang="en-US" altLang="en-US" b="1" dirty="0">
                <a:latin typeface="Courier New" panose="02070309020205020404" pitchFamily="49" charset="0"/>
                <a:cs typeface="Courier New" panose="02070309020205020404" pitchFamily="49" charset="0"/>
              </a:rPr>
              <a:t>lock</a:t>
            </a:r>
            <a:r>
              <a:rPr lang="en-US" altLang="en-US" dirty="0"/>
              <a:t>, initialized to </a:t>
            </a:r>
            <a:r>
              <a:rPr lang="en-US" altLang="en-US" b="1" dirty="0">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dirty="0"/>
              <a:t>Solution:</a:t>
            </a:r>
            <a:endParaRPr lang="en-US" altLang="en-US" sz="1400" b="1" dirty="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cs typeface="Courier New" panose="02070309020205020404" pitchFamily="49" charset="0"/>
              </a:rPr>
              <a:t>       </a:t>
            </a:r>
            <a:r>
              <a:rPr lang="en-US" altLang="en-US" sz="1600" b="1" dirty="0">
                <a:solidFill>
                  <a:srgbClr val="000000"/>
                </a:solidFill>
                <a:latin typeface="Courier New" panose="02070309020205020404" pitchFamily="49" charset="0"/>
                <a:cs typeface="Courier New" panose="02070309020205020404" pitchFamily="49" charset="0"/>
              </a:rPr>
              <a:t>do {</a:t>
            </a:r>
            <a:br>
              <a:rPr lang="en-US" altLang="en-US" sz="1600" b="1" dirty="0">
                <a:solidFill>
                  <a:srgbClr val="000000"/>
                </a:solidFill>
                <a:latin typeface="Courier New" panose="02070309020205020404" pitchFamily="49" charset="0"/>
                <a:cs typeface="Courier New" panose="02070309020205020404" pitchFamily="49" charset="0"/>
              </a:rPr>
            </a:br>
            <a:r>
              <a:rPr lang="en-US" altLang="en-US" sz="1600" b="1" dirty="0">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 do nothing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critical section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lock = false;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while (true);</a:t>
            </a:r>
          </a:p>
          <a:p>
            <a:pPr>
              <a:buFont typeface="Monotype Sorts" pitchFamily="-84" charset="2"/>
              <a:buNone/>
              <a:tabLst>
                <a:tab pos="741363" algn="l"/>
                <a:tab pos="1022350" algn="l"/>
                <a:tab pos="1258888" algn="l"/>
              </a:tabLst>
            </a:pPr>
            <a:endParaRPr lang="en-US" altLang="en-US" sz="1600" b="1" dirty="0">
              <a:solidFill>
                <a:srgbClr val="000000"/>
              </a:solidFill>
              <a:latin typeface="Courier New" panose="02070309020205020404" pitchFamily="49" charset="0"/>
              <a:cs typeface="Courier New" panose="02070309020205020404" pitchFamily="49" charset="0"/>
            </a:endParaRPr>
          </a:p>
          <a:p>
            <a:pPr>
              <a:tabLst>
                <a:tab pos="741363" algn="l"/>
                <a:tab pos="1022350" algn="l"/>
                <a:tab pos="1258888" algn="l"/>
              </a:tabLst>
            </a:pPr>
            <a:r>
              <a:rPr lang="en-US" altLang="en-US" dirty="0"/>
              <a:t>Does it solve the critical-section problem?</a:t>
            </a:r>
          </a:p>
          <a:p>
            <a:pPr>
              <a:lnSpc>
                <a:spcPct val="90000"/>
              </a:lnSpc>
              <a:buFont typeface="Monotype Sorts" pitchFamily="-84" charset="2"/>
              <a:buNone/>
              <a:tabLst>
                <a:tab pos="741363" algn="l"/>
                <a:tab pos="1022350" algn="l"/>
                <a:tab pos="1258888" algn="l"/>
              </a:tabLst>
            </a:pPr>
            <a:endParaRPr lang="en-US" altLang="en-US" dirty="0"/>
          </a:p>
          <a:p>
            <a:pPr>
              <a:lnSpc>
                <a:spcPct val="90000"/>
              </a:lnSpc>
              <a:buFont typeface="Monotype Sorts" pitchFamily="-84" charset="2"/>
              <a:buNone/>
              <a:tabLst>
                <a:tab pos="741363" algn="l"/>
                <a:tab pos="1022350" algn="l"/>
                <a:tab pos="1258888" algn="l"/>
              </a:tabLst>
            </a:pPr>
            <a:r>
              <a:rPr lang="en-US" alt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en-US" altLang="en-US" dirty="0"/>
              <a:t>The </a:t>
            </a:r>
            <a:r>
              <a:rPr lang="en-US" altLang="en-US" dirty="0" err="1"/>
              <a:t>compare_and_swap</a:t>
            </a:r>
            <a:r>
              <a:rPr lang="en-US" altLang="en-US" dirty="0"/>
              <a: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49" y="1046451"/>
            <a:ext cx="7807615" cy="2663102"/>
          </a:xfrm>
        </p:spPr>
        <p:txBody>
          <a:bodyPr/>
          <a:lstStyle/>
          <a:p>
            <a:r>
              <a:rPr lang="en-US" altLang="en-US" dirty="0"/>
              <a:t>Definition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400" b="1" dirty="0">
                <a:latin typeface="Courier New" panose="02070309020205020404" pitchFamily="49" charset="0"/>
              </a:rPr>
              <a:t>int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(int *value, int expected, int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a:t>
            </a:r>
            <a:r>
              <a:rPr lang="en-US" altLang="en-US" b="1" dirty="0">
                <a:latin typeface="Courier New" panose="02070309020205020404" pitchFamily="49" charset="0"/>
              </a:rPr>
              <a:t>    </a:t>
            </a:r>
            <a:r>
              <a:rPr lang="en-US" altLang="en-US" sz="1400" b="1" dirty="0">
                <a:latin typeface="Courier New" panose="02070309020205020404" pitchFamily="49" charset="0"/>
              </a:rPr>
              <a:t>int temp = *value;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*value =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return temp; </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 </a:t>
            </a:r>
            <a:endParaRPr lang="en-US" altLang="en-US" dirty="0"/>
          </a:p>
          <a:p>
            <a:r>
              <a:rPr lang="en-US" altLang="en-US" dirty="0"/>
              <a:t>Properties</a:t>
            </a:r>
          </a:p>
          <a:p>
            <a:pPr lvl="1"/>
            <a:r>
              <a:rPr lang="en-US" altLang="en-US" dirty="0"/>
              <a:t>Executed atomically</a:t>
            </a:r>
          </a:p>
          <a:p>
            <a:pPr lvl="1"/>
            <a:r>
              <a:rPr lang="en-US" altLang="en-US" dirty="0"/>
              <a:t>Returns the original value of passed parameter </a:t>
            </a:r>
            <a:r>
              <a:rPr lang="en-US" altLang="en-US" b="1" dirty="0">
                <a:latin typeface="Courier New" panose="02070309020205020404" pitchFamily="49" charset="0"/>
                <a:cs typeface="Courier New" panose="02070309020205020404" pitchFamily="49" charset="0"/>
              </a:rPr>
              <a:t>value</a:t>
            </a:r>
            <a:endParaRPr lang="en-US" altLang="en-US" dirty="0"/>
          </a:p>
          <a:p>
            <a:pPr lvl="1"/>
            <a:r>
              <a:rPr lang="en-US" altLang="en-US" dirty="0"/>
              <a:t>Set  the variable </a:t>
            </a:r>
            <a:r>
              <a:rPr lang="en-US" altLang="en-US" b="1" dirty="0">
                <a:latin typeface="Courier New" panose="02070309020205020404" pitchFamily="49" charset="0"/>
                <a:cs typeface="Courier New" panose="02070309020205020404" pitchFamily="49" charset="0"/>
              </a:rPr>
              <a:t>value</a:t>
            </a:r>
            <a:r>
              <a:rPr lang="en-US" altLang="en-US" dirty="0"/>
              <a:t> the value of the passed parameter </a:t>
            </a:r>
            <a:r>
              <a:rPr lang="en-US" altLang="en-US" b="1" dirty="0" err="1">
                <a:latin typeface="Courier New" panose="02070309020205020404" pitchFamily="49" charset="0"/>
                <a:cs typeface="Courier New" panose="02070309020205020404" pitchFamily="49" charset="0"/>
              </a:rPr>
              <a:t>new_value</a:t>
            </a:r>
            <a:r>
              <a:rPr lang="en-US" altLang="en-US" dirty="0"/>
              <a:t> but only if </a:t>
            </a:r>
            <a:r>
              <a:rPr lang="en-US" altLang="en-US" b="1" dirty="0">
                <a:latin typeface="Courier New" panose="02070309020205020404" pitchFamily="49" charset="0"/>
                <a:cs typeface="Courier New" panose="02070309020205020404" pitchFamily="49" charset="0"/>
              </a:rPr>
              <a:t>*value == expected </a:t>
            </a:r>
            <a:r>
              <a:rPr lang="en-US" altLang="en-US" dirty="0"/>
              <a:t>is true. That is, the swap takes place only under this condition.</a:t>
            </a:r>
          </a:p>
          <a:p>
            <a:pPr lvl="1"/>
            <a:endParaRPr lang="en-US" altLang="en-US" dirty="0"/>
          </a:p>
        </p:txBody>
      </p:sp>
    </p:spTree>
    <p:extLst>
      <p:ext uri="{BB962C8B-B14F-4D97-AF65-F5344CB8AC3E}">
        <p14:creationId xmlns:p14="http://schemas.microsoft.com/office/powerpoint/2010/main" val="3881873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en-US" altLang="en-US" dirty="0"/>
              <a:t>Solution using </a:t>
            </a:r>
            <a:r>
              <a:rPr lang="en-US" altLang="en-US" dirty="0" err="1"/>
              <a:t>compare_and_swap</a:t>
            </a:r>
            <a:endParaRPr lang="en-US" altLang="en-US" dirty="0"/>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dirty="0"/>
              <a:t>Shared integer  </a:t>
            </a:r>
            <a:r>
              <a:rPr lang="en-US" altLang="ja-JP" b="1" dirty="0">
                <a:latin typeface="Courier New" panose="02070309020205020404" pitchFamily="49" charset="0"/>
                <a:cs typeface="Courier New" panose="02070309020205020404" pitchFamily="49" charset="0"/>
              </a:rPr>
              <a:t>lock</a:t>
            </a:r>
            <a:r>
              <a:rPr lang="en-US" altLang="ja-JP" dirty="0"/>
              <a:t>  initialized to 0; </a:t>
            </a:r>
          </a:p>
          <a:p>
            <a:pPr>
              <a:lnSpc>
                <a:spcPct val="90000"/>
              </a:lnSpc>
              <a:tabLst>
                <a:tab pos="741363" algn="l"/>
                <a:tab pos="1022350" algn="l"/>
                <a:tab pos="1258888" algn="l"/>
              </a:tabLst>
            </a:pPr>
            <a:r>
              <a:rPr lang="en-US" altLang="en-US" dirty="0"/>
              <a:t>Solution: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600" b="1" dirty="0">
                <a:latin typeface="Courier New" panose="02070309020205020404" pitchFamily="49" charset="0"/>
              </a:rPr>
              <a:t>while (true){</a:t>
            </a:r>
            <a:br>
              <a:rPr lang="en-US" altLang="en-US" sz="1600" b="1" dirty="0">
                <a:latin typeface="Courier New" panose="02070309020205020404" pitchFamily="49" charset="0"/>
              </a:rPr>
            </a:br>
            <a:r>
              <a:rPr lang="en-US" altLang="en-US" sz="1600" b="1" dirty="0">
                <a:latin typeface="Courier New" panose="02070309020205020404" pitchFamily="49" charset="0"/>
              </a:rPr>
              <a:t>    		while (</a:t>
            </a:r>
            <a:r>
              <a:rPr lang="en-US" altLang="en-US" sz="1600" b="1" dirty="0" err="1">
                <a:latin typeface="Courier New" panose="02070309020205020404" pitchFamily="49" charset="0"/>
              </a:rPr>
              <a:t>compare_and_swap</a:t>
            </a:r>
            <a:r>
              <a:rPr lang="en-US" altLang="en-US" sz="1600" b="1" dirty="0">
                <a:latin typeface="Courier New" panose="02070309020205020404" pitchFamily="49" charset="0"/>
              </a:rPr>
              <a:t>(&amp;lock, 0, 1) != 0)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 do nothing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critical section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lock = 0;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a:t>
            </a:r>
          </a:p>
          <a:p>
            <a:pPr>
              <a:buFont typeface="Monotype Sorts" pitchFamily="-84" charset="2"/>
              <a:buNone/>
              <a:tabLst>
                <a:tab pos="741363" algn="l"/>
                <a:tab pos="1022350" algn="l"/>
                <a:tab pos="1258888" algn="l"/>
              </a:tabLst>
            </a:pPr>
            <a:endParaRPr lang="en-US" altLang="en-US" sz="1600" b="1" dirty="0">
              <a:latin typeface="Courier New" panose="02070309020205020404" pitchFamily="49" charset="0"/>
            </a:endParaRPr>
          </a:p>
          <a:p>
            <a:pPr>
              <a:tabLst>
                <a:tab pos="741363" algn="l"/>
                <a:tab pos="1022350" algn="l"/>
                <a:tab pos="1258888" algn="l"/>
              </a:tabLst>
            </a:pPr>
            <a:r>
              <a:rPr lang="en-US" altLang="en-US"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en-US" altLang="en-US" sz="2800" dirty="0"/>
              <a:t>Bounded-waiting with compare-and-swap</a:t>
            </a:r>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400" b="1" dirty="0">
                <a:latin typeface="Courier New" panose="02070309020205020404" pitchFamily="49" charset="0"/>
              </a:rPr>
              <a:t>while (true) {</a:t>
            </a:r>
            <a:br>
              <a:rPr lang="en-US" altLang="en-US" sz="1400" b="1" dirty="0">
                <a:latin typeface="Courier New" panose="02070309020205020404" pitchFamily="49" charset="0"/>
              </a:rPr>
            </a:b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true;</a:t>
            </a:r>
            <a:br>
              <a:rPr lang="en-US" altLang="en-US" sz="1400" b="1" dirty="0">
                <a:latin typeface="Courier New" panose="02070309020205020404" pitchFamily="49" charset="0"/>
              </a:rPr>
            </a:br>
            <a:r>
              <a:rPr lang="en-US" altLang="en-US" sz="1400" b="1" dirty="0">
                <a:latin typeface="Courier New" panose="02070309020205020404" pitchFamily="49" charset="0"/>
              </a:rPr>
              <a:t>   key = 1;</a:t>
            </a:r>
            <a:br>
              <a:rPr lang="en-US" altLang="en-US" sz="1400" b="1" dirty="0">
                <a:latin typeface="Courier New" panose="02070309020205020404" pitchFamily="49" charset="0"/>
              </a:rPr>
            </a:br>
            <a:r>
              <a:rPr lang="en-US" altLang="en-US" sz="1400" b="1" dirty="0">
                <a:latin typeface="Courier New" panose="02070309020205020404" pitchFamily="49" charset="0"/>
              </a:rPr>
              <a:t>   while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key == 1) </a:t>
            </a:r>
          </a:p>
          <a:p>
            <a:pPr marL="0" indent="0">
              <a:buFont typeface="Monotype Sorts" pitchFamily="-84" charset="2"/>
              <a:buNone/>
            </a:pPr>
            <a:r>
              <a:rPr lang="en-US" altLang="en-US" sz="1400" b="1" dirty="0">
                <a:latin typeface="Courier New" panose="02070309020205020404" pitchFamily="49" charset="0"/>
              </a:rPr>
              <a:t>      key =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(&amp;lock,0,1); </a:t>
            </a:r>
          </a:p>
          <a:p>
            <a:pPr marL="0" indent="0">
              <a:buFont typeface="Monotype Sorts" pitchFamily="-84" charset="2"/>
              <a:buNone/>
            </a:pP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false; </a:t>
            </a:r>
          </a:p>
          <a:p>
            <a:pPr marL="0" indent="0">
              <a:buFont typeface="Monotype Sorts" pitchFamily="-84" charset="2"/>
              <a:buNone/>
            </a:pPr>
            <a:r>
              <a:rPr lang="en-US" altLang="en-US" sz="1400" b="1" dirty="0">
                <a:latin typeface="Courier New" panose="02070309020205020404" pitchFamily="49" charset="0"/>
              </a:rPr>
              <a:t>   /* critical section */ </a:t>
            </a:r>
          </a:p>
          <a:p>
            <a:pPr marL="0" indent="0">
              <a:buFont typeface="Monotype Sorts" pitchFamily="-84" charset="2"/>
              <a:buNone/>
            </a:pPr>
            <a:r>
              <a:rPr lang="en-US" altLang="en-US" sz="1400" b="1" dirty="0">
                <a:latin typeface="Courier New" panose="02070309020205020404" pitchFamily="49" charset="0"/>
              </a:rPr>
              <a:t>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+ 1) % n; </a:t>
            </a:r>
          </a:p>
          <a:p>
            <a:pPr marL="0" indent="0">
              <a:buFont typeface="Monotype Sorts" pitchFamily="-84" charset="2"/>
              <a:buNone/>
            </a:pPr>
            <a:r>
              <a:rPr lang="en-US" altLang="en-US" sz="1400" b="1" dirty="0">
                <a:latin typeface="Courier New" panose="02070309020205020404" pitchFamily="49" charset="0"/>
              </a:rPr>
              <a:t>   while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!waiting[j]) </a:t>
            </a:r>
          </a:p>
          <a:p>
            <a:pPr marL="0" indent="0">
              <a:buFont typeface="Monotype Sorts" pitchFamily="-84" charset="2"/>
              <a:buNone/>
            </a:pPr>
            <a:r>
              <a:rPr lang="en-US" altLang="en-US" sz="1400" b="1" dirty="0">
                <a:latin typeface="Courier New" panose="02070309020205020404" pitchFamily="49" charset="0"/>
              </a:rPr>
              <a:t>      j = (j + 1) % n; </a:t>
            </a:r>
          </a:p>
          <a:p>
            <a:pPr marL="0" indent="0">
              <a:buFont typeface="Monotype Sorts" pitchFamily="-84" charset="2"/>
              <a:buNone/>
            </a:pPr>
            <a:r>
              <a:rPr lang="en-US" altLang="en-US" sz="1400" b="1" dirty="0">
                <a:latin typeface="Courier New" panose="02070309020205020404" pitchFamily="49" charset="0"/>
              </a:rPr>
              <a:t>   if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t>
            </a:r>
          </a:p>
          <a:p>
            <a:pPr marL="0" indent="0">
              <a:buFont typeface="Monotype Sorts" pitchFamily="-84" charset="2"/>
              <a:buNone/>
            </a:pPr>
            <a:r>
              <a:rPr lang="en-US" altLang="en-US" sz="1400" b="1" dirty="0">
                <a:latin typeface="Courier New" panose="02070309020205020404" pitchFamily="49" charset="0"/>
              </a:rPr>
              <a:t>      lock = 0; </a:t>
            </a:r>
          </a:p>
          <a:p>
            <a:pPr marL="0" indent="0">
              <a:buFont typeface="Monotype Sorts" pitchFamily="-84" charset="2"/>
              <a:buNone/>
            </a:pPr>
            <a:r>
              <a:rPr lang="en-US" altLang="en-US" sz="1400" b="1" dirty="0">
                <a:latin typeface="Courier New" panose="02070309020205020404" pitchFamily="49" charset="0"/>
              </a:rPr>
              <a:t>   else </a:t>
            </a:r>
          </a:p>
          <a:p>
            <a:pPr marL="0" indent="0">
              <a:buFont typeface="Monotype Sorts" pitchFamily="-84" charset="2"/>
              <a:buNone/>
            </a:pPr>
            <a:r>
              <a:rPr lang="en-US" altLang="en-US" sz="1400" b="1" dirty="0">
                <a:latin typeface="Courier New" panose="02070309020205020404" pitchFamily="49" charset="0"/>
              </a:rPr>
              <a:t>      waiting[j] = false; </a:t>
            </a:r>
          </a:p>
          <a:p>
            <a:pPr marL="0" indent="0">
              <a:buFont typeface="Monotype Sorts" pitchFamily="-84" charset="2"/>
              <a:buNone/>
            </a:pPr>
            <a:r>
              <a:rPr lang="en-US" altLang="en-US" sz="1400" b="1" dirty="0">
                <a:latin typeface="Courier New" panose="02070309020205020404" pitchFamily="49" charset="0"/>
              </a:rPr>
              <a:t>   /* remainder section */ </a:t>
            </a:r>
          </a:p>
          <a:p>
            <a:pPr marL="0" indent="0">
              <a:buFont typeface="Monotype Sorts" pitchFamily="-84" charset="2"/>
              <a:buNone/>
            </a:pPr>
            <a:r>
              <a:rPr lang="en-US" altLang="en-US" sz="1400" b="1" dirty="0">
                <a:latin typeface="Courier New" panose="02070309020205020404" pitchFamily="49"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806450" y="1233488"/>
            <a:ext cx="6724649" cy="4583111"/>
          </a:xfrm>
        </p:spPr>
        <p:txBody>
          <a:bodyPr/>
          <a:lstStyle/>
          <a:p>
            <a:r>
              <a:rPr lang="en-US" altLang="en-US" dirty="0"/>
              <a:t>Typically, instructions such as compare-and-swap are used as building blocks for other synchronization tools.</a:t>
            </a:r>
          </a:p>
          <a:p>
            <a:r>
              <a:rPr lang="en-US" altLang="en-US" dirty="0"/>
              <a:t>One tool is an </a:t>
            </a:r>
            <a:r>
              <a:rPr lang="en-US" altLang="en-US" b="1" dirty="0"/>
              <a:t>atomic variable </a:t>
            </a:r>
            <a:r>
              <a:rPr lang="en-US" altLang="en-US" dirty="0"/>
              <a:t>that provides </a:t>
            </a:r>
            <a:r>
              <a:rPr lang="en-US" altLang="en-US" i="1" dirty="0"/>
              <a:t>atomic</a:t>
            </a:r>
            <a:r>
              <a:rPr lang="en-US" altLang="en-US" dirty="0"/>
              <a:t> (uninterruptible) updates on basic data types such as integers and </a:t>
            </a:r>
            <a:r>
              <a:rPr lang="en-US" altLang="en-US" dirty="0" err="1"/>
              <a:t>booleans</a:t>
            </a:r>
            <a:r>
              <a:rPr lang="en-US" altLang="en-US" dirty="0"/>
              <a:t>.</a:t>
            </a:r>
          </a:p>
          <a:p>
            <a:r>
              <a:rPr lang="en-US" altLang="en-US" dirty="0"/>
              <a:t>For example:</a:t>
            </a:r>
          </a:p>
          <a:p>
            <a:pPr lvl="1"/>
            <a:r>
              <a:rPr lang="en-US" altLang="en-US" dirty="0"/>
              <a:t>Let </a:t>
            </a:r>
            <a:r>
              <a:rPr lang="en-US" altLang="en-US" sz="2000" b="1" dirty="0">
                <a:latin typeface="Courier New" panose="02070309020205020404" pitchFamily="49" charset="0"/>
                <a:cs typeface="Courier New" panose="02070309020205020404" pitchFamily="49" charset="0"/>
              </a:rPr>
              <a:t>sequence </a:t>
            </a:r>
            <a:r>
              <a:rPr lang="en-US" altLang="en-US" dirty="0"/>
              <a:t>be an atomic variable </a:t>
            </a:r>
          </a:p>
          <a:p>
            <a:pPr lvl="1"/>
            <a:r>
              <a:rPr lang="en-US" altLang="en-US" dirty="0"/>
              <a:t>Let  </a:t>
            </a:r>
            <a:r>
              <a:rPr lang="en-US" altLang="en-US" sz="2000" b="1" dirty="0">
                <a:latin typeface="Courier New" panose="02070309020205020404" pitchFamily="49" charset="0"/>
                <a:cs typeface="Courier New" panose="02070309020205020404" pitchFamily="49" charset="0"/>
              </a:rPr>
              <a:t>increment()</a:t>
            </a:r>
            <a:r>
              <a:rPr lang="en-US" altLang="en-US" dirty="0"/>
              <a:t> be operation on the atomic variable </a:t>
            </a:r>
            <a:r>
              <a:rPr lang="en-US" altLang="en-US" sz="2000" b="1" dirty="0">
                <a:latin typeface="Courier New" panose="02070309020205020404" pitchFamily="49" charset="0"/>
                <a:cs typeface="Courier New" panose="02070309020205020404" pitchFamily="49" charset="0"/>
              </a:rPr>
              <a:t>sequence</a:t>
            </a:r>
            <a:r>
              <a:rPr lang="en-US" altLang="en-US" dirty="0"/>
              <a:t> </a:t>
            </a:r>
          </a:p>
          <a:p>
            <a:pPr lvl="1"/>
            <a:r>
              <a:rPr lang="en-US" altLang="en-US" dirty="0"/>
              <a:t>The Command:</a:t>
            </a:r>
          </a:p>
          <a:p>
            <a:pPr marL="457200" lvl="1" indent="0">
              <a:buNone/>
            </a:pPr>
            <a:r>
              <a:rPr lang="en-US" altLang="en-US" b="1"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increment(&amp;sequence);</a:t>
            </a:r>
            <a:r>
              <a:rPr lang="en-US" altLang="en-US" sz="2000" dirty="0"/>
              <a:t> </a:t>
            </a:r>
          </a:p>
          <a:p>
            <a:pPr marL="457200" lvl="1" indent="0">
              <a:buNone/>
            </a:pPr>
            <a:r>
              <a:rPr lang="en-US" altLang="en-US" dirty="0"/>
              <a:t>      ensures </a:t>
            </a:r>
            <a:r>
              <a:rPr lang="en-US" altLang="en-US" sz="2000" b="1" dirty="0">
                <a:latin typeface="Courier New" panose="02070309020205020404" pitchFamily="49" charset="0"/>
                <a:cs typeface="Courier New" panose="02070309020205020404" pitchFamily="49" charset="0"/>
              </a:rPr>
              <a:t>sequence</a:t>
            </a:r>
            <a:r>
              <a:rPr lang="en-US" altLang="en-US" dirty="0"/>
              <a:t> is incremented without interruption:</a:t>
            </a:r>
            <a:br>
              <a:rPr lang="en-US" altLang="en-US" dirty="0"/>
            </a:br>
            <a:br>
              <a:rPr lang="en-US" altLang="en-US" dirty="0"/>
            </a:b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50" y="1233488"/>
            <a:ext cx="8229600" cy="5329237"/>
          </a:xfrm>
        </p:spPr>
        <p:txBody>
          <a:bodyPr/>
          <a:lstStyle/>
          <a:p>
            <a:r>
              <a:rPr lang="en-US" altLang="en-US" dirty="0"/>
              <a:t>The </a:t>
            </a:r>
            <a:r>
              <a:rPr lang="en-US" altLang="en-US" b="1" dirty="0">
                <a:latin typeface="Courier New" panose="02070309020205020404" pitchFamily="49" charset="0"/>
                <a:cs typeface="Courier New" panose="02070309020205020404" pitchFamily="49" charset="0"/>
              </a:rPr>
              <a:t>increment()</a:t>
            </a:r>
            <a:r>
              <a:rPr lang="en-US" altLang="en-US" dirty="0"/>
              <a:t> function can be implemented as follows:</a:t>
            </a:r>
            <a:br>
              <a:rPr lang="en-US" altLang="en-US" dirty="0"/>
            </a:br>
            <a:br>
              <a:rPr lang="en-US" altLang="en-US" dirty="0"/>
            </a:br>
            <a:r>
              <a:rPr lang="en-US" altLang="en-US" b="1" dirty="0">
                <a:latin typeface="Courier New" panose="02070309020205020404" pitchFamily="49" charset="0"/>
                <a:cs typeface="Courier New" panose="02070309020205020404" pitchFamily="49" charset="0"/>
              </a:rPr>
              <a:t>void increment(</a:t>
            </a:r>
            <a:r>
              <a:rPr lang="en-US" altLang="en-US" b="1" dirty="0" err="1">
                <a:latin typeface="Courier New" panose="02070309020205020404" pitchFamily="49" charset="0"/>
                <a:cs typeface="Courier New" panose="02070309020205020404" pitchFamily="49" charset="0"/>
              </a:rPr>
              <a:t>atomic_int</a:t>
            </a:r>
            <a:r>
              <a:rPr lang="en-US" altLang="en-US" b="1" dirty="0">
                <a:latin typeface="Courier New" panose="02070309020205020404" pitchFamily="49" charset="0"/>
                <a:cs typeface="Courier New" panose="02070309020205020404" pitchFamily="49" charset="0"/>
              </a:rPr>
              <a:t>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int temp;</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do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temp =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while (temp != (</a:t>
            </a:r>
            <a:r>
              <a:rPr lang="en-US" altLang="en-US" b="1" dirty="0" err="1">
                <a:latin typeface="Courier New" panose="02070309020205020404" pitchFamily="49" charset="0"/>
                <a:cs typeface="Courier New" panose="02070309020205020404" pitchFamily="49" charset="0"/>
              </a:rPr>
              <a:t>compare_and_swap</a:t>
            </a:r>
            <a:r>
              <a:rPr lang="en-US" altLang="en-US" b="1" dirty="0">
                <a:latin typeface="Courier New" panose="02070309020205020404" pitchFamily="49" charset="0"/>
                <a:cs typeface="Courier New" panose="02070309020205020404" pitchFamily="49" charset="0"/>
              </a:rPr>
              <a:t>(v,temp,temp+1));</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br>
              <a:rPr lang="en-US" altLang="en-US" dirty="0"/>
            </a:b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t>Hardware-based</a:t>
            </a:r>
          </a:p>
          <a:p>
            <a:pPr lvl="1"/>
            <a:r>
              <a:rPr lang="en-US" sz="1600" b="1" dirty="0">
                <a:highlight>
                  <a:srgbClr val="FFFF00"/>
                </a:highlight>
              </a:rPr>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87364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highlight>
                  <a:srgbClr val="FFFF00"/>
                </a:highlight>
              </a:rPr>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 solution</a:t>
            </a:r>
          </a:p>
          <a:p>
            <a:pPr lvl="1"/>
            <a:r>
              <a:rPr lang="en-US" sz="1600" b="1" dirty="0"/>
              <a:t>Simple Software solution</a:t>
            </a:r>
          </a:p>
          <a:p>
            <a:pPr lvl="1"/>
            <a:r>
              <a:rPr lang="en-US" sz="1600" b="1" dirty="0"/>
              <a:t>Peterson’s solution</a:t>
            </a:r>
          </a:p>
          <a:p>
            <a:pPr lvl="1"/>
            <a:r>
              <a:rPr lang="en-US" sz="1600" b="1" dirty="0"/>
              <a:t>Hardware-based</a:t>
            </a:r>
          </a:p>
          <a:p>
            <a:pPr lvl="1"/>
            <a:r>
              <a:rPr lang="en-US" sz="1600" b="1" dirty="0"/>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425508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eaLnBrk="1" hangingPunct="1"/>
            <a:r>
              <a:rPr lang="en-US" altLang="en-US" dirty="0"/>
              <a:t>Mutex Locks</a:t>
            </a:r>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a:lnSpc>
                <a:spcPct val="90000"/>
              </a:lnSpc>
            </a:pPr>
            <a:r>
              <a:rPr lang="en-US" altLang="en-US" dirty="0"/>
              <a:t>Previous solutions are complicated and generally inaccessible to application programmers</a:t>
            </a:r>
          </a:p>
          <a:p>
            <a:pPr>
              <a:lnSpc>
                <a:spcPct val="90000"/>
              </a:lnSpc>
            </a:pPr>
            <a:r>
              <a:rPr lang="en-US" altLang="en-US" dirty="0"/>
              <a:t>OS designers build software tools to solve critical section problem</a:t>
            </a:r>
          </a:p>
          <a:p>
            <a:pPr>
              <a:lnSpc>
                <a:spcPct val="90000"/>
              </a:lnSpc>
            </a:pPr>
            <a:r>
              <a:rPr lang="en-US" altLang="en-US" dirty="0"/>
              <a:t>Simplest is </a:t>
            </a:r>
            <a:r>
              <a:rPr lang="en-US" altLang="en-US" sz="2000" dirty="0"/>
              <a:t>mutex</a:t>
            </a:r>
            <a:r>
              <a:rPr lang="en-US" altLang="en-US" dirty="0"/>
              <a:t> lock</a:t>
            </a:r>
          </a:p>
          <a:p>
            <a:pPr lvl="1">
              <a:lnSpc>
                <a:spcPct val="90000"/>
              </a:lnSpc>
            </a:pPr>
            <a:r>
              <a:rPr lang="en-US" altLang="en-US" dirty="0"/>
              <a:t>Boolean variable indicating if lock is available or not</a:t>
            </a:r>
          </a:p>
          <a:p>
            <a:pPr>
              <a:lnSpc>
                <a:spcPct val="90000"/>
              </a:lnSpc>
            </a:pPr>
            <a:r>
              <a:rPr lang="en-US" altLang="en-US" dirty="0"/>
              <a:t>Protect a critical section  by </a:t>
            </a:r>
          </a:p>
          <a:p>
            <a:pPr lvl="1">
              <a:lnSpc>
                <a:spcPct val="90000"/>
              </a:lnSpc>
            </a:pPr>
            <a:r>
              <a:rPr lang="en-US" altLang="en-US" dirty="0"/>
              <a:t>First </a:t>
            </a:r>
            <a:r>
              <a:rPr lang="en-US" altLang="en-US" sz="2000" b="1" dirty="0">
                <a:latin typeface="Courier New" panose="02070309020205020404" pitchFamily="49" charset="0"/>
                <a:cs typeface="Courier New" panose="02070309020205020404" pitchFamily="49" charset="0"/>
              </a:rPr>
              <a:t>acquire()</a:t>
            </a:r>
            <a:r>
              <a:rPr lang="en-US" altLang="en-US" sz="2000" dirty="0"/>
              <a:t> </a:t>
            </a:r>
            <a:r>
              <a:rPr lang="en-US" altLang="en-US" dirty="0"/>
              <a:t>a lock </a:t>
            </a:r>
          </a:p>
          <a:p>
            <a:pPr lvl="1">
              <a:lnSpc>
                <a:spcPct val="90000"/>
              </a:lnSpc>
            </a:pPr>
            <a:r>
              <a:rPr lang="en-US" altLang="en-US" dirty="0"/>
              <a:t>Then </a:t>
            </a:r>
            <a:r>
              <a:rPr lang="en-US" altLang="en-US" sz="2000" b="1" dirty="0">
                <a:latin typeface="Courier New" panose="02070309020205020404" pitchFamily="49" charset="0"/>
              </a:rPr>
              <a:t>release()</a:t>
            </a:r>
            <a:r>
              <a:rPr lang="en-US" altLang="en-US" sz="2000" dirty="0"/>
              <a:t> </a:t>
            </a:r>
            <a:r>
              <a:rPr lang="en-US" altLang="en-US" dirty="0"/>
              <a:t>the lock</a:t>
            </a:r>
          </a:p>
          <a:p>
            <a:pPr>
              <a:lnSpc>
                <a:spcPct val="90000"/>
              </a:lnSpc>
            </a:pPr>
            <a:r>
              <a:rPr lang="en-US" altLang="en-US" dirty="0"/>
              <a:t>Calls to </a:t>
            </a:r>
            <a:r>
              <a:rPr lang="en-US" altLang="en-US" sz="2000" b="1" dirty="0">
                <a:latin typeface="Courier New" panose="02070309020205020404" pitchFamily="49" charset="0"/>
              </a:rPr>
              <a:t>acquire()</a:t>
            </a:r>
            <a:r>
              <a:rPr lang="en-US" altLang="en-US" sz="2000" dirty="0"/>
              <a:t> </a:t>
            </a:r>
            <a:r>
              <a:rPr lang="en-US" altLang="en-US" dirty="0"/>
              <a:t>and </a:t>
            </a:r>
            <a:r>
              <a:rPr lang="en-US" altLang="en-US" sz="2000" b="1" dirty="0">
                <a:latin typeface="Courier New" panose="02070309020205020404" pitchFamily="49" charset="0"/>
              </a:rPr>
              <a:t>release()</a:t>
            </a:r>
            <a:r>
              <a:rPr lang="en-US" altLang="en-US" sz="2000" dirty="0"/>
              <a:t> </a:t>
            </a:r>
            <a:r>
              <a:rPr lang="en-US" altLang="en-US" dirty="0"/>
              <a:t>must be </a:t>
            </a:r>
            <a:r>
              <a:rPr lang="en-US" altLang="en-US" b="1" dirty="0">
                <a:solidFill>
                  <a:srgbClr val="006699"/>
                </a:solidFill>
                <a:latin typeface="+mj-lt"/>
              </a:rPr>
              <a:t>atomic</a:t>
            </a:r>
          </a:p>
          <a:p>
            <a:pPr lvl="1">
              <a:lnSpc>
                <a:spcPct val="90000"/>
              </a:lnSpc>
            </a:pPr>
            <a:r>
              <a:rPr lang="en-US" altLang="en-US" dirty="0"/>
              <a:t>Usually implemented via hardware atomic instructions such as compare-and-swap.</a:t>
            </a:r>
          </a:p>
          <a:p>
            <a:pPr>
              <a:lnSpc>
                <a:spcPct val="90000"/>
              </a:lnSpc>
            </a:pPr>
            <a:r>
              <a:rPr lang="en-US" altLang="en-US" dirty="0"/>
              <a:t>But this solution requires </a:t>
            </a:r>
            <a:r>
              <a:rPr lang="en-US" altLang="en-US" b="1" dirty="0">
                <a:solidFill>
                  <a:srgbClr val="006699"/>
                </a:solidFill>
                <a:latin typeface="+mj-lt"/>
              </a:rPr>
              <a:t>busy waiting</a:t>
            </a:r>
          </a:p>
          <a:p>
            <a:pPr lvl="1">
              <a:lnSpc>
                <a:spcPct val="90000"/>
              </a:lnSpc>
            </a:pPr>
            <a:r>
              <a:rPr lang="en-US" altLang="en-US" dirty="0"/>
              <a:t>This lock therefore called a </a:t>
            </a:r>
            <a:r>
              <a:rPr lang="en-US" altLang="en-US" b="1" dirty="0">
                <a:solidFill>
                  <a:srgbClr val="006699"/>
                </a:solidFill>
                <a:latin typeface="+mj-lt"/>
              </a:rPr>
              <a:t>spinlock</a:t>
            </a:r>
          </a:p>
          <a:p>
            <a:pPr>
              <a:lnSpc>
                <a:spcPct val="90000"/>
              </a:lnSpc>
              <a:buFont typeface="Monotype Sorts" pitchFamily="-84" charset="2"/>
              <a:buNone/>
            </a:pPr>
            <a:endParaRPr lang="en-US" altLang="en-US" sz="1600" dirty="0"/>
          </a:p>
        </p:txBody>
      </p:sp>
    </p:spTree>
    <p:extLst>
      <p:ext uri="{BB962C8B-B14F-4D97-AF65-F5344CB8AC3E}">
        <p14:creationId xmlns:p14="http://schemas.microsoft.com/office/powerpoint/2010/main" val="389945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r>
              <a:rPr lang="en-US" altLang="en-US" sz="2800" dirty="0"/>
              <a:t>Solution to CS Problem Using Mutex Locks</a:t>
            </a:r>
          </a:p>
        </p:txBody>
      </p:sp>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 </a:t>
            </a:r>
          </a:p>
          <a:p>
            <a:pPr>
              <a:buFont typeface="Monotype Sorts" pitchFamily="-84" charset="2"/>
              <a:buNone/>
            </a:pPr>
            <a:r>
              <a:rPr lang="en-US" altLang="en-US" b="1" dirty="0">
                <a:solidFill>
                  <a:srgbClr val="000000"/>
                </a:solidFill>
                <a:latin typeface="Courier New" panose="02070309020205020404" pitchFamily="49" charset="0"/>
              </a:rPr>
              <a:t>	acquire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critical section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release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remainder section </a:t>
            </a:r>
          </a:p>
          <a:p>
            <a:pPr>
              <a:buFont typeface="Monotype Sorts" pitchFamily="-84" charset="2"/>
              <a:buNone/>
            </a:pPr>
            <a:r>
              <a:rPr lang="en-US" altLang="en-US" b="1" dirty="0">
                <a:solidFill>
                  <a:srgbClr val="000000"/>
                </a:solidFill>
                <a:latin typeface="Courier New" panose="02070309020205020404" pitchFamily="49"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t>Hardware-based</a:t>
            </a:r>
          </a:p>
          <a:p>
            <a:pPr lvl="1"/>
            <a:r>
              <a:rPr lang="en-US" sz="1600" b="1" dirty="0"/>
              <a:t>Mutex Locks</a:t>
            </a:r>
          </a:p>
          <a:p>
            <a:pPr lvl="1"/>
            <a:r>
              <a:rPr lang="en-US" sz="1600" b="1" dirty="0">
                <a:highlight>
                  <a:srgbClr val="FFFF00"/>
                </a:highlight>
              </a:rPr>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3708319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en-US" altLang="en-US" dirty="0"/>
              <a:t>Semaphore</a:t>
            </a:r>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9" y="1163639"/>
            <a:ext cx="6272212" cy="4970462"/>
          </a:xfrm>
        </p:spPr>
        <p:txBody>
          <a:bodyPr/>
          <a:lstStyle/>
          <a:p>
            <a:pPr>
              <a:lnSpc>
                <a:spcPct val="90000"/>
              </a:lnSpc>
            </a:pPr>
            <a:r>
              <a:rPr lang="en-US" altLang="en-US" sz="1600" dirty="0"/>
              <a:t>Synchronization tool that provides more sophisticated ways (than Mutex locks)  for processes to synchronize their activities.</a:t>
            </a:r>
            <a:endParaRPr lang="en-US" altLang="en-US" sz="1600" i="1" dirty="0">
              <a:solidFill>
                <a:schemeClr val="tx2"/>
              </a:solidFill>
            </a:endParaRPr>
          </a:p>
          <a:p>
            <a:pPr>
              <a:lnSpc>
                <a:spcPct val="90000"/>
              </a:lnSpc>
            </a:pPr>
            <a:r>
              <a:rPr lang="en-US" altLang="en-US" sz="1600" dirty="0"/>
              <a:t>Semaphore </a:t>
            </a:r>
            <a:r>
              <a:rPr lang="en-US" altLang="en-US" sz="1600" b="1" i="1" dirty="0"/>
              <a:t>S</a:t>
            </a:r>
            <a:r>
              <a:rPr lang="en-US" altLang="en-US" sz="1600" dirty="0"/>
              <a:t> – integer variable</a:t>
            </a:r>
          </a:p>
          <a:p>
            <a:pPr>
              <a:lnSpc>
                <a:spcPct val="90000"/>
              </a:lnSpc>
            </a:pPr>
            <a:r>
              <a:rPr lang="en-US" altLang="en-US" sz="1600" dirty="0"/>
              <a:t>Can only be accessed via two indivisible (atomic) operations</a:t>
            </a:r>
          </a:p>
          <a:p>
            <a:pPr lvl="1">
              <a:lnSpc>
                <a:spcPct val="90000"/>
              </a:lnSpc>
            </a:pPr>
            <a:r>
              <a:rPr lang="en-US" altLang="en-US" b="1" dirty="0">
                <a:solidFill>
                  <a:srgbClr val="000000"/>
                </a:solidFill>
                <a:latin typeface="Courier New" panose="02070309020205020404" pitchFamily="49" charset="0"/>
              </a:rPr>
              <a:t>wait()</a:t>
            </a:r>
            <a:r>
              <a:rPr lang="en-US" altLang="en-US" dirty="0">
                <a:solidFill>
                  <a:srgbClr val="000000"/>
                </a:solidFill>
              </a:rPr>
              <a:t> </a:t>
            </a:r>
            <a:r>
              <a:rPr lang="en-US" altLang="en-US" sz="1600" dirty="0">
                <a:solidFill>
                  <a:srgbClr val="000000"/>
                </a:solidFill>
              </a:rPr>
              <a:t>and </a:t>
            </a:r>
            <a:r>
              <a:rPr lang="en-US" altLang="en-US" b="1" dirty="0">
                <a:solidFill>
                  <a:srgbClr val="000000"/>
                </a:solidFill>
                <a:latin typeface="Courier New" panose="02070309020205020404" pitchFamily="49" charset="0"/>
              </a:rPr>
              <a:t>signal()</a:t>
            </a:r>
          </a:p>
          <a:p>
            <a:pPr lvl="2">
              <a:lnSpc>
                <a:spcPct val="90000"/>
              </a:lnSpc>
            </a:pPr>
            <a:r>
              <a:rPr lang="en-US" altLang="en-US" sz="1600" dirty="0"/>
              <a:t>Originally called </a:t>
            </a:r>
            <a:r>
              <a:rPr lang="en-US" altLang="en-US" b="1" dirty="0">
                <a:solidFill>
                  <a:srgbClr val="000000"/>
                </a:solidFill>
                <a:latin typeface="Courier New" panose="02070309020205020404" pitchFamily="49" charset="0"/>
              </a:rPr>
              <a:t>P()</a:t>
            </a:r>
            <a:r>
              <a:rPr lang="en-US" altLang="en-US" dirty="0"/>
              <a:t> </a:t>
            </a:r>
            <a:r>
              <a:rPr lang="en-US" altLang="en-US" sz="1600" dirty="0"/>
              <a:t>and </a:t>
            </a:r>
            <a:r>
              <a:rPr lang="en-US" altLang="en-US" b="1" dirty="0">
                <a:solidFill>
                  <a:srgbClr val="000000"/>
                </a:solidFill>
                <a:latin typeface="Courier New" panose="02070309020205020404" pitchFamily="49" charset="0"/>
              </a:rPr>
              <a:t>V()</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wait() operation</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wait(S)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signal() operation</a:t>
            </a:r>
            <a:endParaRPr lang="en-US" altLang="en-US" sz="1600" b="1" dirty="0">
              <a:latin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signal(S)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(Cont.)</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9"/>
            <a:ext cx="6165851" cy="4252911"/>
          </a:xfrm>
        </p:spPr>
        <p:txBody>
          <a:bodyPr/>
          <a:lstStyle/>
          <a:p>
            <a:pPr>
              <a:tabLst>
                <a:tab pos="2001838" algn="ctr"/>
                <a:tab pos="4513263" algn="ctr"/>
              </a:tabLst>
            </a:pPr>
            <a:r>
              <a:rPr lang="en-US" altLang="en-US" b="1" dirty="0">
                <a:solidFill>
                  <a:srgbClr val="006699"/>
                </a:solidFill>
                <a:latin typeface="+mj-lt"/>
              </a:rPr>
              <a:t>Counting semaphore</a:t>
            </a:r>
            <a:r>
              <a:rPr lang="en-US" altLang="en-US" b="1" dirty="0">
                <a:solidFill>
                  <a:srgbClr val="3366FF"/>
                </a:solidFill>
              </a:rPr>
              <a:t> </a:t>
            </a:r>
            <a:r>
              <a:rPr lang="en-US" altLang="en-US" dirty="0"/>
              <a:t>– integer value can range over an unrestricted domain</a:t>
            </a:r>
          </a:p>
          <a:p>
            <a:pPr>
              <a:tabLst>
                <a:tab pos="2001838" algn="ctr"/>
                <a:tab pos="4513263" algn="ctr"/>
              </a:tabLst>
            </a:pPr>
            <a:r>
              <a:rPr lang="en-US" altLang="en-US" b="1" dirty="0">
                <a:solidFill>
                  <a:srgbClr val="006699"/>
                </a:solidFill>
                <a:latin typeface="+mj-lt"/>
              </a:rPr>
              <a:t>Binary semaphore </a:t>
            </a:r>
            <a:r>
              <a:rPr lang="en-US" altLang="en-US" dirty="0"/>
              <a:t>– integer value can range only between 0 and 1</a:t>
            </a:r>
          </a:p>
          <a:p>
            <a:pPr lvl="1">
              <a:tabLst>
                <a:tab pos="2001838" algn="ctr"/>
                <a:tab pos="4513263" algn="ctr"/>
              </a:tabLst>
            </a:pPr>
            <a:r>
              <a:rPr lang="en-US" altLang="en-US" dirty="0">
                <a:sym typeface="MT Extra" panose="05050102010205020202" pitchFamily="18" charset="2"/>
              </a:rPr>
              <a:t>Same as a </a:t>
            </a:r>
            <a:r>
              <a:rPr lang="en-US" altLang="en-US" b="1" dirty="0">
                <a:solidFill>
                  <a:srgbClr val="006699"/>
                </a:solidFill>
                <a:latin typeface="+mj-lt"/>
                <a:sym typeface="MT Extra" panose="05050102010205020202" pitchFamily="18" charset="2"/>
              </a:rPr>
              <a:t>mutex lock</a:t>
            </a:r>
          </a:p>
          <a:p>
            <a:pPr>
              <a:tabLst>
                <a:tab pos="2001838" algn="ctr"/>
                <a:tab pos="4513263" algn="ctr"/>
              </a:tabLst>
            </a:pPr>
            <a:r>
              <a:rPr lang="en-US" altLang="en-US" dirty="0"/>
              <a:t>Can implement a counting semaphore </a:t>
            </a:r>
            <a:r>
              <a:rPr lang="en-US" altLang="en-US" b="1" i="1" dirty="0">
                <a:solidFill>
                  <a:srgbClr val="000000"/>
                </a:solidFill>
              </a:rPr>
              <a:t>S</a:t>
            </a:r>
            <a:r>
              <a:rPr lang="en-US" altLang="en-US" dirty="0"/>
              <a:t> as a binary semaphore</a:t>
            </a:r>
            <a:endParaRPr lang="en-US" altLang="en-US" b="1" dirty="0">
              <a:solidFill>
                <a:srgbClr val="3366FF"/>
              </a:solidFill>
            </a:endParaRPr>
          </a:p>
          <a:p>
            <a:pPr>
              <a:tabLst>
                <a:tab pos="2001838" algn="ctr"/>
                <a:tab pos="4513263" algn="ctr"/>
              </a:tabLst>
            </a:pPr>
            <a:r>
              <a:rPr lang="en-US" altLang="en-US" dirty="0">
                <a:sym typeface="MT Extra" panose="05050102010205020202" pitchFamily="18" charset="2"/>
              </a:rPr>
              <a:t>With semaphores we can solve various synchronization problems</a:t>
            </a:r>
          </a:p>
          <a:p>
            <a:pPr marL="0" indent="0">
              <a:buNone/>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714047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Usage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6686551" cy="4468811"/>
          </a:xfrm>
        </p:spPr>
        <p:txBody>
          <a:bodyPr/>
          <a:lstStyle/>
          <a:p>
            <a:pPr>
              <a:tabLst>
                <a:tab pos="2001838" algn="ctr"/>
                <a:tab pos="4513263" algn="ctr"/>
              </a:tabLst>
            </a:pPr>
            <a:r>
              <a:rPr lang="en-US" altLang="en-US" dirty="0">
                <a:sym typeface="MT Extra" panose="05050102010205020202" pitchFamily="18" charset="2"/>
              </a:rPr>
              <a:t>Solution to the CS Problem</a:t>
            </a:r>
          </a:p>
          <a:p>
            <a:pPr lvl="1">
              <a:tabLst>
                <a:tab pos="2001838" algn="ctr"/>
                <a:tab pos="4513263" algn="ctr"/>
              </a:tabLst>
            </a:pPr>
            <a:r>
              <a:rPr lang="en-US" altLang="en-US" dirty="0">
                <a:sym typeface="MT Extra" panose="05050102010205020202" pitchFamily="18" charset="2"/>
              </a:rPr>
              <a:t>Create a semaphore “</a:t>
            </a:r>
            <a:r>
              <a:rPr lang="en-US" altLang="en-US" b="1" dirty="0">
                <a:solidFill>
                  <a:srgbClr val="000000"/>
                </a:solidFill>
                <a:latin typeface="Courier New" panose="02070309020205020404" pitchFamily="49" charset="0"/>
                <a:sym typeface="MT Extra" panose="05050102010205020202" pitchFamily="18" charset="2"/>
              </a:rPr>
              <a:t>mutex</a:t>
            </a:r>
            <a:r>
              <a:rPr lang="en-US" altLang="en-US" dirty="0">
                <a:sym typeface="MT Extra" panose="05050102010205020202" pitchFamily="18" charset="2"/>
              </a:rPr>
              <a:t>”</a:t>
            </a:r>
            <a:r>
              <a:rPr lang="en-US" altLang="ja-JP" dirty="0">
                <a:sym typeface="MT Extra" panose="05050102010205020202" pitchFamily="18" charset="2"/>
              </a:rPr>
              <a:t> initialized to 1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signal(mutex)</a:t>
            </a:r>
            <a:r>
              <a:rPr lang="en-US" altLang="en-US" b="1" dirty="0">
                <a:solidFill>
                  <a:srgbClr val="0000FF"/>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r>
              <a:rPr lang="en-US" altLang="en-US" dirty="0">
                <a:sym typeface="MT Extra" panose="05050102010205020202" pitchFamily="18" charset="2"/>
              </a:rPr>
              <a:t>Consider </a:t>
            </a:r>
            <a:r>
              <a:rPr lang="en-US" altLang="en-US" b="1" i="1" dirty="0">
                <a:sym typeface="MT Extra" panose="05050102010205020202" pitchFamily="18" charset="2"/>
              </a:rPr>
              <a:t>P</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b="1" i="1" dirty="0">
                <a:sym typeface="MT Extra" panose="05050102010205020202" pitchFamily="18" charset="2"/>
              </a:rPr>
              <a:t>P</a:t>
            </a:r>
            <a:r>
              <a:rPr lang="en-US" altLang="en-US" b="1" i="1" baseline="-25000" dirty="0">
                <a:sym typeface="MT Extra" panose="05050102010205020202" pitchFamily="18" charset="2"/>
              </a:rPr>
              <a:t>2</a:t>
            </a:r>
            <a:r>
              <a:rPr lang="en-US" altLang="en-US" dirty="0">
                <a:sym typeface="MT Extra" panose="05050102010205020202" pitchFamily="18" charset="2"/>
              </a:rPr>
              <a:t> that with two statements </a:t>
            </a:r>
            <a:r>
              <a:rPr lang="en-US" altLang="en-US" b="1" i="1" dirty="0">
                <a:sym typeface="MT Extra" panose="05050102010205020202" pitchFamily="18" charset="2"/>
              </a:rPr>
              <a:t>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S</a:t>
            </a:r>
            <a:r>
              <a:rPr lang="en-US" altLang="en-US" b="1" i="1" baseline="-25000" dirty="0">
                <a:sym typeface="MT Extra" panose="05050102010205020202" pitchFamily="18" charset="2"/>
              </a:rPr>
              <a:t>2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b="1" i="1" dirty="0">
                <a:sym typeface="MT Extra" panose="05050102010205020202" pitchFamily="18" charset="2"/>
              </a:rPr>
              <a:t>S</a:t>
            </a:r>
            <a:r>
              <a:rPr lang="en-US" altLang="en-US" b="1"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semaphore “</a:t>
            </a:r>
            <a:r>
              <a:rPr lang="en-US" altLang="ja-JP" b="1" dirty="0">
                <a:solidFill>
                  <a:srgbClr val="000000"/>
                </a:solidFill>
                <a:latin typeface="Courier New" panose="02070309020205020404" pitchFamily="49" charset="0"/>
                <a:sym typeface="MT Extra" panose="05050102010205020202" pitchFamily="18" charset="2"/>
              </a:rPr>
              <a:t>synch</a:t>
            </a:r>
            <a:r>
              <a:rPr lang="en-US" altLang="en-US" dirty="0">
                <a:sym typeface="MT Extra" panose="05050102010205020202" pitchFamily="18" charset="2"/>
              </a:rPr>
              <a:t>”</a:t>
            </a:r>
            <a:r>
              <a:rPr lang="en-US" altLang="ja-JP" dirty="0">
                <a:sym typeface="MT Extra" panose="05050102010205020202" pitchFamily="18" charset="2"/>
              </a:rPr>
              <a:t> initialized to 0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wait(synch)</a:t>
            </a:r>
            <a:r>
              <a:rPr lang="en-US" altLang="en-US" dirty="0">
                <a:solidFill>
                  <a:srgbClr val="0000FF"/>
                </a:solidFill>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en-US" altLang="en-US" dirty="0"/>
              <a:t>Semaphore Implementation</a:t>
            </a:r>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9"/>
            <a:ext cx="7338869" cy="4422630"/>
          </a:xfrm>
        </p:spPr>
        <p:txBody>
          <a:bodyPr/>
          <a:lstStyle/>
          <a:p>
            <a:r>
              <a:rPr lang="en-US" altLang="en-US" dirty="0"/>
              <a:t>Must guarantee that no two processes can execute  the </a:t>
            </a:r>
            <a:r>
              <a:rPr lang="en-US" altLang="en-US" sz="2000" b="1" dirty="0">
                <a:latin typeface="Courier New" panose="02070309020205020404" pitchFamily="49" charset="0"/>
              </a:rPr>
              <a:t>wait() </a:t>
            </a:r>
            <a:r>
              <a:rPr lang="en-US" altLang="en-US" dirty="0"/>
              <a:t>and </a:t>
            </a:r>
            <a:r>
              <a:rPr lang="en-US" altLang="en-US" sz="2000" b="1" dirty="0">
                <a:latin typeface="Courier New" panose="02070309020205020404" pitchFamily="49" charset="0"/>
              </a:rPr>
              <a:t>signal() </a:t>
            </a:r>
            <a:r>
              <a:rPr lang="en-US" altLang="en-US" dirty="0"/>
              <a:t>on the same semaphore at the same time</a:t>
            </a:r>
          </a:p>
          <a:p>
            <a:r>
              <a:rPr lang="en-US" altLang="en-US" dirty="0"/>
              <a:t>Thus, the implementation becomes the critical section problem where the </a:t>
            </a:r>
            <a:r>
              <a:rPr lang="en-US" altLang="en-US" sz="2000" b="1" dirty="0">
                <a:latin typeface="Courier New" panose="02070309020205020404" pitchFamily="49" charset="0"/>
              </a:rPr>
              <a:t>wait</a:t>
            </a:r>
            <a:r>
              <a:rPr lang="en-US" altLang="en-US" dirty="0"/>
              <a:t> and </a:t>
            </a:r>
            <a:r>
              <a:rPr lang="en-US" altLang="en-US" sz="2000" b="1" dirty="0">
                <a:latin typeface="Courier New" panose="02070309020205020404" pitchFamily="49" charset="0"/>
              </a:rPr>
              <a:t>signal</a:t>
            </a:r>
            <a:r>
              <a:rPr lang="en-US" altLang="en-US" dirty="0"/>
              <a:t> code are placed in the critical section</a:t>
            </a:r>
          </a:p>
          <a:p>
            <a:r>
              <a:rPr lang="en-US" altLang="en-US" dirty="0"/>
              <a:t>Could now have </a:t>
            </a:r>
            <a:r>
              <a:rPr lang="en-US" altLang="en-US" b="1" dirty="0">
                <a:solidFill>
                  <a:srgbClr val="006699"/>
                </a:solidFill>
                <a:latin typeface="+mj-lt"/>
              </a:rPr>
              <a:t>busy waiting </a:t>
            </a:r>
            <a:r>
              <a:rPr lang="en-US" altLang="en-US" dirty="0"/>
              <a:t>in critical section implementation</a:t>
            </a:r>
          </a:p>
          <a:p>
            <a:pPr lvl="1"/>
            <a:r>
              <a:rPr lang="en-US" altLang="en-US" dirty="0"/>
              <a:t>But implementation code is short</a:t>
            </a:r>
          </a:p>
          <a:p>
            <a:pPr lvl="1"/>
            <a:r>
              <a:rPr lang="en-US" altLang="en-US" dirty="0"/>
              <a:t>Little busy waiting if critical section rarely occupied</a:t>
            </a:r>
          </a:p>
          <a:p>
            <a:r>
              <a:rPr lang="en-US" altLang="en-US" dirty="0"/>
              <a:t>Note that applications may spend lots of time in critical sections and therefore this is not a good solution</a:t>
            </a:r>
          </a:p>
          <a:p>
            <a:pPr>
              <a:buFont typeface="Monotype Sorts" pitchFamily="-84" charset="2"/>
              <a:buNone/>
            </a:pPr>
            <a:r>
              <a:rPr lang="en-US" altLang="en-US" dirty="0"/>
              <a:t> </a:t>
            </a:r>
          </a:p>
          <a:p>
            <a:pPr lvl="1">
              <a:buFont typeface="Monotype Sorts" pitchFamily="-84" charset="2"/>
              <a:buNone/>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en-US" altLang="en-US" sz="2400" dirty="0"/>
              <a:t>Semaphore Implementation with no Busy waiting </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5"/>
            <a:ext cx="7035111" cy="4740203"/>
          </a:xfrm>
        </p:spPr>
        <p:txBody>
          <a:bodyPr/>
          <a:lstStyle/>
          <a:p>
            <a:r>
              <a:rPr lang="en-US" altLang="en-US" dirty="0"/>
              <a:t>With each semaphore there is an associated waiting queue</a:t>
            </a:r>
          </a:p>
          <a:p>
            <a:r>
              <a:rPr lang="en-US" altLang="en-US" dirty="0"/>
              <a:t>Each entry in a waiting queue has two data items:</a:t>
            </a:r>
          </a:p>
          <a:p>
            <a:pPr lvl="1"/>
            <a:r>
              <a:rPr lang="en-US" altLang="en-US" dirty="0"/>
              <a:t> Value (of type integer)</a:t>
            </a:r>
          </a:p>
          <a:p>
            <a:pPr lvl="1"/>
            <a:r>
              <a:rPr lang="en-US" altLang="en-US" dirty="0"/>
              <a:t> Pointer to next record in the list</a:t>
            </a:r>
          </a:p>
          <a:p>
            <a:r>
              <a:rPr lang="en-US" altLang="en-US" dirty="0"/>
              <a:t>Two operations:</a:t>
            </a:r>
          </a:p>
          <a:p>
            <a:pPr lvl="1"/>
            <a:r>
              <a:rPr lang="en-US" altLang="en-US" b="1" dirty="0">
                <a:solidFill>
                  <a:srgbClr val="006699"/>
                </a:solidFill>
                <a:latin typeface="+mj-lt"/>
              </a:rPr>
              <a:t>block </a:t>
            </a:r>
            <a:r>
              <a:rPr lang="en-US" altLang="en-US" dirty="0"/>
              <a:t>– place the process invoking the operation on the appropriate waiting queue</a:t>
            </a:r>
          </a:p>
          <a:p>
            <a:pPr lvl="1"/>
            <a:r>
              <a:rPr lang="en-US" altLang="en-US" b="1" dirty="0">
                <a:solidFill>
                  <a:srgbClr val="006699"/>
                </a:solidFill>
                <a:latin typeface="+mj-lt"/>
              </a:rPr>
              <a:t>wakeup</a:t>
            </a:r>
            <a:r>
              <a:rPr lang="en-US" altLang="en-US" dirty="0">
                <a:solidFill>
                  <a:srgbClr val="3366FF"/>
                </a:solidFill>
              </a:rPr>
              <a:t> </a:t>
            </a:r>
            <a:r>
              <a:rPr lang="en-US" altLang="en-US" dirty="0"/>
              <a:t>– remove one of processes in the waiting queue and place it in the ready queue</a:t>
            </a:r>
          </a:p>
          <a:p>
            <a:pPr marL="0" indent="0">
              <a:buNone/>
            </a:pPr>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en-US" altLang="en-US" sz="2800" dirty="0"/>
              <a:t>Implementation with no Busy waiting (Cont.)</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dirty="0"/>
          </a:p>
          <a:p>
            <a:r>
              <a:rPr lang="en-US" altLang="en-US" dirty="0"/>
              <a:t>Waiting queue</a:t>
            </a:r>
          </a:p>
          <a:p>
            <a:pPr marL="0" indent="0">
              <a:buNone/>
            </a:pPr>
            <a:r>
              <a:rPr lang="en-US" altLang="en-US" b="1" dirty="0">
                <a:latin typeface="Courier New" panose="02070309020205020404" pitchFamily="49" charset="0"/>
              </a:rPr>
              <a:t>    typedef struct { </a:t>
            </a:r>
          </a:p>
          <a:p>
            <a:pPr>
              <a:buFont typeface="Monotype Sorts" pitchFamily="-84" charset="2"/>
              <a:buNone/>
            </a:pP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value; </a:t>
            </a:r>
          </a:p>
          <a:p>
            <a:pPr>
              <a:buFont typeface="Monotype Sorts" pitchFamily="-84" charset="2"/>
              <a:buNone/>
            </a:pPr>
            <a:r>
              <a:rPr lang="en-US" altLang="en-US" b="1" dirty="0">
                <a:latin typeface="Courier New" panose="02070309020205020404" pitchFamily="49" charset="0"/>
              </a:rPr>
              <a:t>   	struct process *list; </a:t>
            </a:r>
          </a:p>
          <a:p>
            <a:pPr>
              <a:buFont typeface="Monotype Sorts" pitchFamily="-84" charset="2"/>
              <a:buNone/>
            </a:pPr>
            <a:r>
              <a:rPr lang="en-US" altLang="en-US" b="1" dirty="0">
                <a:latin typeface="Courier New" panose="02070309020205020404" pitchFamily="49" charset="0"/>
              </a:rPr>
              <a:t>    } semaphore; </a:t>
            </a:r>
          </a:p>
          <a:p>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en-US" altLang="en-US" sz="2800" dirty="0"/>
              <a:t>Implementation with no Busy waiting (Cont.)</a:t>
            </a:r>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altLang="en-US" sz="14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wait(semaphore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add this process to S-&gt;list; </a:t>
            </a:r>
          </a:p>
          <a:p>
            <a:pPr marL="0" indent="0">
              <a:buFont typeface="Monotype Sorts" pitchFamily="-84" charset="2"/>
              <a:buNone/>
            </a:pPr>
            <a:r>
              <a:rPr lang="en-US" altLang="en-US" sz="1600" b="1" dirty="0">
                <a:latin typeface="Courier New" panose="02070309020205020404" pitchFamily="49" charset="0"/>
              </a:rPr>
              <a:t>      block();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a:t>
            </a: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signal(semaphore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remove a process P from S-&gt;list; </a:t>
            </a:r>
          </a:p>
          <a:p>
            <a:pPr marL="0" indent="0">
              <a:buFont typeface="Monotype Sorts" pitchFamily="-84" charset="2"/>
              <a:buNone/>
            </a:pPr>
            <a:r>
              <a:rPr lang="en-US" altLang="en-US" sz="1600" b="1" dirty="0">
                <a:latin typeface="Courier New" panose="02070309020205020404" pitchFamily="49" charset="0"/>
              </a:rPr>
              <a:t>      wakeup(P);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en-US" altLang="en-US" dirty="0"/>
              <a:t>Background</a:t>
            </a: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838588" y="1144200"/>
            <a:ext cx="7191909" cy="4851019"/>
          </a:xfrm>
        </p:spPr>
        <p:txBody>
          <a:bodyPr/>
          <a:lstStyle/>
          <a:p>
            <a:r>
              <a:rPr lang="en-US" altLang="en-US" dirty="0"/>
              <a:t>Processes can execute concurrently</a:t>
            </a:r>
          </a:p>
          <a:p>
            <a:pPr lvl="1"/>
            <a:r>
              <a:rPr lang="en-US" altLang="en-US" dirty="0"/>
              <a:t>May be interrupted at any time, partially completing execution</a:t>
            </a:r>
          </a:p>
          <a:p>
            <a:r>
              <a:rPr lang="en-US" altLang="en-US" dirty="0"/>
              <a:t>Concurrent access to shared data may result in data inconsistency</a:t>
            </a:r>
          </a:p>
          <a:p>
            <a:r>
              <a:rPr lang="en-US" altLang="en-US" dirty="0"/>
              <a:t>Maintaining data consistency requires mechanisms to ensure the orderly execution of cooperating processes</a:t>
            </a:r>
          </a:p>
          <a:p>
            <a:r>
              <a:rPr lang="en-US" altLang="en-US" dirty="0"/>
              <a:t>We illustrated in chapter 4 the problem when we considered the Bounded Buffer problem with use of a counter that is updated concurrently by the producer and consumer,. Which lead to race condition.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Incorrect use of semaphore operations:</a:t>
            </a:r>
            <a:br>
              <a:rPr lang="en-US" altLang="en-US" dirty="0"/>
            </a:br>
            <a:endParaRPr lang="en-US" altLang="en-US" dirty="0"/>
          </a:p>
          <a:p>
            <a:pPr lvl="1"/>
            <a:r>
              <a:rPr lang="en-US" altLang="en-US" dirty="0"/>
              <a:t> </a:t>
            </a:r>
            <a:r>
              <a:rPr lang="en-US" altLang="en-US" b="1" dirty="0">
                <a:latin typeface="Courier New" panose="02070309020205020404" pitchFamily="49" charset="0"/>
                <a:cs typeface="Courier New" panose="02070309020205020404" pitchFamily="49" charset="0"/>
              </a:rPr>
              <a:t>signal(mutex)  ….  wait(mutex)</a:t>
            </a:r>
            <a:br>
              <a:rPr lang="en-US" altLang="en-US" b="1" dirty="0">
                <a:latin typeface="Courier New" panose="02070309020205020404" pitchFamily="49" charset="0"/>
                <a:cs typeface="Courier New" panose="02070309020205020404" pitchFamily="49" charset="0"/>
              </a:rPr>
            </a:br>
            <a:endParaRPr lang="en-US" altLang="en-US" b="1" dirty="0">
              <a:latin typeface="Courier New" panose="02070309020205020404" pitchFamily="49" charset="0"/>
              <a:cs typeface="Courier New" panose="02070309020205020404" pitchFamily="49" charset="0"/>
            </a:endParaRPr>
          </a:p>
          <a:p>
            <a:pPr lvl="1"/>
            <a:r>
              <a:rPr lang="en-US" altLang="en-US" dirty="0"/>
              <a:t> </a:t>
            </a:r>
            <a:r>
              <a:rPr lang="en-US" altLang="en-US" b="1" dirty="0">
                <a:latin typeface="Courier New" panose="02070309020205020404" pitchFamily="49" charset="0"/>
                <a:cs typeface="Courier New" panose="02070309020205020404" pitchFamily="49" charset="0"/>
              </a:rPr>
              <a:t>wait(mutex)  …  wait(mutex)</a:t>
            </a:r>
          </a:p>
          <a:p>
            <a:pPr lvl="1"/>
            <a:endParaRPr lang="en-US" altLang="en-US" b="1" dirty="0">
              <a:latin typeface="Courier New" panose="02070309020205020404" pitchFamily="49" charset="0"/>
              <a:cs typeface="Courier New" panose="02070309020205020404" pitchFamily="49" charset="0"/>
            </a:endParaRPr>
          </a:p>
          <a:p>
            <a:pPr lvl="1"/>
            <a:r>
              <a:rPr lang="en-US" altLang="en-US" dirty="0"/>
              <a:t> Omitting  of </a:t>
            </a:r>
            <a:r>
              <a:rPr lang="en-US" altLang="en-US" b="1" dirty="0">
                <a:latin typeface="Courier New" panose="02070309020205020404" pitchFamily="49" charset="0"/>
                <a:cs typeface="Courier New" panose="02070309020205020404" pitchFamily="49" charset="0"/>
              </a:rPr>
              <a:t>wait (mutex) </a:t>
            </a:r>
            <a:r>
              <a:rPr lang="en-US" altLang="en-US" dirty="0"/>
              <a:t>and/or </a:t>
            </a:r>
            <a:r>
              <a:rPr lang="en-US" altLang="en-US" b="1" dirty="0">
                <a:latin typeface="Courier New" panose="02070309020205020404" pitchFamily="49" charset="0"/>
                <a:cs typeface="Courier New" panose="02070309020205020404" pitchFamily="49" charset="0"/>
              </a:rPr>
              <a:t>signal (mutex)</a:t>
            </a:r>
            <a:endParaRPr lang="en-US" altLang="en-US" dirty="0"/>
          </a:p>
          <a:p>
            <a:pPr lvl="1"/>
            <a:endParaRPr lang="en-US" altLang="en-US" dirty="0"/>
          </a:p>
          <a:p>
            <a:r>
              <a:rPr lang="en-US" altLang="en-US" dirty="0"/>
              <a:t>These – and others – are examples of what can occur when semaphores and other synchronization tools are used incorrectly.</a:t>
            </a:r>
          </a:p>
          <a:p>
            <a:endParaRPr lang="en-US" altLang="en-US" dirty="0"/>
          </a:p>
          <a:p>
            <a:endParaRPr lang="en-US" altLang="en-US" dirty="0"/>
          </a:p>
          <a:p>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t>Hardware-based</a:t>
            </a:r>
          </a:p>
          <a:p>
            <a:pPr lvl="1"/>
            <a:r>
              <a:rPr lang="en-US" sz="1600" b="1" dirty="0"/>
              <a:t>Mutex Locks</a:t>
            </a:r>
          </a:p>
          <a:p>
            <a:pPr lvl="1"/>
            <a:r>
              <a:rPr lang="en-US" sz="1600" b="1" dirty="0"/>
              <a:t>Semaphores</a:t>
            </a:r>
          </a:p>
          <a:p>
            <a:pPr lvl="1"/>
            <a:r>
              <a:rPr lang="en-US" sz="1600" b="1" dirty="0">
                <a:highlight>
                  <a:srgbClr val="FFFF00"/>
                </a:highlight>
              </a:rPr>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2056061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55663" y="1209675"/>
            <a:ext cx="7691178" cy="4860925"/>
          </a:xfrm>
        </p:spPr>
        <p:txBody>
          <a:bodyPr/>
          <a:lstStyle/>
          <a:p>
            <a:pPr>
              <a:lnSpc>
                <a:spcPct val="80000"/>
              </a:lnSpc>
            </a:pPr>
            <a:r>
              <a:rPr lang="en-US" altLang="en-US" dirty="0"/>
              <a:t>A high-level abstraction that provides a convenient and effective mechanism for process synchronization</a:t>
            </a:r>
          </a:p>
          <a:p>
            <a:pPr>
              <a:lnSpc>
                <a:spcPct val="80000"/>
              </a:lnSpc>
            </a:pPr>
            <a:r>
              <a:rPr lang="en-US" altLang="en-US" i="1" dirty="0"/>
              <a:t>Abstract data type</a:t>
            </a:r>
            <a:r>
              <a:rPr lang="en-US" altLang="en-US" dirty="0"/>
              <a:t>, internal variables only accessible by code within the procedure</a:t>
            </a:r>
          </a:p>
          <a:p>
            <a:pPr>
              <a:lnSpc>
                <a:spcPct val="80000"/>
              </a:lnSpc>
            </a:pPr>
            <a:r>
              <a:rPr lang="en-US" altLang="en-US" dirty="0"/>
              <a:t>Only one process may be active within the monitor at a time</a:t>
            </a:r>
          </a:p>
          <a:p>
            <a:pPr>
              <a:lnSpc>
                <a:spcPct val="80000"/>
              </a:lnSpc>
            </a:pPr>
            <a:r>
              <a:rPr lang="en-US" altLang="en-US" dirty="0"/>
              <a:t>Pseudocode syntax of a monitor:</a:t>
            </a:r>
          </a:p>
          <a:p>
            <a:pPr lvl="2">
              <a:lnSpc>
                <a:spcPct val="80000"/>
              </a:lnSpc>
              <a:buFont typeface="Webdings" panose="05030102010509060703" pitchFamily="18" charset="2"/>
              <a:buNone/>
            </a:pPr>
            <a:endParaRPr lang="en-US" altLang="en-US" sz="1400" dirty="0">
              <a:solidFill>
                <a:srgbClr val="0000FF"/>
              </a:solidFill>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 shared variable declarations</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P1 (…) {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P2 (…) { …. }</a:t>
            </a:r>
            <a:br>
              <a:rPr lang="en-US" altLang="en-US" sz="1600" b="1" dirty="0">
                <a:solidFill>
                  <a:srgbClr val="000000"/>
                </a:solidFill>
                <a:latin typeface="Courier New" panose="02070309020205020404" pitchFamily="49" charset="0"/>
              </a:rPr>
            </a:b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a:t>
            </a:r>
            <a:r>
              <a:rPr lang="en-US" altLang="en-US" sz="1600" b="1" dirty="0" err="1">
                <a:solidFill>
                  <a:srgbClr val="000000"/>
                </a:solidFill>
                <a:latin typeface="Courier New" panose="02070309020205020404" pitchFamily="49" charset="0"/>
              </a:rPr>
              <a:t>Pn</a:t>
            </a:r>
            <a:r>
              <a:rPr lang="en-US" altLang="en-US" sz="1600" b="1" dirty="0">
                <a:solidFill>
                  <a:srgbClr val="000000"/>
                </a:solidFill>
                <a:latin typeface="Courier New" panose="02070309020205020404" pitchFamily="49" charset="0"/>
              </a:rPr>
              <a:t>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initialization code (…) { … }</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30325"/>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mutex = 1</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procedure </a:t>
            </a:r>
            <a:r>
              <a:rPr lang="en-US" altLang="en-US" b="1" i="1" dirty="0"/>
              <a:t>P</a:t>
            </a:r>
            <a:r>
              <a:rPr lang="en-US" altLang="en-US" dirty="0"/>
              <a:t>  is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extLst>
      <p:ext uri="{BB962C8B-B14F-4D97-AF65-F5344CB8AC3E}">
        <p14:creationId xmlns:p14="http://schemas.microsoft.com/office/powerpoint/2010/main" val="2444370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b="1" dirty="0">
                <a:solidFill>
                  <a:srgbClr val="000000"/>
                </a:solidFill>
                <a:latin typeface="Courier New" panose="02070309020205020404" pitchFamily="49" charset="0"/>
              </a:rPr>
              <a:t>condition x, y;</a:t>
            </a:r>
            <a:endParaRPr lang="en-US" altLang="en-US" dirty="0">
              <a:solidFill>
                <a:srgbClr val="0000FF"/>
              </a:solidFill>
            </a:endParaRPr>
          </a:p>
          <a:p>
            <a:r>
              <a:rPr lang="en-US" altLang="en-US" dirty="0"/>
              <a:t>Two operations are allowed on a condition variable:</a:t>
            </a:r>
          </a:p>
          <a:p>
            <a:pPr lvl="1"/>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 </a:t>
            </a:r>
            <a:r>
              <a:rPr lang="en-US" altLang="en-US" dirty="0"/>
              <a:t>–  a process that invokes the operation is suspended until </a:t>
            </a:r>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p>
          <a:p>
            <a:pPr lvl="1"/>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r>
              <a:rPr lang="en-US" altLang="en-US" dirty="0"/>
              <a:t>–</a:t>
            </a:r>
            <a:r>
              <a:rPr lang="en-US" altLang="en-US" dirty="0">
                <a:solidFill>
                  <a:srgbClr val="0000FF"/>
                </a:solidFill>
              </a:rPr>
              <a:t> </a:t>
            </a:r>
            <a:r>
              <a:rPr lang="en-US" altLang="en-US" dirty="0"/>
              <a:t>resumes one of processes</a:t>
            </a:r>
            <a:r>
              <a:rPr lang="en-US" altLang="en-US" dirty="0">
                <a:solidFill>
                  <a:srgbClr val="0000FF"/>
                </a:solidFill>
              </a:rPr>
              <a:t> </a:t>
            </a:r>
            <a:r>
              <a:rPr lang="en-US" altLang="en-US" dirty="0"/>
              <a:t>(if any)</a:t>
            </a:r>
            <a:r>
              <a:rPr lang="en-US" altLang="en-US" dirty="0">
                <a:solidFill>
                  <a:srgbClr val="0000FF"/>
                </a:solidFill>
              </a:rPr>
              <a:t> </a:t>
            </a:r>
            <a:r>
              <a:rPr lang="en-US" altLang="en-US" dirty="0"/>
              <a:t>that</a:t>
            </a:r>
            <a:r>
              <a:rPr lang="en-US" altLang="en-US" dirty="0">
                <a:solidFill>
                  <a:srgbClr val="0000FF"/>
                </a:solidFill>
              </a:rPr>
              <a:t> </a:t>
            </a:r>
            <a:r>
              <a:rPr lang="en-US" altLang="en-US" dirty="0"/>
              <a:t> invoked</a:t>
            </a:r>
            <a:r>
              <a:rPr lang="en-US" altLang="en-US" dirty="0">
                <a:solidFill>
                  <a:srgbClr val="0000FF"/>
                </a:solidFill>
              </a:rPr>
              <a:t>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p>
          <a:p>
            <a:pPr lvl="2"/>
            <a:r>
              <a:rPr lang="en-US" altLang="en-US" dirty="0"/>
              <a:t>If no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r>
              <a:rPr lang="en-US" altLang="en-US" sz="2000" dirty="0">
                <a:solidFill>
                  <a:srgbClr val="0000FF"/>
                </a:solidFill>
              </a:rPr>
              <a:t> </a:t>
            </a:r>
            <a:r>
              <a:rPr lang="en-US" altLang="en-US" dirty="0"/>
              <a:t>on the variable, then it has no effect on the variable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46213"/>
            <a:ext cx="60102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 (initially  = 1)</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next;   // (initially  =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 0; // number of processes waiting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inside the monitor</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function </a:t>
            </a:r>
            <a:r>
              <a:rPr lang="en-US" altLang="en-US" b="1" i="1" dirty="0"/>
              <a:t>P</a:t>
            </a:r>
            <a:r>
              <a:rPr lang="en-US" altLang="en-US" dirty="0"/>
              <a:t>  will be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signal(next)</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3781ED7-7E2C-44ED-849F-F7EC81647318}"/>
              </a:ext>
            </a:extLst>
          </p:cNvPr>
          <p:cNvSpPr>
            <a:spLocks noGrp="1" noChangeArrowheads="1"/>
          </p:cNvSpPr>
          <p:nvPr>
            <p:ph type="title"/>
          </p:nvPr>
        </p:nvSpPr>
        <p:spPr>
          <a:xfrm>
            <a:off x="967726" y="173267"/>
            <a:ext cx="8229600" cy="576263"/>
          </a:xfrm>
        </p:spPr>
        <p:txBody>
          <a:bodyPr/>
          <a:lstStyle/>
          <a:p>
            <a:pPr eaLnBrk="1" hangingPunct="1"/>
            <a:r>
              <a:rPr lang="en-US" altLang="en-US" sz="2800" dirty="0"/>
              <a:t> </a:t>
            </a:r>
            <a:r>
              <a:rPr lang="en-US" altLang="en-US" dirty="0"/>
              <a:t>Implementation – Condition Variables</a:t>
            </a:r>
          </a:p>
        </p:txBody>
      </p:sp>
      <p:sp>
        <p:nvSpPr>
          <p:cNvPr id="71682" name="Rectangle 3">
            <a:extLst>
              <a:ext uri="{FF2B5EF4-FFF2-40B4-BE49-F238E27FC236}">
                <a16:creationId xmlns:a16="http://schemas.microsoft.com/office/drawing/2014/main" id="{0632FD3B-F164-4834-96CE-D7C1853C60A6}"/>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dirty="0"/>
              <a:t>For each condition variable </a:t>
            </a:r>
            <a:r>
              <a:rPr lang="en-US" altLang="en-US" b="1" i="1" dirty="0"/>
              <a:t>x</a:t>
            </a:r>
            <a:r>
              <a:rPr lang="en-US" altLang="en-US" dirty="0"/>
              <a:t>, we  have</a:t>
            </a:r>
            <a:r>
              <a:rPr lang="en-US" altLang="en-US" sz="1600" dirty="0"/>
              <a:t>:</a:t>
            </a:r>
          </a:p>
          <a:p>
            <a:pPr>
              <a:lnSpc>
                <a:spcPct val="90000"/>
              </a:lnSpc>
              <a:spcBef>
                <a:spcPct val="15000"/>
              </a:spcBef>
              <a:buFont typeface="Monotype Sorts" pitchFamily="-84" charset="2"/>
              <a:buNone/>
              <a:tabLst>
                <a:tab pos="1828800" algn="l"/>
                <a:tab pos="2217738" algn="l"/>
              </a:tabLst>
            </a:pPr>
            <a:endParaRPr lang="en-US" altLang="en-US" sz="1600" dirty="0"/>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semaphore </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 // (initially  =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 = 0;</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dirty="0"/>
              <a:t>The operation </a:t>
            </a:r>
            <a:r>
              <a:rPr lang="en-US" altLang="en-US" b="1" dirty="0" err="1">
                <a:latin typeface="Courier New" panose="02070309020205020404" pitchFamily="49" charset="0"/>
                <a:cs typeface="Courier New" panose="02070309020205020404" pitchFamily="49" charset="0"/>
              </a:rPr>
              <a:t>x.wait</a:t>
            </a:r>
            <a:r>
              <a:rPr lang="en-US" altLang="en-US" b="1" dirty="0">
                <a:latin typeface="Courier New" panose="02070309020205020404" pitchFamily="49" charset="0"/>
                <a:cs typeface="Courier New" panose="02070309020205020404" pitchFamily="49" charset="0"/>
              </a:rPr>
              <a:t>() </a:t>
            </a:r>
            <a:r>
              <a:rPr lang="en-US" altLang="en-US" dirty="0"/>
              <a:t>can be implemented as</a:t>
            </a:r>
            <a:r>
              <a:rPr lang="en-US" altLang="en-US" sz="1600" dirty="0"/>
              <a:t>:</a:t>
            </a:r>
          </a:p>
          <a:p>
            <a:pPr>
              <a:lnSpc>
                <a:spcPct val="90000"/>
              </a:lnSpc>
              <a:spcBef>
                <a:spcPct val="15000"/>
              </a:spcBef>
              <a:buFont typeface="Monotype Sorts" pitchFamily="-84" charset="2"/>
              <a:buNone/>
              <a:tabLst>
                <a:tab pos="1828800" algn="l"/>
                <a:tab pos="2217738" algn="l"/>
              </a:tabLst>
            </a:pPr>
            <a:r>
              <a:rPr lang="en-US" altLang="en-US" sz="1600" dirty="0"/>
              <a:t>		</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wait(</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1600" b="1"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a:extLst>
              <a:ext uri="{FF2B5EF4-FFF2-40B4-BE49-F238E27FC236}">
                <a16:creationId xmlns:a16="http://schemas.microsoft.com/office/drawing/2014/main" id="{8C101D6F-C0EC-4766-8D52-60E1DFA5593C}"/>
              </a:ext>
            </a:extLst>
          </p:cNvPr>
          <p:cNvSpPr>
            <a:spLocks noGrp="1" noChangeArrowheads="1"/>
          </p:cNvSpPr>
          <p:nvPr>
            <p:ph type="title"/>
          </p:nvPr>
        </p:nvSpPr>
        <p:spPr>
          <a:xfrm>
            <a:off x="457200" y="225267"/>
            <a:ext cx="8229600" cy="576262"/>
          </a:xfrm>
        </p:spPr>
        <p:txBody>
          <a:bodyPr/>
          <a:lstStyle/>
          <a:p>
            <a:pPr eaLnBrk="1" hangingPunct="1"/>
            <a:r>
              <a:rPr lang="en-US" altLang="en-US" dirty="0"/>
              <a:t>Race Condition</a:t>
            </a:r>
          </a:p>
        </p:txBody>
      </p:sp>
      <p:sp>
        <p:nvSpPr>
          <p:cNvPr id="17410" name="Rectangle 1027">
            <a:extLst>
              <a:ext uri="{FF2B5EF4-FFF2-40B4-BE49-F238E27FC236}">
                <a16:creationId xmlns:a16="http://schemas.microsoft.com/office/drawing/2014/main" id="{338D3C38-85C1-4063-A149-971FC47DCC1F}"/>
              </a:ext>
            </a:extLst>
          </p:cNvPr>
          <p:cNvSpPr>
            <a:spLocks noGrp="1" noChangeArrowheads="1"/>
          </p:cNvSpPr>
          <p:nvPr>
            <p:ph idx="1"/>
          </p:nvPr>
        </p:nvSpPr>
        <p:spPr>
          <a:xfrm>
            <a:off x="805640" y="1177925"/>
            <a:ext cx="7685216" cy="5173663"/>
          </a:xfrm>
        </p:spPr>
        <p:txBody>
          <a:bodyPr/>
          <a:lstStyle/>
          <a:p>
            <a:pPr>
              <a:lnSpc>
                <a:spcPct val="90000"/>
              </a:lnSpc>
            </a:pPr>
            <a:r>
              <a:rPr lang="en-US" altLang="en-US" b="1" dirty="0">
                <a:solidFill>
                  <a:srgbClr val="000000"/>
                </a:solidFill>
                <a:latin typeface="Courier New" panose="02070309020205020404" pitchFamily="49" charset="0"/>
              </a:rPr>
              <a:t>counter++ </a:t>
            </a:r>
            <a:r>
              <a:rPr lang="en-US" altLang="en-US" sz="1600" dirty="0"/>
              <a:t>could be implemented as</a:t>
            </a:r>
            <a:br>
              <a:rPr lang="en-US" altLang="en-US" sz="1600" dirty="0"/>
            </a:br>
            <a:br>
              <a:rPr lang="en-US" altLang="en-US" sz="1600" dirty="0"/>
            </a:br>
            <a:r>
              <a:rPr lang="en-US" altLang="en-US" sz="1600" b="1" dirty="0">
                <a:latin typeface="Courier New" panose="02070309020205020404" pitchFamily="49" charset="0"/>
              </a:rPr>
              <a:t>     </a:t>
            </a:r>
            <a:r>
              <a:rPr lang="en-US" altLang="en-US" sz="1600" b="1" dirty="0">
                <a:solidFill>
                  <a:srgbClr val="0000FF"/>
                </a:solidFill>
                <a:latin typeface="Courier New" panose="02070309020205020404" pitchFamily="49" charset="0"/>
              </a:rPr>
              <a:t>register1 = counter</a:t>
            </a:r>
            <a:br>
              <a:rPr lang="en-US" altLang="en-US" sz="1600" b="1" dirty="0">
                <a:solidFill>
                  <a:srgbClr val="0000FF"/>
                </a:solidFill>
                <a:latin typeface="Courier New" panose="02070309020205020404" pitchFamily="49" charset="0"/>
              </a:rPr>
            </a:br>
            <a:r>
              <a:rPr lang="en-US" altLang="en-US" sz="1600" b="1" dirty="0">
                <a:solidFill>
                  <a:srgbClr val="0000FF"/>
                </a:solidFill>
                <a:latin typeface="Courier New" panose="02070309020205020404" pitchFamily="49" charset="0"/>
              </a:rPr>
              <a:t>     register1 = register1 + 1</a:t>
            </a:r>
            <a:br>
              <a:rPr lang="en-US" altLang="en-US" sz="1600" b="1" dirty="0">
                <a:solidFill>
                  <a:srgbClr val="0000FF"/>
                </a:solidFill>
                <a:latin typeface="Courier New" panose="02070309020205020404" pitchFamily="49" charset="0"/>
              </a:rPr>
            </a:br>
            <a:r>
              <a:rPr lang="en-US" altLang="en-US" sz="1600" b="1" dirty="0">
                <a:solidFill>
                  <a:srgbClr val="0000FF"/>
                </a:solidFill>
                <a:latin typeface="Courier New" panose="02070309020205020404" pitchFamily="49" charset="0"/>
              </a:rPr>
              <a:t>     counter = register1</a:t>
            </a:r>
            <a:endParaRPr lang="en-US" altLang="en-US" sz="800" dirty="0">
              <a:solidFill>
                <a:srgbClr val="0000FF"/>
              </a:solidFill>
            </a:endParaRPr>
          </a:p>
          <a:p>
            <a:pPr>
              <a:lnSpc>
                <a:spcPct val="90000"/>
              </a:lnSpc>
            </a:pPr>
            <a:r>
              <a:rPr lang="en-US" altLang="en-US" b="1" dirty="0">
                <a:solidFill>
                  <a:srgbClr val="000000"/>
                </a:solidFill>
                <a:latin typeface="Courier New" panose="02070309020205020404" pitchFamily="49" charset="0"/>
              </a:rPr>
              <a:t>counter--</a:t>
            </a:r>
            <a:r>
              <a:rPr lang="en-US" altLang="en-US" sz="1600" b="1" dirty="0">
                <a:solidFill>
                  <a:schemeClr val="tx2"/>
                </a:solidFill>
                <a:latin typeface="Courier New" panose="02070309020205020404" pitchFamily="49" charset="0"/>
              </a:rPr>
              <a:t> </a:t>
            </a:r>
            <a:r>
              <a:rPr lang="en-US" altLang="en-US" sz="1600" dirty="0"/>
              <a:t>could be implemented as</a:t>
            </a:r>
            <a:br>
              <a:rPr lang="en-US" altLang="en-US" sz="1600" dirty="0"/>
            </a:br>
            <a:br>
              <a:rPr lang="en-US" altLang="en-US" sz="1600" dirty="0"/>
            </a:br>
            <a:r>
              <a:rPr lang="en-US" altLang="en-US" sz="1600" b="1" dirty="0">
                <a:latin typeface="Courier New" panose="02070309020205020404" pitchFamily="49" charset="0"/>
              </a:rPr>
              <a:t>     </a:t>
            </a:r>
            <a:r>
              <a:rPr lang="en-US" altLang="en-US" sz="1600" b="1" dirty="0">
                <a:solidFill>
                  <a:schemeClr val="tx2"/>
                </a:solidFill>
                <a:latin typeface="Courier New" panose="02070309020205020404" pitchFamily="49" charset="0"/>
              </a:rPr>
              <a:t>register2 = counter</a:t>
            </a:r>
            <a:br>
              <a:rPr lang="en-US" altLang="en-US" sz="1600" b="1" dirty="0">
                <a:solidFill>
                  <a:schemeClr val="tx2"/>
                </a:solidFill>
                <a:latin typeface="Courier New" panose="02070309020205020404" pitchFamily="49" charset="0"/>
              </a:rPr>
            </a:br>
            <a:r>
              <a:rPr lang="en-US" altLang="en-US" sz="1600" b="1" dirty="0">
                <a:solidFill>
                  <a:schemeClr val="tx2"/>
                </a:solidFill>
                <a:latin typeface="Courier New" panose="02070309020205020404" pitchFamily="49" charset="0"/>
              </a:rPr>
              <a:t>     register2 = register2 - 1</a:t>
            </a:r>
            <a:br>
              <a:rPr lang="en-US" altLang="en-US" sz="1600" b="1" dirty="0">
                <a:solidFill>
                  <a:schemeClr val="tx2"/>
                </a:solidFill>
                <a:latin typeface="Courier New" panose="02070309020205020404" pitchFamily="49" charset="0"/>
              </a:rPr>
            </a:br>
            <a:r>
              <a:rPr lang="en-US" altLang="en-US" sz="1600" b="1" dirty="0">
                <a:solidFill>
                  <a:schemeClr val="tx2"/>
                </a:solidFill>
                <a:latin typeface="Courier New" panose="02070309020205020404" pitchFamily="49" charset="0"/>
              </a:rPr>
              <a:t>     counter = register2</a:t>
            </a:r>
          </a:p>
          <a:p>
            <a:pPr>
              <a:lnSpc>
                <a:spcPct val="90000"/>
              </a:lnSpc>
              <a:buFont typeface="Monotype Sorts" pitchFamily="-84" charset="2"/>
              <a:buNone/>
            </a:pPr>
            <a:endParaRPr lang="en-US" altLang="en-US" sz="800" dirty="0">
              <a:solidFill>
                <a:schemeClr val="tx2"/>
              </a:solidFill>
            </a:endParaRPr>
          </a:p>
          <a:p>
            <a:pPr>
              <a:lnSpc>
                <a:spcPct val="90000"/>
              </a:lnSpc>
            </a:pPr>
            <a:r>
              <a:rPr lang="en-US" altLang="en-US" sz="1600" dirty="0"/>
              <a:t>Consider this execution interleaving with </a:t>
            </a:r>
            <a:r>
              <a:rPr lang="ja-JP" altLang="en-US" sz="1600" dirty="0"/>
              <a:t>“</a:t>
            </a:r>
            <a:r>
              <a:rPr lang="en-US" altLang="ja-JP" sz="1600" dirty="0"/>
              <a:t>count = 5</a:t>
            </a:r>
            <a:r>
              <a:rPr lang="ja-JP" altLang="en-US" sz="1600" dirty="0"/>
              <a:t>”</a:t>
            </a:r>
            <a:r>
              <a:rPr lang="en-US" altLang="ja-JP" sz="1600" dirty="0"/>
              <a:t> initially:</a:t>
            </a:r>
          </a:p>
          <a:p>
            <a:pPr lvl="1">
              <a:lnSpc>
                <a:spcPct val="90000"/>
              </a:lnSpc>
              <a:buFont typeface="Monotype Sorts" pitchFamily="-84" charset="2"/>
              <a:buNone/>
            </a:pPr>
            <a:r>
              <a:rPr lang="en-US" altLang="en-US" sz="1600" dirty="0"/>
              <a:t>	S0: producer execute </a:t>
            </a:r>
            <a:r>
              <a:rPr lang="en-US" altLang="en-US" sz="1600" b="1" dirty="0">
                <a:solidFill>
                  <a:srgbClr val="0000FF"/>
                </a:solidFill>
                <a:latin typeface="Courier New" panose="02070309020205020404" pitchFamily="49" charset="0"/>
              </a:rPr>
              <a:t>register1 = counter</a:t>
            </a:r>
            <a:r>
              <a:rPr lang="en-US" altLang="en-US" sz="1600" b="1" dirty="0">
                <a:latin typeface="Courier New" panose="02070309020205020404" pitchFamily="49" charset="0"/>
              </a:rPr>
              <a:t>         </a:t>
            </a:r>
            <a:r>
              <a:rPr lang="en-US" altLang="en-US" sz="1600" dirty="0"/>
              <a:t>{register1 = 5}</a:t>
            </a:r>
            <a:br>
              <a:rPr lang="en-US" altLang="en-US" sz="1600" dirty="0"/>
            </a:br>
            <a:r>
              <a:rPr lang="en-US" altLang="en-US" sz="1600" dirty="0"/>
              <a:t>S1: producer execute </a:t>
            </a:r>
            <a:r>
              <a:rPr lang="en-US" altLang="en-US" sz="1600" b="1" dirty="0">
                <a:solidFill>
                  <a:srgbClr val="0000FF"/>
                </a:solidFill>
                <a:latin typeface="Courier New" panose="02070309020205020404" pitchFamily="49" charset="0"/>
              </a:rPr>
              <a:t>register1 = register1 + 1   </a:t>
            </a:r>
            <a:r>
              <a:rPr lang="en-US" altLang="en-US" sz="1600" dirty="0"/>
              <a:t>{register1 = 6} </a:t>
            </a:r>
            <a:br>
              <a:rPr lang="en-US" altLang="en-US" sz="1600" dirty="0"/>
            </a:br>
            <a:r>
              <a:rPr lang="en-US" altLang="en-US" sz="1600" dirty="0"/>
              <a:t>S2: consumer execute </a:t>
            </a:r>
            <a:r>
              <a:rPr lang="en-US" altLang="en-US" sz="1600" b="1" dirty="0">
                <a:solidFill>
                  <a:schemeClr val="tx2"/>
                </a:solidFill>
                <a:latin typeface="Courier New" panose="02070309020205020404" pitchFamily="49" charset="0"/>
              </a:rPr>
              <a:t>register2 = counter</a:t>
            </a:r>
            <a:r>
              <a:rPr lang="en-US" altLang="en-US" sz="1600" b="1" dirty="0">
                <a:latin typeface="Courier New" panose="02070309020205020404" pitchFamily="49" charset="0"/>
              </a:rPr>
              <a:t>        </a:t>
            </a:r>
            <a:r>
              <a:rPr lang="en-US" altLang="en-US" sz="1600" dirty="0"/>
              <a:t>{register2 = 5} </a:t>
            </a:r>
            <a:br>
              <a:rPr lang="en-US" altLang="en-US" sz="1600" dirty="0"/>
            </a:br>
            <a:r>
              <a:rPr lang="en-US" altLang="en-US" sz="1600" dirty="0"/>
              <a:t>S3: consumer execute </a:t>
            </a:r>
            <a:r>
              <a:rPr lang="en-US" altLang="en-US" sz="1600" b="1" dirty="0">
                <a:solidFill>
                  <a:schemeClr val="tx2"/>
                </a:solidFill>
                <a:latin typeface="Courier New" panose="02070309020205020404" pitchFamily="49" charset="0"/>
              </a:rPr>
              <a:t>register2 = register2 – 1  </a:t>
            </a:r>
            <a:r>
              <a:rPr lang="en-US" altLang="en-US" sz="1600" dirty="0"/>
              <a:t>{register2 = 4} </a:t>
            </a:r>
            <a:br>
              <a:rPr lang="en-US" altLang="en-US" sz="1600" dirty="0"/>
            </a:br>
            <a:r>
              <a:rPr lang="en-US" altLang="en-US" sz="1600" dirty="0"/>
              <a:t>S4: producer execute </a:t>
            </a:r>
            <a:r>
              <a:rPr lang="en-US" altLang="en-US" sz="1600" b="1" dirty="0">
                <a:solidFill>
                  <a:srgbClr val="0000FF"/>
                </a:solidFill>
                <a:latin typeface="Courier New" panose="02070309020205020404" pitchFamily="49" charset="0"/>
              </a:rPr>
              <a:t>counter = register1         </a:t>
            </a:r>
            <a:r>
              <a:rPr lang="en-US" altLang="en-US" sz="1600" dirty="0"/>
              <a:t>{counter = 6 } </a:t>
            </a:r>
            <a:br>
              <a:rPr lang="en-US" altLang="en-US" sz="1600" dirty="0"/>
            </a:br>
            <a:r>
              <a:rPr lang="en-US" altLang="en-US" sz="1600" dirty="0"/>
              <a:t>S5: consumer execute </a:t>
            </a:r>
            <a:r>
              <a:rPr lang="en-US" altLang="en-US" sz="1600" b="1" dirty="0">
                <a:solidFill>
                  <a:schemeClr val="tx2"/>
                </a:solidFill>
                <a:latin typeface="Courier New" panose="02070309020205020404" pitchFamily="49" charset="0"/>
              </a:rPr>
              <a:t>counter = register2        </a:t>
            </a:r>
            <a:r>
              <a:rPr lang="en-US" altLang="en-US" sz="1600" dirty="0"/>
              <a:t>{counter = 4}</a:t>
            </a:r>
          </a:p>
          <a:p>
            <a:pPr lvl="1">
              <a:lnSpc>
                <a:spcPct val="90000"/>
              </a:lnSpc>
              <a:buFont typeface="Monotype Sorts" pitchFamily="-84" charset="2"/>
              <a:buNone/>
            </a:pPr>
            <a:endParaRPr lang="en-US" altLang="en-US" dirty="0"/>
          </a:p>
        </p:txBody>
      </p:sp>
    </p:spTree>
    <p:extLst>
      <p:ext uri="{BB962C8B-B14F-4D97-AF65-F5344CB8AC3E}">
        <p14:creationId xmlns:p14="http://schemas.microsoft.com/office/powerpoint/2010/main" val="2964105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CD1EAFB-0631-4AB6-8B81-00F8342C9418}"/>
              </a:ext>
            </a:extLst>
          </p:cNvPr>
          <p:cNvSpPr>
            <a:spLocks noGrp="1" noChangeArrowheads="1"/>
          </p:cNvSpPr>
          <p:nvPr>
            <p:ph type="title"/>
          </p:nvPr>
        </p:nvSpPr>
        <p:spPr>
          <a:xfrm>
            <a:off x="933450" y="195298"/>
            <a:ext cx="7753350" cy="576263"/>
          </a:xfrm>
        </p:spPr>
        <p:txBody>
          <a:bodyPr/>
          <a:lstStyle/>
          <a:p>
            <a:pPr eaLnBrk="1" hangingPunct="1"/>
            <a:r>
              <a:rPr lang="en-US" altLang="en-US" dirty="0"/>
              <a:t>Implementation (Cont.)</a:t>
            </a:r>
          </a:p>
        </p:txBody>
      </p:sp>
      <p:sp>
        <p:nvSpPr>
          <p:cNvPr id="73730" name="Rectangle 3">
            <a:extLst>
              <a:ext uri="{FF2B5EF4-FFF2-40B4-BE49-F238E27FC236}">
                <a16:creationId xmlns:a16="http://schemas.microsoft.com/office/drawing/2014/main" id="{4DADAEF0-291C-40B5-9E31-7AAF1A95E331}"/>
              </a:ext>
            </a:extLst>
          </p:cNvPr>
          <p:cNvSpPr>
            <a:spLocks noGrp="1" noChangeArrowheads="1"/>
          </p:cNvSpPr>
          <p:nvPr>
            <p:ph idx="1"/>
          </p:nvPr>
        </p:nvSpPr>
        <p:spPr/>
        <p:txBody>
          <a:bodyPr/>
          <a:lstStyle/>
          <a:p>
            <a:pPr>
              <a:tabLst>
                <a:tab pos="1368425" algn="l"/>
                <a:tab pos="1712913" algn="l"/>
                <a:tab pos="2335213" algn="l"/>
              </a:tabLst>
            </a:pPr>
            <a:r>
              <a:rPr lang="en-US" altLang="en-US"/>
              <a:t>The operation </a:t>
            </a:r>
            <a:r>
              <a:rPr lang="en-US" altLang="en-US" b="1">
                <a:solidFill>
                  <a:srgbClr val="000000"/>
                </a:solidFill>
                <a:latin typeface="Courier New" panose="02070309020205020404" pitchFamily="49" charset="0"/>
              </a:rPr>
              <a:t>x.signal() </a:t>
            </a:r>
            <a:r>
              <a:rPr lang="en-US" altLang="en-US"/>
              <a:t>can be implemented as:</a:t>
            </a:r>
            <a:br>
              <a:rPr lang="en-US" altLang="en-US"/>
            </a:br>
            <a:endParaRPr lang="en-US" altLang="en-US"/>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if (x_count &gt; 0) {</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signal(x_sem);</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a:t>		</a:t>
            </a:r>
            <a:r>
              <a:rPr lang="en-US" altLang="en-US"/>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1C32B1B-A4EF-4F65-B2C5-B45EC8C1E4A1}"/>
              </a:ext>
            </a:extLst>
          </p:cNvPr>
          <p:cNvSpPr>
            <a:spLocks noGrp="1"/>
          </p:cNvSpPr>
          <p:nvPr>
            <p:ph type="title"/>
          </p:nvPr>
        </p:nvSpPr>
        <p:spPr>
          <a:xfrm>
            <a:off x="972207" y="197632"/>
            <a:ext cx="8229600" cy="576262"/>
          </a:xfrm>
        </p:spPr>
        <p:txBody>
          <a:bodyPr/>
          <a:lstStyle/>
          <a:p>
            <a:r>
              <a:rPr lang="en-US" altLang="en-US" dirty="0"/>
              <a:t>Resuming Processes within a Monitor</a:t>
            </a:r>
          </a:p>
        </p:txBody>
      </p:sp>
      <p:sp>
        <p:nvSpPr>
          <p:cNvPr id="75778" name="Content Placeholder 2">
            <a:extLst>
              <a:ext uri="{FF2B5EF4-FFF2-40B4-BE49-F238E27FC236}">
                <a16:creationId xmlns:a16="http://schemas.microsoft.com/office/drawing/2014/main" id="{6839C047-5A3A-496B-8B8E-46EBA919BC17}"/>
              </a:ext>
            </a:extLst>
          </p:cNvPr>
          <p:cNvSpPr>
            <a:spLocks noGrp="1"/>
          </p:cNvSpPr>
          <p:nvPr>
            <p:ph idx="1"/>
          </p:nvPr>
        </p:nvSpPr>
        <p:spPr>
          <a:xfrm>
            <a:off x="816069" y="1233488"/>
            <a:ext cx="6181631" cy="4545012"/>
          </a:xfrm>
        </p:spPr>
        <p:txBody>
          <a:bodyPr/>
          <a:lstStyle/>
          <a:p>
            <a:r>
              <a:rPr lang="en-US" altLang="en-US" dirty="0"/>
              <a:t>If several processes queued on condition variable </a:t>
            </a:r>
            <a:r>
              <a:rPr lang="en-US" altLang="en-US" sz="2000" b="1" dirty="0">
                <a:latin typeface="Courier New" panose="02070309020205020404" pitchFamily="49" charset="0"/>
                <a:cs typeface="Courier New" panose="02070309020205020404" pitchFamily="49" charset="0"/>
              </a:rPr>
              <a:t>x</a:t>
            </a:r>
            <a:r>
              <a:rPr lang="en-US" altLang="en-US" dirty="0"/>
              <a:t>, and </a:t>
            </a:r>
            <a:r>
              <a:rPr lang="en-US" altLang="en-US" sz="2000" b="1" dirty="0" err="1">
                <a:latin typeface="Courier New" panose="02070309020205020404" pitchFamily="49" charset="0"/>
                <a:cs typeface="Courier New" panose="02070309020205020404" pitchFamily="49" charset="0"/>
              </a:rPr>
              <a:t>x.signal</a:t>
            </a:r>
            <a:r>
              <a:rPr lang="en-US" altLang="en-US" sz="2000" b="1" dirty="0">
                <a:latin typeface="Courier New" panose="02070309020205020404" pitchFamily="49" charset="0"/>
                <a:cs typeface="Courier New" panose="02070309020205020404" pitchFamily="49" charset="0"/>
              </a:rPr>
              <a:t>() </a:t>
            </a:r>
            <a:r>
              <a:rPr lang="en-US" altLang="en-US" dirty="0"/>
              <a:t>is executed, which process should be resumed?</a:t>
            </a:r>
          </a:p>
          <a:p>
            <a:r>
              <a:rPr lang="en-US" altLang="en-US" dirty="0"/>
              <a:t>FCFS frequently not adequate </a:t>
            </a:r>
          </a:p>
          <a:p>
            <a:r>
              <a:rPr lang="en-US" altLang="en-US" dirty="0"/>
              <a:t>Use</a:t>
            </a:r>
            <a:r>
              <a:rPr lang="en-US" altLang="en-US" b="1" dirty="0">
                <a:solidFill>
                  <a:srgbClr val="0000FF"/>
                </a:solidFill>
              </a:rPr>
              <a:t>  </a:t>
            </a:r>
            <a:r>
              <a:rPr lang="en-US" altLang="en-US" dirty="0"/>
              <a:t>the </a:t>
            </a:r>
            <a:r>
              <a:rPr lang="en-US" altLang="en-US" b="1" dirty="0">
                <a:solidFill>
                  <a:srgbClr val="006699"/>
                </a:solidFill>
                <a:latin typeface="+mj-lt"/>
              </a:rPr>
              <a:t>conditional-wait </a:t>
            </a:r>
            <a:r>
              <a:rPr lang="en-US" altLang="en-US" dirty="0"/>
              <a:t>construct of the form   </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x.wait</a:t>
            </a:r>
            <a:r>
              <a:rPr lang="en-US" altLang="en-US" sz="2000" b="1" dirty="0">
                <a:latin typeface="Courier New" panose="02070309020205020404" pitchFamily="49" charset="0"/>
                <a:cs typeface="Courier New" panose="02070309020205020404" pitchFamily="49" charset="0"/>
              </a:rPr>
              <a:t>(c)</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dirty="0"/>
              <a:t>where:</a:t>
            </a:r>
          </a:p>
          <a:p>
            <a:pPr lvl="1"/>
            <a:r>
              <a:rPr lang="en-US" altLang="en-US" sz="2000" b="1" dirty="0">
                <a:latin typeface="Courier New" panose="02070309020205020404" pitchFamily="49" charset="0"/>
                <a:cs typeface="Courier New" panose="02070309020205020404" pitchFamily="49" charset="0"/>
              </a:rPr>
              <a:t>c</a:t>
            </a:r>
            <a:r>
              <a:rPr lang="en-US" altLang="en-US" dirty="0"/>
              <a:t> is an integer (called the priority number)</a:t>
            </a:r>
            <a:endParaRPr lang="en-US" altLang="en-US" b="1" dirty="0">
              <a:solidFill>
                <a:srgbClr val="0000FF"/>
              </a:solidFill>
            </a:endParaRPr>
          </a:p>
          <a:p>
            <a:pPr lvl="1"/>
            <a:r>
              <a:rPr lang="en-US" altLang="en-US" dirty="0"/>
              <a:t>The process with lowest number (highest priority) is scheduled next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R is an instance of  type </a:t>
            </a:r>
            <a:r>
              <a:rPr lang="en-US" altLang="en-US" sz="2000" b="1" dirty="0" err="1">
                <a:solidFill>
                  <a:srgbClr val="000000"/>
                </a:solidFill>
                <a:latin typeface="Courier New" panose="02070309020205020404" pitchFamily="49" charset="0"/>
              </a:rPr>
              <a:t>ResourceAllocator</a:t>
            </a: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pPr>
            <a:r>
              <a:rPr lang="en-US" altLang="en-US" dirty="0"/>
              <a:t>The process with the shortest time is allocated the resource first</a:t>
            </a:r>
          </a:p>
          <a:p>
            <a:pPr>
              <a:lnSpc>
                <a:spcPct val="80000"/>
              </a:lnSpc>
            </a:pPr>
            <a:r>
              <a:rPr lang="en-US" altLang="en-US" dirty="0"/>
              <a:t>Let R is an instance of  type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(next slide)</a:t>
            </a:r>
          </a:p>
          <a:p>
            <a:pPr>
              <a:lnSpc>
                <a:spcPct val="80000"/>
              </a:lnSpc>
            </a:pPr>
            <a:r>
              <a:rPr lang="en-US" altLang="en-US" dirty="0"/>
              <a:t>Access to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is done via:</a:t>
            </a:r>
          </a:p>
          <a:p>
            <a:pPr>
              <a:lnSpc>
                <a:spcPct val="80000"/>
              </a:lnSpc>
              <a:buFont typeface="Monotype Sorts" pitchFamily="-84" charset="2"/>
              <a:buNone/>
            </a:pPr>
            <a:endParaRPr lang="en-US" altLang="en-US" dirty="0"/>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a:t>
            </a:r>
            <a:r>
              <a:rPr lang="en-US" altLang="en-US" sz="2000" b="1" dirty="0">
                <a:solidFill>
                  <a:srgbClr val="000000"/>
                </a:solidFill>
                <a:latin typeface="Courier New" panose="02070309020205020404" pitchFamily="49" charset="0"/>
              </a:rPr>
              <a:t>t</a:t>
            </a:r>
            <a:r>
              <a:rPr lang="en-US" altLang="en-US" dirty="0"/>
              <a:t> is the maximum time a process plans to use the resource</a:t>
            </a:r>
          </a:p>
          <a:p>
            <a:pPr>
              <a:lnSpc>
                <a:spcPct val="80000"/>
              </a:lnSpc>
            </a:pP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400" dirty="0"/>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monitor </a:t>
            </a:r>
            <a:r>
              <a:rPr lang="en-US" altLang="en-US" sz="1600" b="1" dirty="0" err="1">
                <a:solidFill>
                  <a:srgbClr val="000000"/>
                </a:solidFill>
                <a:latin typeface="Courier New" panose="02070309020205020404" pitchFamily="49" charset="0"/>
              </a:rPr>
              <a:t>ResourceAllocator</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boolean</a:t>
            </a:r>
            <a:r>
              <a:rPr lang="en-US" altLang="en-US" sz="1600" b="1" dirty="0">
                <a:solidFill>
                  <a:srgbClr val="000000"/>
                </a:solidFill>
                <a:latin typeface="Courier New" panose="02070309020205020404" pitchFamily="49" charset="0"/>
              </a:rPr>
              <a:t>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x.wait</a:t>
            </a:r>
            <a:r>
              <a:rPr lang="en-US" altLang="en-US" sz="1600" b="1" dirty="0">
                <a:solidFill>
                  <a:srgbClr val="000000"/>
                </a:solidFill>
                <a:latin typeface="Courier New" panose="02070309020205020404" pitchFamily="49" charset="0"/>
              </a:rPr>
              <a:t>(time);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x.signal</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a:t>
            </a:r>
            <a:r>
              <a:rPr lang="en-US" altLang="en-US" sz="1600" b="1" dirty="0"/>
              <a:t>	</a:t>
            </a:r>
            <a:r>
              <a:rPr lang="en-US" altLang="en-US" sz="1400" b="1" dirty="0"/>
              <a:t>	</a:t>
            </a:r>
            <a:r>
              <a:rPr lang="en-US" altLang="en-US" sz="1400" dirty="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Usage:</a:t>
            </a:r>
          </a:p>
          <a:p>
            <a:pPr marL="0" indent="0">
              <a:buNone/>
            </a:pPr>
            <a:r>
              <a:rPr lang="en-US" altLang="en-US" b="1" dirty="0">
                <a:latin typeface="Courier New" panose="02070309020205020404" pitchFamily="49" charset="0"/>
                <a:cs typeface="Courier New" panose="02070309020205020404" pitchFamily="49" charset="0"/>
              </a:rPr>
              <a:t>     acquire</a:t>
            </a:r>
          </a:p>
          <a:p>
            <a:pPr marL="0" indent="0">
              <a:buNone/>
            </a:pPr>
            <a:r>
              <a:rPr lang="en-US" altLang="en-US" b="1" dirty="0">
                <a:latin typeface="Courier New" panose="02070309020205020404" pitchFamily="49" charset="0"/>
                <a:cs typeface="Courier New" panose="02070309020205020404" pitchFamily="49" charset="0"/>
              </a:rPr>
              <a:t>      ...</a:t>
            </a:r>
          </a:p>
          <a:p>
            <a:pPr marL="0" indent="0">
              <a:buNone/>
            </a:pPr>
            <a:r>
              <a:rPr lang="en-US" altLang="en-US" b="1" dirty="0">
                <a:latin typeface="Courier New" panose="02070309020205020404" pitchFamily="49" charset="0"/>
                <a:cs typeface="Courier New" panose="02070309020205020404" pitchFamily="49" charset="0"/>
              </a:rPr>
              <a:t>     release</a:t>
            </a:r>
          </a:p>
          <a:p>
            <a:r>
              <a:rPr lang="en-US" altLang="en-US" b="1" dirty="0">
                <a:latin typeface="Courier New" panose="02070309020205020404" pitchFamily="49" charset="0"/>
                <a:cs typeface="Courier New" panose="02070309020205020404" pitchFamily="49" charset="0"/>
              </a:rPr>
              <a:t> </a:t>
            </a:r>
            <a:r>
              <a:rPr lang="en-US" altLang="en-US" dirty="0"/>
              <a:t>Incorrect use of monitor operations</a:t>
            </a:r>
          </a:p>
          <a:p>
            <a:pPr lvl="1"/>
            <a:r>
              <a:rPr lang="en-US" altLang="en-US" dirty="0"/>
              <a:t> </a:t>
            </a:r>
            <a:r>
              <a:rPr lang="en-US" altLang="en-US" b="1" dirty="0">
                <a:latin typeface="Courier New" panose="02070309020205020404" pitchFamily="49" charset="0"/>
                <a:cs typeface="Courier New" panose="02070309020205020404" pitchFamily="49" charset="0"/>
              </a:rPr>
              <a:t>release()  …  acquire()</a:t>
            </a:r>
          </a:p>
          <a:p>
            <a:pPr lvl="1"/>
            <a:r>
              <a:rPr lang="en-US" altLang="en-US" dirty="0"/>
              <a:t> </a:t>
            </a:r>
            <a:r>
              <a:rPr lang="en-US" altLang="en-US" b="1" dirty="0">
                <a:latin typeface="Courier New" panose="02070309020205020404" pitchFamily="49" charset="0"/>
                <a:cs typeface="Courier New" panose="02070309020205020404" pitchFamily="49" charset="0"/>
              </a:rPr>
              <a:t>acquire()  …  acquire())</a:t>
            </a:r>
          </a:p>
          <a:p>
            <a:pPr lvl="1"/>
            <a:r>
              <a:rPr lang="en-US" altLang="en-US" dirty="0"/>
              <a:t> Omitting  of </a:t>
            </a:r>
            <a:r>
              <a:rPr lang="en-US" altLang="en-US" b="1" dirty="0">
                <a:latin typeface="Courier New" panose="02070309020205020404" pitchFamily="49" charset="0"/>
                <a:cs typeface="Courier New" panose="02070309020205020404" pitchFamily="49" charset="0"/>
              </a:rPr>
              <a:t>acquire() </a:t>
            </a:r>
            <a:r>
              <a:rPr lang="en-US" altLang="en-US" dirty="0"/>
              <a:t>and/or </a:t>
            </a:r>
            <a:r>
              <a:rPr lang="en-US" altLang="en-US" b="1" dirty="0">
                <a:latin typeface="Courier New" panose="02070309020205020404" pitchFamily="49" charset="0"/>
                <a:cs typeface="Courier New" panose="02070309020205020404" pitchFamily="49" charset="0"/>
              </a:rPr>
              <a:t>release()</a:t>
            </a:r>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en-US" altLang="en-US" dirty="0"/>
              <a:t>Liveness</a:t>
            </a:r>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p:txBody>
          <a:bodyPr/>
          <a:lstStyle/>
          <a:p>
            <a:r>
              <a:rPr lang="en-US" altLang="en-US" dirty="0"/>
              <a:t>Processes may have to wait indefinitely while trying to acquire a synchronization tool such as a mutex lock or semaphore.</a:t>
            </a:r>
          </a:p>
          <a:p>
            <a:r>
              <a:rPr lang="en-US" altLang="en-US" dirty="0"/>
              <a:t>Waiting indefinitely violates the progress and bounded-waiting criteria discussed at the beginning of this chapter.</a:t>
            </a:r>
          </a:p>
          <a:p>
            <a:r>
              <a:rPr lang="en-US" altLang="en-US" b="1" dirty="0"/>
              <a:t>Liveness</a:t>
            </a:r>
            <a:r>
              <a:rPr lang="en-US" altLang="en-US" dirty="0"/>
              <a:t> refers to a set of properties that a system must satisfy to ensure processes make progress.</a:t>
            </a:r>
          </a:p>
          <a:p>
            <a:r>
              <a:rPr lang="en-US" altLang="en-US" dirty="0"/>
              <a:t>Indefinite waiting is an example of a liveness failure.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b="1" dirty="0">
                <a:solidFill>
                  <a:srgbClr val="006699"/>
                </a:solidFill>
                <a:latin typeface="+mj-lt"/>
              </a:rPr>
              <a:t>Deadlock</a:t>
            </a:r>
            <a:r>
              <a:rPr lang="en-US" altLang="en-US" b="1" dirty="0">
                <a:solidFill>
                  <a:srgbClr val="3366FF"/>
                </a:solidFill>
              </a:rPr>
              <a:t> </a:t>
            </a:r>
            <a:r>
              <a:rPr lang="en-US" altLang="en-US" dirty="0"/>
              <a:t>– two or more processes are waiting indefinitely for an event that can be caused by only one of the waiting processes</a:t>
            </a:r>
          </a:p>
          <a:p>
            <a:pPr>
              <a:lnSpc>
                <a:spcPct val="90000"/>
              </a:lnSpc>
              <a:tabLst>
                <a:tab pos="1882775" algn="ctr"/>
                <a:tab pos="4568825" algn="ctr"/>
              </a:tabLst>
            </a:pPr>
            <a:r>
              <a:rPr lang="en-US" altLang="en-US" dirty="0">
                <a:solidFill>
                  <a:srgbClr val="000000"/>
                </a:solidFill>
              </a:rPr>
              <a:t>Let </a:t>
            </a:r>
            <a:r>
              <a:rPr lang="en-US" altLang="en-US" sz="2000" b="1" i="1" dirty="0">
                <a:solidFill>
                  <a:srgbClr val="000000"/>
                </a:solidFill>
                <a:latin typeface="Courier New" panose="02070309020205020404" pitchFamily="49" charset="0"/>
              </a:rPr>
              <a:t>S</a:t>
            </a:r>
            <a:r>
              <a:rPr lang="en-US" altLang="en-US" dirty="0">
                <a:solidFill>
                  <a:srgbClr val="000000"/>
                </a:solidFill>
              </a:rPr>
              <a:t> and</a:t>
            </a:r>
            <a:r>
              <a:rPr lang="en-US" altLang="en-US" sz="1600" b="1" dirty="0">
                <a:solidFill>
                  <a:srgbClr val="000000"/>
                </a:solidFill>
                <a:latin typeface="Courier New" panose="02070309020205020404" pitchFamily="49" charset="0"/>
              </a:rPr>
              <a:t> </a:t>
            </a:r>
            <a:r>
              <a:rPr lang="en-US" altLang="en-US" sz="2000" b="1" i="1" dirty="0">
                <a:solidFill>
                  <a:srgbClr val="000000"/>
                </a:solidFill>
                <a:latin typeface="Courier New" panose="02070309020205020404" pitchFamily="49" charset="0"/>
              </a:rPr>
              <a:t>Q</a:t>
            </a:r>
            <a:r>
              <a:rPr lang="en-US" altLang="en-US" sz="1600" b="1" dirty="0">
                <a:solidFill>
                  <a:srgbClr val="000000"/>
                </a:solidFill>
                <a:latin typeface="Courier New" panose="02070309020205020404" pitchFamily="49" charset="0"/>
              </a:rPr>
              <a:t> </a:t>
            </a:r>
            <a:r>
              <a:rPr lang="en-US" altLang="en-US" dirty="0">
                <a:solidFill>
                  <a:srgbClr val="000000"/>
                </a:solidFill>
              </a:rPr>
              <a:t>be </a:t>
            </a:r>
            <a:r>
              <a:rPr lang="en-US" altLang="en-US" dirty="0"/>
              <a:t>two semaphores initialized to 1</a:t>
            </a:r>
          </a:p>
          <a:p>
            <a:pPr>
              <a:lnSpc>
                <a:spcPct val="90000"/>
              </a:lnSpc>
              <a:buFont typeface="Monotype Sorts" pitchFamily="-84" charset="2"/>
              <a:buNone/>
              <a:tabLst>
                <a:tab pos="1882775" algn="ctr"/>
                <a:tab pos="4568825" algn="ctr"/>
              </a:tabLst>
            </a:pPr>
            <a:r>
              <a:rPr lang="en-US" altLang="en-US" i="1" dirty="0">
                <a:solidFill>
                  <a:srgbClr val="000000"/>
                </a:solidFill>
              </a:rPr>
              <a:t>		        P</a:t>
            </a:r>
            <a:r>
              <a:rPr lang="en-US" altLang="en-US" baseline="-25000" dirty="0">
                <a:solidFill>
                  <a:srgbClr val="000000"/>
                </a:solidFill>
              </a:rPr>
              <a:t>0</a:t>
            </a:r>
            <a:r>
              <a:rPr lang="en-US" altLang="en-US" dirty="0">
                <a:solidFill>
                  <a:srgbClr val="000000"/>
                </a:solidFill>
              </a:rPr>
              <a:t>	                            </a:t>
            </a:r>
            <a:r>
              <a:rPr lang="en-US" altLang="en-US" i="1" dirty="0">
                <a:solidFill>
                  <a:srgbClr val="000000"/>
                </a:solidFill>
              </a:rPr>
              <a:t>P</a:t>
            </a:r>
            <a:r>
              <a:rPr lang="en-US" altLang="en-US" baseline="-25000" dirty="0">
                <a:solidFill>
                  <a:srgbClr val="000000"/>
                </a:solidFill>
              </a:rPr>
              <a:t>1</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a:t>
            </a:r>
            <a:r>
              <a:rPr lang="en-US" altLang="en-US" sz="1600" b="1" dirty="0">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sz="1600" b="1" dirty="0">
              <a:solidFill>
                <a:srgbClr val="000000"/>
              </a:solidFill>
              <a:latin typeface="Courier New" panose="02070309020205020404" pitchFamily="49" charset="0"/>
            </a:endParaRPr>
          </a:p>
          <a:p>
            <a:pPr>
              <a:lnSpc>
                <a:spcPct val="90000"/>
              </a:lnSpc>
              <a:tabLst>
                <a:tab pos="1882775" algn="ctr"/>
                <a:tab pos="4568825" algn="ctr"/>
              </a:tabLst>
            </a:pPr>
            <a:r>
              <a:rPr lang="en-US" altLang="en-US" dirty="0">
                <a:sym typeface="MT Extra" panose="05050102010205020202" pitchFamily="18" charset="2"/>
              </a:rPr>
              <a:t>Consider if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wait(S) 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wait(Q). When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wait(Q), it must wait until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executes signal(Q)</a:t>
            </a:r>
          </a:p>
          <a:p>
            <a:pPr>
              <a:lnSpc>
                <a:spcPct val="90000"/>
              </a:lnSpc>
              <a:tabLst>
                <a:tab pos="1882775" algn="ctr"/>
                <a:tab pos="4568825" algn="ctr"/>
              </a:tabLst>
            </a:pPr>
            <a:r>
              <a:rPr lang="en-US" altLang="en-US" dirty="0">
                <a:sym typeface="MT Extra" panose="05050102010205020202" pitchFamily="18" charset="2"/>
              </a:rPr>
              <a:t>However,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is waiting until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 signal(S).</a:t>
            </a:r>
          </a:p>
          <a:p>
            <a:pPr>
              <a:lnSpc>
                <a:spcPct val="90000"/>
              </a:lnSpc>
              <a:tabLst>
                <a:tab pos="1882775" algn="ctr"/>
                <a:tab pos="4568825" algn="ctr"/>
              </a:tabLst>
            </a:pPr>
            <a:r>
              <a:rPr lang="en-US" altLang="en-US" dirty="0">
                <a:sym typeface="MT Extra" panose="05050102010205020202" pitchFamily="18" charset="2"/>
              </a:rPr>
              <a:t>Since these signal() operations will never be executed, </a:t>
            </a:r>
            <a:r>
              <a:rPr lang="en-US" altLang="en-US" i="1" dirty="0">
                <a:solidFill>
                  <a:srgbClr val="000000"/>
                </a:solidFill>
              </a:rPr>
              <a:t>P</a:t>
            </a:r>
            <a:r>
              <a:rPr lang="en-US" altLang="en-US" baseline="-25000" dirty="0">
                <a:solidFill>
                  <a:srgbClr val="000000"/>
                </a:solidFill>
              </a:rPr>
              <a:t>0 </a:t>
            </a:r>
            <a:r>
              <a:rPr lang="en-US" altLang="en-US" dirty="0">
                <a:sym typeface="MT Extra" panose="05050102010205020202" pitchFamily="18" charset="2"/>
              </a:rPr>
              <a:t>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are </a:t>
            </a:r>
            <a:r>
              <a:rPr lang="en-US" altLang="en-US" b="1" dirty="0">
                <a:sym typeface="MT Extra" panose="05050102010205020202" pitchFamily="18" charset="2"/>
              </a:rPr>
              <a:t>deadlocked</a:t>
            </a:r>
            <a:r>
              <a:rPr lang="en-US" altLang="en-US" dirty="0">
                <a:sym typeface="MT Extra" panose="05050102010205020202" pitchFamily="18" charset="2"/>
              </a:rPr>
              <a:t>.</a:t>
            </a: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Other forms of deadlock:</a:t>
            </a:r>
            <a:endParaRPr lang="en-US" altLang="en-US" sz="1600" dirty="0">
              <a:latin typeface="Courier New" panose="02070309020205020404" pitchFamily="49" charset="0"/>
            </a:endParaRPr>
          </a:p>
          <a:p>
            <a:pPr>
              <a:lnSpc>
                <a:spcPct val="90000"/>
              </a:lnSpc>
              <a:tabLst>
                <a:tab pos="1882775" algn="ctr"/>
                <a:tab pos="4568825" algn="ctr"/>
              </a:tabLst>
            </a:pPr>
            <a:r>
              <a:rPr lang="en-US" altLang="en-US" b="1" dirty="0">
                <a:sym typeface="MT Extra" panose="05050102010205020202" pitchFamily="18" charset="2"/>
              </a:rPr>
              <a:t>Starvation</a:t>
            </a:r>
            <a:r>
              <a:rPr lang="en-US" altLang="en-US" dirty="0">
                <a:sym typeface="MT Extra" panose="05050102010205020202" pitchFamily="18" charset="2"/>
              </a:rPr>
              <a:t> </a:t>
            </a:r>
            <a:r>
              <a:rPr lang="en-US" altLang="en-US" dirty="0"/>
              <a:t>– indefinite blocking  </a:t>
            </a:r>
          </a:p>
          <a:p>
            <a:pPr lvl="1">
              <a:lnSpc>
                <a:spcPct val="90000"/>
              </a:lnSpc>
              <a:tabLst>
                <a:tab pos="1882775" algn="ctr"/>
                <a:tab pos="4568825" algn="ctr"/>
              </a:tabLst>
            </a:pPr>
            <a:r>
              <a:rPr lang="en-US" altLang="en-US" dirty="0"/>
              <a:t>A process may never be removed from the semaphore queue in which it is suspended</a:t>
            </a:r>
          </a:p>
          <a:p>
            <a:pPr>
              <a:lnSpc>
                <a:spcPct val="90000"/>
              </a:lnSpc>
              <a:tabLst>
                <a:tab pos="1882775" algn="ctr"/>
                <a:tab pos="4568825" algn="ctr"/>
              </a:tabLst>
            </a:pPr>
            <a:r>
              <a:rPr lang="en-US" altLang="en-US" b="1" dirty="0"/>
              <a:t>Priority Inversion</a:t>
            </a:r>
            <a:r>
              <a:rPr lang="en-US" altLang="en-US" dirty="0"/>
              <a:t> – Scheduling problem when lower-priority process holds a lock needed by higher-priority process</a:t>
            </a:r>
          </a:p>
          <a:p>
            <a:pPr lvl="1">
              <a:tabLst>
                <a:tab pos="1882775" algn="ctr"/>
                <a:tab pos="4568825" algn="ctr"/>
              </a:tabLst>
            </a:pPr>
            <a:r>
              <a:rPr lang="en-US" altLang="en-US" dirty="0"/>
              <a:t>Solved via </a:t>
            </a:r>
            <a:r>
              <a:rPr lang="en-US" altLang="en-US" b="1" dirty="0"/>
              <a:t>priority-inheritance protocol</a:t>
            </a:r>
            <a:br>
              <a:rPr lang="en-US" altLang="en-US" b="1" dirty="0"/>
            </a:br>
            <a:br>
              <a:rPr lang="en-US" altLang="en-US" b="1" dirty="0"/>
            </a:br>
            <a:endParaRPr lang="en-US" altLang="en-US" b="1" dirty="0"/>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7684407" cy="4667250"/>
          </a:xfrm>
        </p:spPr>
        <p:txBody>
          <a:bodyPr/>
          <a:lstStyle/>
          <a:p>
            <a:r>
              <a:rPr lang="en-US" altLang="en-US" dirty="0"/>
              <a:t>Processes P</a:t>
            </a:r>
            <a:r>
              <a:rPr lang="en-US" altLang="en-US" baseline="-25000" dirty="0"/>
              <a:t>0</a:t>
            </a:r>
            <a:r>
              <a:rPr lang="en-US" altLang="en-US" dirty="0"/>
              <a:t> and P</a:t>
            </a:r>
            <a:r>
              <a:rPr lang="en-US" altLang="en-US" baseline="-25000" dirty="0"/>
              <a:t>1</a:t>
            </a:r>
            <a:r>
              <a:rPr lang="en-US" altLang="en-US" dirty="0"/>
              <a:t> are creating child processes using the </a:t>
            </a:r>
            <a:r>
              <a:rPr lang="en-US" altLang="en-US" dirty="0">
                <a:latin typeface="Courier New" panose="02070309020205020404" pitchFamily="49" charset="0"/>
                <a:cs typeface="Courier New" panose="02070309020205020404" pitchFamily="49" charset="0"/>
              </a:rPr>
              <a:t>fork() </a:t>
            </a:r>
            <a:r>
              <a:rPr lang="en-US" altLang="en-US" dirty="0"/>
              <a:t>system call</a:t>
            </a:r>
          </a:p>
          <a:p>
            <a:r>
              <a:rPr lang="en-US" altLang="en-US" dirty="0"/>
              <a:t>Race condition on kernel variable </a:t>
            </a:r>
            <a:r>
              <a:rPr lang="en-US" altLang="en-US" dirty="0" err="1">
                <a:latin typeface="Courier New" panose="02070309020205020404" pitchFamily="49" charset="0"/>
                <a:cs typeface="Courier New" panose="02070309020205020404" pitchFamily="49" charset="0"/>
              </a:rPr>
              <a:t>next_available_pid</a:t>
            </a:r>
            <a:r>
              <a:rPr lang="en-US" altLang="en-US" dirty="0"/>
              <a:t> which represents the next available process identifier (</a:t>
            </a:r>
            <a:r>
              <a:rPr lang="en-US" altLang="en-US" dirty="0" err="1"/>
              <a:t>pid</a:t>
            </a:r>
            <a:r>
              <a:rPr lang="en-US" altLang="en-US" dirty="0"/>
              <a:t>)</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r>
              <a:rPr lang="en-US" altLang="en-US" dirty="0"/>
              <a:t>Unless there is a mechanism to prevent P</a:t>
            </a:r>
            <a:r>
              <a:rPr lang="en-US" altLang="en-US" baseline="-25000" dirty="0"/>
              <a:t>0</a:t>
            </a:r>
            <a:r>
              <a:rPr lang="en-US" altLang="en-US" dirty="0"/>
              <a:t> and P</a:t>
            </a:r>
            <a:r>
              <a:rPr lang="en-US" altLang="en-US" baseline="-25000" dirty="0"/>
              <a:t>1</a:t>
            </a:r>
            <a:r>
              <a:rPr lang="en-US" altLang="en-US" dirty="0"/>
              <a:t> from accessing  the variable </a:t>
            </a:r>
            <a:r>
              <a:rPr lang="en-US" altLang="en-US" dirty="0" err="1">
                <a:latin typeface="Courier New" panose="02070309020205020404" pitchFamily="49" charset="0"/>
                <a:cs typeface="Courier New" panose="02070309020205020404" pitchFamily="49" charset="0"/>
              </a:rPr>
              <a:t>next_available_pid</a:t>
            </a:r>
            <a:r>
              <a:rPr lang="en-US" altLang="en-US" dirty="0"/>
              <a:t>  the same </a:t>
            </a:r>
            <a:r>
              <a:rPr lang="en-US" altLang="en-US" dirty="0" err="1"/>
              <a:t>pid</a:t>
            </a:r>
            <a:r>
              <a:rPr lang="en-US" altLang="en-US" dirty="0"/>
              <a:t> could be assigned to two different processes!</a:t>
            </a:r>
          </a:p>
          <a:p>
            <a:endParaRPr lang="en-US" altLang="en-US"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78" y="2604342"/>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7" y="1182376"/>
            <a:ext cx="7618413" cy="5545393"/>
          </a:xfrm>
        </p:spPr>
        <p:txBody>
          <a:bodyPr/>
          <a:lstStyle/>
          <a:p>
            <a:pPr marL="0" indent="0">
              <a:buNone/>
            </a:pPr>
            <a:r>
              <a:rPr lang="en-US" sz="1600" b="1" dirty="0"/>
              <a:t>1. The Critical Section Problem</a:t>
            </a:r>
          </a:p>
          <a:p>
            <a:pPr lvl="1"/>
            <a:r>
              <a:rPr lang="en-US" sz="1600" b="1" dirty="0"/>
              <a:t>Race Condition</a:t>
            </a:r>
          </a:p>
          <a:p>
            <a:pPr lvl="1"/>
            <a:r>
              <a:rPr lang="en-US" sz="1600" b="1" dirty="0">
                <a:highlight>
                  <a:srgbClr val="FFFF00"/>
                </a:highlight>
              </a:rPr>
              <a:t>Critical Sections </a:t>
            </a:r>
          </a:p>
          <a:p>
            <a:pPr lvl="1"/>
            <a:r>
              <a:rPr lang="en-US" sz="1600" b="1" dirty="0"/>
              <a:t>Three requirements/conditions</a:t>
            </a:r>
          </a:p>
          <a:p>
            <a:pPr marL="0" indent="0">
              <a:buNone/>
            </a:pPr>
            <a:endParaRPr lang="en-US" sz="1600" b="1" dirty="0"/>
          </a:p>
          <a:p>
            <a:pPr marL="0" indent="0">
              <a:buNone/>
            </a:pPr>
            <a:r>
              <a:rPr lang="en-US" sz="1600" b="1" dirty="0"/>
              <a:t>2. Solutions for Critical Sessions</a:t>
            </a:r>
          </a:p>
          <a:p>
            <a:pPr lvl="1"/>
            <a:r>
              <a:rPr lang="en-US" sz="1600" b="1" dirty="0"/>
              <a:t>Interrupt-based</a:t>
            </a:r>
          </a:p>
          <a:p>
            <a:pPr lvl="1"/>
            <a:r>
              <a:rPr lang="en-US" sz="1600" b="1" dirty="0"/>
              <a:t>Simple Software </a:t>
            </a:r>
          </a:p>
          <a:p>
            <a:pPr lvl="1"/>
            <a:r>
              <a:rPr lang="en-US" sz="1600" b="1" dirty="0"/>
              <a:t>Peterson’s</a:t>
            </a:r>
          </a:p>
          <a:p>
            <a:pPr lvl="1"/>
            <a:r>
              <a:rPr lang="en-US" sz="1600" b="1" dirty="0"/>
              <a:t>Hardware-based</a:t>
            </a:r>
          </a:p>
          <a:p>
            <a:pPr lvl="1"/>
            <a:r>
              <a:rPr lang="en-US" sz="1600" b="1" dirty="0"/>
              <a:t>Mutex Locks</a:t>
            </a:r>
          </a:p>
          <a:p>
            <a:pPr lvl="1"/>
            <a:r>
              <a:rPr lang="en-US" sz="1600" b="1" dirty="0"/>
              <a:t>Semaphores</a:t>
            </a:r>
          </a:p>
          <a:p>
            <a:pPr lvl="1"/>
            <a:r>
              <a:rPr lang="en-US" sz="1600" b="1" dirty="0"/>
              <a:t>Monitors</a:t>
            </a:r>
          </a:p>
          <a:p>
            <a:pPr marL="0" indent="0">
              <a:buNone/>
            </a:pPr>
            <a:endParaRPr lang="en-US" sz="1600" b="1" dirty="0"/>
          </a:p>
          <a:p>
            <a:pPr marL="0" indent="0">
              <a:buNone/>
            </a:pPr>
            <a:endParaRPr lang="en-US" altLang="en-US" sz="2400" dirty="0"/>
          </a:p>
        </p:txBody>
      </p:sp>
    </p:spTree>
    <p:extLst>
      <p:ext uri="{BB962C8B-B14F-4D97-AF65-F5344CB8AC3E}">
        <p14:creationId xmlns:p14="http://schemas.microsoft.com/office/powerpoint/2010/main" val="271603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en-US" altLang="en-US" dirty="0"/>
              <a:t>Critical Section Problem</a:t>
            </a:r>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811763" y="1159881"/>
            <a:ext cx="7349743" cy="4433523"/>
          </a:xfrm>
        </p:spPr>
        <p:txBody>
          <a:bodyPr/>
          <a:lstStyle/>
          <a:p>
            <a:r>
              <a:rPr lang="en-US" altLang="en-US" dirty="0"/>
              <a:t>Consider system of </a:t>
            </a:r>
            <a:r>
              <a:rPr lang="en-US" altLang="en-US" b="1" i="1" dirty="0"/>
              <a:t>n</a:t>
            </a:r>
            <a:r>
              <a:rPr lang="en-US" altLang="en-US" b="1" dirty="0"/>
              <a:t> </a:t>
            </a:r>
            <a:r>
              <a:rPr lang="en-US" altLang="en-US" dirty="0"/>
              <a:t>processes {</a:t>
            </a:r>
            <a:r>
              <a:rPr lang="en-US" altLang="en-US" b="1" i="1" dirty="0"/>
              <a:t>p</a:t>
            </a:r>
            <a:r>
              <a:rPr lang="en-US" altLang="en-US" b="1" i="1" baseline="-25000" dirty="0"/>
              <a:t>0</a:t>
            </a:r>
            <a:r>
              <a:rPr lang="en-US" altLang="en-US" b="1" i="1" dirty="0"/>
              <a:t>, p</a:t>
            </a:r>
            <a:r>
              <a:rPr lang="en-US" altLang="en-US" b="1" i="1" baseline="-25000" dirty="0"/>
              <a:t>1</a:t>
            </a:r>
            <a:r>
              <a:rPr lang="en-US" altLang="en-US" b="1" i="1" dirty="0"/>
              <a:t>, … p</a:t>
            </a:r>
            <a:r>
              <a:rPr lang="en-US" altLang="en-US" b="1" i="1" baseline="-25000" dirty="0"/>
              <a:t>n-1</a:t>
            </a:r>
            <a:r>
              <a:rPr lang="en-US" altLang="en-US" dirty="0"/>
              <a:t>}</a:t>
            </a:r>
          </a:p>
          <a:p>
            <a:r>
              <a:rPr lang="en-US" altLang="en-US" dirty="0"/>
              <a:t>Each process has </a:t>
            </a:r>
            <a:r>
              <a:rPr lang="en-US" altLang="en-US" b="1" dirty="0">
                <a:solidFill>
                  <a:srgbClr val="006699"/>
                </a:solidFill>
                <a:latin typeface="+mj-lt"/>
              </a:rPr>
              <a:t>critical section </a:t>
            </a:r>
            <a:r>
              <a:rPr lang="en-US" altLang="en-US" dirty="0"/>
              <a:t>segment of code</a:t>
            </a:r>
          </a:p>
          <a:p>
            <a:pPr lvl="1"/>
            <a:r>
              <a:rPr lang="en-US" altLang="en-US" dirty="0"/>
              <a:t>Process may be changing common variables, updating table, writing file, etc.</a:t>
            </a:r>
          </a:p>
          <a:p>
            <a:pPr lvl="1"/>
            <a:r>
              <a:rPr lang="en-US" altLang="en-US" dirty="0"/>
              <a:t>When one process in critical section, no other may be in its critical section</a:t>
            </a:r>
          </a:p>
          <a:p>
            <a:r>
              <a:rPr lang="en-US" altLang="en-US" b="1" i="1" dirty="0"/>
              <a:t>Critical section problem </a:t>
            </a:r>
            <a:r>
              <a:rPr lang="en-US" altLang="en-US" dirty="0"/>
              <a:t>is to design protocol to solve this</a:t>
            </a:r>
          </a:p>
          <a:p>
            <a:r>
              <a:rPr lang="en-US" altLang="en-US" dirty="0"/>
              <a:t>Each process must ask permission to enter critical section in </a:t>
            </a:r>
            <a:r>
              <a:rPr lang="en-US" altLang="en-US" b="1" dirty="0">
                <a:solidFill>
                  <a:srgbClr val="006699"/>
                </a:solidFill>
                <a:latin typeface="+mj-lt"/>
              </a:rPr>
              <a:t>entry</a:t>
            </a:r>
            <a:r>
              <a:rPr lang="en-US" altLang="en-US" b="1" dirty="0">
                <a:solidFill>
                  <a:srgbClr val="3366FF"/>
                </a:solidFill>
              </a:rPr>
              <a:t> </a:t>
            </a:r>
            <a:r>
              <a:rPr lang="en-US" altLang="en-US" b="1" dirty="0">
                <a:solidFill>
                  <a:srgbClr val="006699"/>
                </a:solidFill>
                <a:latin typeface="+mj-lt"/>
              </a:rPr>
              <a:t>section</a:t>
            </a:r>
            <a:r>
              <a:rPr lang="en-US" altLang="en-US" dirty="0"/>
              <a:t>, may follow critical section with </a:t>
            </a:r>
            <a:r>
              <a:rPr lang="en-US" altLang="en-US" b="1" dirty="0">
                <a:solidFill>
                  <a:srgbClr val="006699"/>
                </a:solidFill>
                <a:latin typeface="+mj-lt"/>
              </a:rPr>
              <a:t>exit section</a:t>
            </a:r>
            <a:r>
              <a:rPr lang="en-US" altLang="en-US" dirty="0"/>
              <a:t>, then </a:t>
            </a:r>
            <a:r>
              <a:rPr lang="en-US" altLang="en-US" b="1" dirty="0">
                <a:solidFill>
                  <a:srgbClr val="006699"/>
                </a:solidFill>
                <a:latin typeface="+mj-lt"/>
              </a:rPr>
              <a:t>remainder section</a:t>
            </a:r>
          </a:p>
          <a:p>
            <a:endParaRPr lang="en-US" altLang="en-US" b="1" dirty="0">
              <a:solidFill>
                <a:srgbClr val="3366FF"/>
              </a:solidFill>
            </a:endParaRPr>
          </a:p>
          <a:p>
            <a:pPr>
              <a:buFont typeface="Monotype Sorts" pitchFamily="-84" charset="2"/>
              <a:buNone/>
            </a:pPr>
            <a:endParaRPr lang="en-US" altLang="en-US" b="1" dirty="0">
              <a:solidFill>
                <a:srgbClr val="006699"/>
              </a:solidFill>
              <a:latin typeface="+mj-lt"/>
            </a:endParaRP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10782</TotalTime>
  <Words>4410</Words>
  <Application>Microsoft Office PowerPoint</Application>
  <PresentationFormat>On-screen Show (4:3)</PresentationFormat>
  <Paragraphs>727</Paragraphs>
  <Slides>68</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68</vt:i4>
      </vt:variant>
    </vt:vector>
  </HeadingPairs>
  <TitlesOfParts>
    <vt:vector size="81" baseType="lpstr">
      <vt:lpstr>MS PGothic</vt:lpstr>
      <vt:lpstr>MS PGothic</vt:lpstr>
      <vt:lpstr>Arial</vt:lpstr>
      <vt:lpstr>Courier New</vt:lpstr>
      <vt:lpstr>Helvetica</vt:lpstr>
      <vt:lpstr>Monotype Sorts</vt:lpstr>
      <vt:lpstr>MT Extra</vt:lpstr>
      <vt:lpstr>Symbol</vt:lpstr>
      <vt:lpstr>Times New Roman</vt:lpstr>
      <vt:lpstr>Verdana</vt:lpstr>
      <vt:lpstr>Webdings</vt:lpstr>
      <vt:lpstr>Wingdings</vt:lpstr>
      <vt:lpstr>os-8</vt:lpstr>
      <vt:lpstr>Lecture 11 :   Synchonization</vt:lpstr>
      <vt:lpstr>Outline</vt:lpstr>
      <vt:lpstr>Outline</vt:lpstr>
      <vt:lpstr>Outline</vt:lpstr>
      <vt:lpstr>Background</vt:lpstr>
      <vt:lpstr>Race Condition</vt:lpstr>
      <vt:lpstr>Race Condition</vt:lpstr>
      <vt:lpstr>Outline</vt:lpstr>
      <vt:lpstr>Critical Section Problem</vt:lpstr>
      <vt:lpstr>Critical Section</vt:lpstr>
      <vt:lpstr>Outline</vt:lpstr>
      <vt:lpstr>Critical-Section Requirements </vt:lpstr>
      <vt:lpstr>Outline</vt:lpstr>
      <vt:lpstr>Interrupt-based Solution</vt:lpstr>
      <vt:lpstr>Software Solution 1</vt:lpstr>
      <vt:lpstr>Algorithm for Process Pi</vt:lpstr>
      <vt:lpstr>Correctness of the Software Solution </vt:lpstr>
      <vt:lpstr>Outline</vt:lpstr>
      <vt:lpstr>Peterson’s Solution</vt:lpstr>
      <vt:lpstr>Algorithm for Process Pi</vt:lpstr>
      <vt:lpstr>Correctness of Peterson’s Solution </vt:lpstr>
      <vt:lpstr>Peterson’s Solution and Modern Architecture</vt:lpstr>
      <vt:lpstr>Modern Architecture Example</vt:lpstr>
      <vt:lpstr>Modern Architecture Example (Cont.)</vt:lpstr>
      <vt:lpstr>Peterson’s Solution Revisited</vt:lpstr>
      <vt:lpstr>Memory Barrier</vt:lpstr>
      <vt:lpstr>Memory Barrier Instructions</vt:lpstr>
      <vt:lpstr>Memory Barrier Example</vt:lpstr>
      <vt:lpstr>Outline</vt:lpstr>
      <vt:lpstr>Synchronization Hardware</vt:lpstr>
      <vt:lpstr>Hardware Instructions</vt:lpstr>
      <vt:lpstr>The test_and_set  Instruction </vt:lpstr>
      <vt:lpstr>Solution Using test_and_set()</vt:lpstr>
      <vt:lpstr>The compare_and_swap  Instruction </vt:lpstr>
      <vt:lpstr>Solution using compare_and_swap</vt:lpstr>
      <vt:lpstr>Bounded-waiting with compare-and-swap</vt:lpstr>
      <vt:lpstr>Atomic Variables</vt:lpstr>
      <vt:lpstr>Atomic Variables</vt:lpstr>
      <vt:lpstr>Outline</vt:lpstr>
      <vt:lpstr>Mutex Locks</vt:lpstr>
      <vt:lpstr>Solution to CS Problem Using Mutex Locks</vt:lpstr>
      <vt:lpstr>Outline</vt:lpstr>
      <vt:lpstr>Semaphore</vt:lpstr>
      <vt:lpstr>Semaphore (Cont.)</vt:lpstr>
      <vt:lpstr>Semaphore Usage Example</vt:lpstr>
      <vt:lpstr>Semaphore Implementation</vt:lpstr>
      <vt:lpstr>Semaphore Implementation with no Busy waiting </vt:lpstr>
      <vt:lpstr>Implementation with no Busy waiting (Cont.)</vt:lpstr>
      <vt:lpstr>Implementation with no Busy waiting (Cont.)</vt:lpstr>
      <vt:lpstr>Problems with Semaphores</vt:lpstr>
      <vt:lpstr>Outline</vt:lpstr>
      <vt:lpstr>Monitors</vt:lpstr>
      <vt:lpstr>Schematic view of a Monitor</vt:lpstr>
      <vt:lpstr>Monitor Implementation Using Semaphores</vt:lpstr>
      <vt:lpstr>Condition Variables</vt:lpstr>
      <vt:lpstr> Monitor with Condition Variables</vt:lpstr>
      <vt:lpstr> Usage of Condition Variable  Example</vt:lpstr>
      <vt:lpstr>Monitor Implementation Using Semaphores</vt:lpstr>
      <vt:lpstr> Implementation – Condition Variables</vt:lpstr>
      <vt:lpstr>Implementation (Cont.)</vt:lpstr>
      <vt:lpstr>Resuming Processes within a Monitor</vt:lpstr>
      <vt:lpstr>PowerPoint Presentation</vt:lpstr>
      <vt:lpstr>PowerPoint Presentation</vt:lpstr>
      <vt:lpstr>A Monitor to Allocate Single Resource</vt:lpstr>
      <vt:lpstr>Single Resource Monitor (Cont.)</vt:lpstr>
      <vt:lpstr>Liveness</vt:lpstr>
      <vt:lpstr>Liveness</vt:lpstr>
      <vt:lpstr>Liveness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phamh</cp:lastModifiedBy>
  <cp:revision>348</cp:revision>
  <cp:lastPrinted>2001-06-14T13:58:17Z</cp:lastPrinted>
  <dcterms:created xsi:type="dcterms:W3CDTF">2011-01-13T23:43:38Z</dcterms:created>
  <dcterms:modified xsi:type="dcterms:W3CDTF">2020-09-29T14:57:53Z</dcterms:modified>
</cp:coreProperties>
</file>