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91"/>
  </p:notesMasterIdLst>
  <p:handoutMasterIdLst>
    <p:handoutMasterId r:id="rId92"/>
  </p:handoutMasterIdLst>
  <p:sldIdLst>
    <p:sldId id="379" r:id="rId2"/>
    <p:sldId id="444" r:id="rId3"/>
    <p:sldId id="287" r:id="rId4"/>
    <p:sldId id="466" r:id="rId5"/>
    <p:sldId id="358" r:id="rId6"/>
    <p:sldId id="359" r:id="rId7"/>
    <p:sldId id="474" r:id="rId8"/>
    <p:sldId id="360" r:id="rId9"/>
    <p:sldId id="467" r:id="rId10"/>
    <p:sldId id="449" r:id="rId11"/>
    <p:sldId id="450" r:id="rId12"/>
    <p:sldId id="475" r:id="rId13"/>
    <p:sldId id="363" r:id="rId14"/>
    <p:sldId id="365" r:id="rId15"/>
    <p:sldId id="468" r:id="rId16"/>
    <p:sldId id="451" r:id="rId17"/>
    <p:sldId id="469" r:id="rId18"/>
    <p:sldId id="384" r:id="rId19"/>
    <p:sldId id="428" r:id="rId20"/>
    <p:sldId id="385" r:id="rId21"/>
    <p:sldId id="429" r:id="rId22"/>
    <p:sldId id="386"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52" r:id="rId37"/>
    <p:sldId id="445" r:id="rId38"/>
    <p:sldId id="446" r:id="rId39"/>
    <p:sldId id="447" r:id="rId40"/>
    <p:sldId id="448" r:id="rId41"/>
    <p:sldId id="423" r:id="rId42"/>
    <p:sldId id="424" r:id="rId43"/>
    <p:sldId id="426" r:id="rId44"/>
    <p:sldId id="427" r:id="rId45"/>
    <p:sldId id="470" r:id="rId46"/>
    <p:sldId id="334" r:id="rId47"/>
    <p:sldId id="418" r:id="rId48"/>
    <p:sldId id="335" r:id="rId49"/>
    <p:sldId id="471" r:id="rId50"/>
    <p:sldId id="337" r:id="rId51"/>
    <p:sldId id="381" r:id="rId52"/>
    <p:sldId id="340" r:id="rId53"/>
    <p:sldId id="341" r:id="rId54"/>
    <p:sldId id="342" r:id="rId55"/>
    <p:sldId id="472" r:id="rId56"/>
    <p:sldId id="343" r:id="rId57"/>
    <p:sldId id="344" r:id="rId58"/>
    <p:sldId id="345" r:id="rId59"/>
    <p:sldId id="383" r:id="rId60"/>
    <p:sldId id="477" r:id="rId61"/>
    <p:sldId id="348" r:id="rId62"/>
    <p:sldId id="349" r:id="rId63"/>
    <p:sldId id="350" r:id="rId64"/>
    <p:sldId id="351" r:id="rId65"/>
    <p:sldId id="352" r:id="rId66"/>
    <p:sldId id="353" r:id="rId67"/>
    <p:sldId id="354" r:id="rId68"/>
    <p:sldId id="355" r:id="rId69"/>
    <p:sldId id="356" r:id="rId70"/>
    <p:sldId id="357" r:id="rId71"/>
    <p:sldId id="453" r:id="rId72"/>
    <p:sldId id="454" r:id="rId73"/>
    <p:sldId id="455" r:id="rId74"/>
    <p:sldId id="456" r:id="rId75"/>
    <p:sldId id="362" r:id="rId76"/>
    <p:sldId id="457" r:id="rId77"/>
    <p:sldId id="473" r:id="rId78"/>
    <p:sldId id="458" r:id="rId79"/>
    <p:sldId id="459" r:id="rId80"/>
    <p:sldId id="366" r:id="rId81"/>
    <p:sldId id="460" r:id="rId82"/>
    <p:sldId id="368" r:id="rId83"/>
    <p:sldId id="369" r:id="rId84"/>
    <p:sldId id="370" r:id="rId85"/>
    <p:sldId id="371" r:id="rId86"/>
    <p:sldId id="372" r:id="rId87"/>
    <p:sldId id="373" r:id="rId88"/>
    <p:sldId id="461" r:id="rId89"/>
    <p:sldId id="476" r:id="rId90"/>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7"/>
  </p:normalViewPr>
  <p:slideViewPr>
    <p:cSldViewPr snapToGrid="0">
      <p:cViewPr varScale="1">
        <p:scale>
          <a:sx n="97" d="100"/>
          <a:sy n="97" d="100"/>
        </p:scale>
        <p:origin x="1938" y="7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0789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5FD6A41-E36E-4666-A54F-E0F0617EE2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F6CAB1-B51D-444E-A465-8AF1E0A4B97E}"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21F25817-AF20-4FAD-9524-7E59BC9A54B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B13E8DE0-FE2C-4E20-BCD3-2600EA110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2735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B422F43B-7A17-4E70-9902-B75D2AD87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3AE300-16A7-43AF-AE1F-1DE14735F1C6}"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64F304B6-B49F-4C63-9E77-58BDCDE54D9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0C8F3D9-B786-431D-AD5A-29215D79E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564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950B0E92-D303-4BB0-A4D8-C84931373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A8A344-8948-476E-AFBC-AE7944A55FD0}"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BD2136EB-8912-4394-B77C-6B86DF5CA56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F1F5DAD-71C2-48AE-88DA-58F7B2FAE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2137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F30C6CA-0F10-4E2E-ADBB-88AAB3EE58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A9972C-A281-4ED9-A13B-A6C6E2D45CB3}"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25602" name="Rectangle 2">
            <a:extLst>
              <a:ext uri="{FF2B5EF4-FFF2-40B4-BE49-F238E27FC236}">
                <a16:creationId xmlns:a16="http://schemas.microsoft.com/office/drawing/2014/main" id="{B3679CC6-842E-4CC5-B72C-F6CA84D12CF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78DDD2C-05BB-4045-8228-45C12D640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696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0991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D95EBFC2-2B79-4646-ADD4-D93CC4E0BD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74824C-A7EB-42F2-A92A-66C769DAA6C3}"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5842" name="Rectangle 2">
            <a:extLst>
              <a:ext uri="{FF2B5EF4-FFF2-40B4-BE49-F238E27FC236}">
                <a16:creationId xmlns:a16="http://schemas.microsoft.com/office/drawing/2014/main" id="{DBE29177-BEE0-417C-A6E4-FE19B817508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44B2D3C1-BEE5-436B-8E3B-017945048A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AB2846DF-65BE-4297-BCCD-5DD45DE5C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09C59B-F3D6-4643-AE6C-CBF39D40191E}"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7890" name="Rectangle 2">
            <a:extLst>
              <a:ext uri="{FF2B5EF4-FFF2-40B4-BE49-F238E27FC236}">
                <a16:creationId xmlns:a16="http://schemas.microsoft.com/office/drawing/2014/main" id="{8F1D844C-2050-4115-9C9F-C1FCBEE9083C}"/>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5B58AFAD-2321-4F25-9350-97AC19EDD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87523E38-5925-4EC3-AD23-1BB8D7C464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7C58BD-B6B5-4749-B877-32EA3B7DC92D}"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9938" name="Rectangle 2">
            <a:extLst>
              <a:ext uri="{FF2B5EF4-FFF2-40B4-BE49-F238E27FC236}">
                <a16:creationId xmlns:a16="http://schemas.microsoft.com/office/drawing/2014/main" id="{C272AD4E-5D91-45CF-9172-E8326201BAC7}"/>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A5338AB-875C-4ABC-A37A-C89E09B0A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9963E017-B520-4B23-B95B-BB51BA1EBB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EC47CB-D1FE-46D4-980C-88A4D4757783}"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1986" name="Rectangle 2">
            <a:extLst>
              <a:ext uri="{FF2B5EF4-FFF2-40B4-BE49-F238E27FC236}">
                <a16:creationId xmlns:a16="http://schemas.microsoft.com/office/drawing/2014/main" id="{ABD42012-3A5C-431F-8705-2F91DA776DC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EF1FE901-D349-4F0B-8068-D0DFF0BD9A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A8207B9-508C-4D10-8C83-062AF94E3F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0DB168C-010A-499F-8D20-CB7A3B7C3C4E}"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4034" name="Rectangle 2">
            <a:extLst>
              <a:ext uri="{FF2B5EF4-FFF2-40B4-BE49-F238E27FC236}">
                <a16:creationId xmlns:a16="http://schemas.microsoft.com/office/drawing/2014/main" id="{F3992BEA-F158-4DD7-A750-10B63B8C4FB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8A42841A-89C9-46B0-8347-8CFA108C7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424D72BD-600C-4892-9A1C-C666AE446E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A9B888-12A0-4F61-88CE-B93C0B69267D}"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46082" name="Rectangle 2">
            <a:extLst>
              <a:ext uri="{FF2B5EF4-FFF2-40B4-BE49-F238E27FC236}">
                <a16:creationId xmlns:a16="http://schemas.microsoft.com/office/drawing/2014/main" id="{3A079564-AC18-4FD0-B999-458633B7B635}"/>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1397953C-C620-454B-A4A9-4E1EBDFBD0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FCF68898-5594-43C9-B2BF-01B6699CA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2ACCBA-E8A3-4C2B-8DD9-FC91AE5630D9}"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C366574E-775D-44EF-BEAB-9931F2486B7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722A4B5-9F83-4E0E-A7FC-4E4848D27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7BDC8A1-89A0-49CD-A485-303F87612B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E49DC89-6AF6-48E6-B39A-159E5A129758}"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7C694FE6-9D3C-4E7B-B548-4472A6FCCDD6}"/>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0128C4CB-B7D5-4AC4-AF1E-09C94FF02A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81730E4-8FEC-4CE0-8789-78B5EED18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07D80D-3384-4C2A-A880-A8F1855FF69F}"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85661878-89CF-4714-B17C-CBF183FE4930}"/>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73B3342-B8E6-4324-9515-057FA306C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26677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AD5D30B1-CAA9-4C7E-82FB-CACCC63DF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C752A8-8EC3-41CB-8B59-F3DE3C42BF38}"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FA5E4639-96B8-4F2E-9BDC-7323C84004D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7256AD8A-0021-4843-A1C4-5D5EB55E5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9DFB9DE9-23F1-4586-8476-EB7515F08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4D9A07-B147-4B83-A52B-9062A420958D}"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4990E245-8548-4FEA-8094-0CB87CE4012A}"/>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0ACF84F-14F0-44C1-87FE-68D25CB11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4365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0536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91A421C3-D251-468B-8986-49310FCBB5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2B5525-892E-4BC9-B86F-030983BEA0EC}"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87EA6A59-C89E-4757-AE6C-872BEFC906E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EA8330E-5E62-48F6-9094-D7C8ED9BC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101DA7AD-4F6A-4E73-A41B-D405F5B104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66DD38-3EB5-4134-B79D-C9C4288F343A}"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10E0A80F-DF39-4281-9C9A-11DBE79103B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B6E452F-C003-4903-85A5-DF124EC5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145F13D-850B-4ECD-9C54-CC94AB539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046B475-1E8C-4550-ADF8-00CA85A1A0DB}"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19B6270F-5D7E-4AAA-BF78-BAA8346E9150}"/>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37E5F964-17B3-45FA-9C56-980A57069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82DC06A2-6609-45C8-BDEC-A716F778D1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B62495-4ED4-41CA-BD1C-15D6C682AAAD}"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B340B1FD-4D5A-405F-BAC9-0F32DCF3A4B7}"/>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69FBEA20-FF0E-408A-AFC5-16ED6CDFE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1318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689F2254-CEAC-49B1-BE0A-D6CB96F435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D41B5E-17FB-4D46-9362-847B144758B3}"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4B1FD14C-9281-442C-8C41-64B3BE63764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594DEA45-1A08-4C66-97F7-6168200CE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9A353AA0-75CC-497D-91B9-904D63A07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6E1ECD-C743-4D6B-BD89-29F8B07C8DD9}"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9367321B-5D3F-40F6-873F-A0784A9360A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7737192-9A86-4917-AA29-F5DDF1F61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D1CD0EC-DA42-4B0A-91AE-C322FFF59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385A92-FB98-4E13-B633-A2409733F709}"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A14F7186-B838-47BD-BB46-FCF66D59FA2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C57AA80-DBC4-41A7-B1E2-378433EB6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7299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9311C47-F7AB-46DF-911B-8A18B25975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A5BC7FA-2A8F-4C00-BF8D-85AE95F3803B}"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4BACDE31-FAC6-484D-B679-84D4734C971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F1C660C-85C3-44DC-B351-84A7FEC20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149A2025-556A-439D-B416-B393448D1C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68B8218-B419-4C46-9B31-7C5CA16C095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0242" name="Rectangle 2">
            <a:extLst>
              <a:ext uri="{FF2B5EF4-FFF2-40B4-BE49-F238E27FC236}">
                <a16:creationId xmlns:a16="http://schemas.microsoft.com/office/drawing/2014/main" id="{3097CAA5-5009-40F9-948A-088E4382782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F2A2029-71A1-427A-9D55-052D9150B9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AD30CC9D-7DD3-44B2-A8FC-073E926D4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0FE232-0859-4FEB-B794-69908630F257}"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23748D27-ADCC-4859-912A-07FA26801369}"/>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5E0810E-A480-4FF7-B73F-667996217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7028435-25E6-4A3F-B20A-EB7193F77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533BA6-63EA-4C8E-83D6-D75ED0A0DEDD}"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60FDCA58-DEE3-4954-8951-F43ECB200C6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46113F0-86BE-41CA-9B9F-A08D697B7A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2665131B-02A1-4089-8A6A-3ECBBEBF69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93F69B1-EE3C-4C05-93FA-4501AC790494}"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233FA0CE-6439-42A3-9DCD-EA87FF718DB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E0A33F4-52D6-4093-86D6-67B742B188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6792FF15-7A49-43D0-A115-585E2200E2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2923B9-B579-4C76-9C8F-F75E541564F1}"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CD7888D-A9DA-4CC5-A90D-5319A897CFD0}"/>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E4F605D-F0FE-4CA7-A649-128C342B2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7DD703A-9D9B-4A3C-94E4-94F051966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CCD7ED-0622-4446-BEE7-FC6134B518E5}"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5EED2E36-0063-4F32-BEBB-00285C49C25D}"/>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952F800A-2C32-447C-A000-2690B9625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3333D1D-E65D-4B89-8425-6E44461ABA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2AD3C6-3796-443F-BEF1-D7BB5126679A}"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60D8270D-05F7-42B0-9BA1-8DD9811B93C1}"/>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1ECF7658-4FEB-4CBF-80D9-CB99F52E4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975D2170-B7E7-4E3E-9E59-992D46F81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E1D3FD-B35A-4DBF-B791-BA5787967C2A}"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28803E2A-E437-4C89-A1E5-9341B9B6B61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942161F1-20B1-4BA8-BDB3-5D756C52D9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A4AF2CC2-7843-4103-B4FD-A7AAC6D1D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024F6B0-400A-4243-88CD-37282AB90F11}"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C1843D4D-D422-4E71-885E-FB6A7F165B2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49A406CF-8133-4241-A273-A716941B1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628516B-41BA-4A5F-B9F6-4374FDE052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586326-4BC7-4B67-B6D0-BCE4326A5AA3}"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70E7C568-95D9-4222-9AF6-17DB50942FA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40EED6A-BEA4-4846-8DD6-49230CEDD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916C152-73D8-464B-99EE-F6F1FA4B1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929230-05BF-4F8E-AAC6-9C2CABFA3A36}"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9BA3C69-44B1-47E2-A112-EC9A898C7FD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36193AF-01D3-4E16-BA42-54D7E3B29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B422F43B-7A17-4E70-9902-B75D2AD87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3AE300-16A7-43AF-AE1F-1DE14735F1C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64F304B6-B49F-4C63-9E77-58BDCDE54D9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0C8F3D9-B786-431D-AD5A-29215D79E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DE0041D-EB20-44A4-B890-E4F7209FD8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44A5C6-97A1-4829-A483-FFE95AC41A71}"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FCB85357-8A0A-45B1-93B2-226D274F6587}"/>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6F5FF3A-C78E-4E91-9558-6F09843B9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C5AB899-77D3-455F-9B21-6A69A2B369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394D91-CE4B-4811-9F12-1C1C3BA044FD}"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52DB2037-C37A-4CA1-BD76-5F7585DE66B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7AB9C24-6195-4426-8F5C-F51C8B6148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CF99593-3D61-45EC-AE3E-666EA1167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47E08D-E788-4793-A447-675472F508F1}"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8F011B3B-A08E-470C-A349-615B552E8C82}"/>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0EC2961-88E3-4417-B379-0A1B1AAAF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30159211-0323-4C37-9CD9-29B8BAD080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CE425D2-AF5D-4132-9A2F-C7A3D296DE2A}" type="slidenum">
              <a:rPr lang="en-US" altLang="en-US">
                <a:latin typeface="Times New Roman" panose="02020603050405020304" pitchFamily="18" charset="0"/>
              </a:rPr>
              <a:pPr/>
              <a:t>75</a:t>
            </a:fld>
            <a:endParaRPr lang="en-US" altLang="en-US">
              <a:latin typeface="Times New Roman" panose="02020603050405020304" pitchFamily="18" charset="0"/>
            </a:endParaRPr>
          </a:p>
        </p:txBody>
      </p:sp>
      <p:sp>
        <p:nvSpPr>
          <p:cNvPr id="59394" name="Rectangle 2">
            <a:extLst>
              <a:ext uri="{FF2B5EF4-FFF2-40B4-BE49-F238E27FC236}">
                <a16:creationId xmlns:a16="http://schemas.microsoft.com/office/drawing/2014/main" id="{8B34BB0D-33CC-42F0-82C9-4C7D28821B0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06996B81-6007-4913-82D9-A0BE6BDC1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FAC21EC5-CA2D-46EA-97C3-F21B8C2A09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A33DEFD-8CE8-4151-BD0F-A1B90B603367}" type="slidenum">
              <a:rPr lang="en-US" altLang="en-US">
                <a:latin typeface="Times New Roman" panose="02020603050405020304" pitchFamily="18" charset="0"/>
              </a:rPr>
              <a:pPr/>
              <a:t>76</a:t>
            </a:fld>
            <a:endParaRPr lang="en-US" altLang="en-US">
              <a:latin typeface="Times New Roman" panose="02020603050405020304" pitchFamily="18" charset="0"/>
            </a:endParaRPr>
          </a:p>
        </p:txBody>
      </p:sp>
      <p:sp>
        <p:nvSpPr>
          <p:cNvPr id="61442" name="Rectangle 2">
            <a:extLst>
              <a:ext uri="{FF2B5EF4-FFF2-40B4-BE49-F238E27FC236}">
                <a16:creationId xmlns:a16="http://schemas.microsoft.com/office/drawing/2014/main" id="{39EAC599-FAF6-4398-BBBD-0FB3C67A483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F563622-5D37-42A4-B057-9D3EA55C5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77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91117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D6E12682-9701-4F39-BB3E-92E4FC21CC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598336-7757-4016-8252-3D560ED463A8}" type="slidenum">
              <a:rPr lang="en-US" altLang="en-US">
                <a:latin typeface="Times New Roman" panose="02020603050405020304" pitchFamily="18" charset="0"/>
              </a:rPr>
              <a:pPr/>
              <a:t>78</a:t>
            </a:fld>
            <a:endParaRPr lang="en-US" altLang="en-US">
              <a:latin typeface="Times New Roman" panose="02020603050405020304" pitchFamily="18" charset="0"/>
            </a:endParaRPr>
          </a:p>
        </p:txBody>
      </p:sp>
      <p:sp>
        <p:nvSpPr>
          <p:cNvPr id="63490" name="Rectangle 2">
            <a:extLst>
              <a:ext uri="{FF2B5EF4-FFF2-40B4-BE49-F238E27FC236}">
                <a16:creationId xmlns:a16="http://schemas.microsoft.com/office/drawing/2014/main" id="{FE593242-7A5A-4B00-BA3E-61851F35DF6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F75FE67-284F-41B4-A1B6-F34F94944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7961B956-A0C3-490F-AA7C-63E1D3F15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44E0DDC-DEED-4536-B61A-5F0C9D5EB9D2}" type="slidenum">
              <a:rPr lang="en-US" altLang="en-US">
                <a:latin typeface="Times New Roman" panose="02020603050405020304" pitchFamily="18" charset="0"/>
              </a:rPr>
              <a:pPr/>
              <a:t>79</a:t>
            </a:fld>
            <a:endParaRPr lang="en-US" altLang="en-US">
              <a:latin typeface="Times New Roman" panose="02020603050405020304" pitchFamily="18" charset="0"/>
            </a:endParaRPr>
          </a:p>
        </p:txBody>
      </p:sp>
      <p:sp>
        <p:nvSpPr>
          <p:cNvPr id="65538" name="Rectangle 2">
            <a:extLst>
              <a:ext uri="{FF2B5EF4-FFF2-40B4-BE49-F238E27FC236}">
                <a16:creationId xmlns:a16="http://schemas.microsoft.com/office/drawing/2014/main" id="{2E350ED2-0623-4ED7-B1A2-C3ED08545029}"/>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025808C0-0E5E-4B5C-8D23-736C3CFF29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902642F4-E0F8-4929-B08E-262907331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CEC565-1F79-4ED9-AF48-6877F7383DF8}" type="slidenum">
              <a:rPr lang="en-US" altLang="en-US">
                <a:latin typeface="Times New Roman" panose="02020603050405020304" pitchFamily="18" charset="0"/>
              </a:rPr>
              <a:pPr/>
              <a:t>80</a:t>
            </a:fld>
            <a:endParaRPr lang="en-US" altLang="en-US">
              <a:latin typeface="Times New Roman" panose="02020603050405020304" pitchFamily="18" charset="0"/>
            </a:endParaRPr>
          </a:p>
        </p:txBody>
      </p:sp>
      <p:sp>
        <p:nvSpPr>
          <p:cNvPr id="67586" name="Rectangle 2">
            <a:extLst>
              <a:ext uri="{FF2B5EF4-FFF2-40B4-BE49-F238E27FC236}">
                <a16:creationId xmlns:a16="http://schemas.microsoft.com/office/drawing/2014/main" id="{8E27F7D9-8FBC-41BD-A75A-49ABD406C915}"/>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B2EC3AE3-96CA-4114-B784-44078F699D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53DE3335-3CD8-4BE6-8520-4541D24D5D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FF74AF4-5110-4B4D-8D5F-3D303766ACDC}" type="slidenum">
              <a:rPr lang="en-US" altLang="en-US">
                <a:latin typeface="Times New Roman" panose="02020603050405020304" pitchFamily="18" charset="0"/>
              </a:rPr>
              <a:pPr/>
              <a:t>81</a:t>
            </a:fld>
            <a:endParaRPr lang="en-US" altLang="en-US">
              <a:latin typeface="Times New Roman" panose="02020603050405020304" pitchFamily="18" charset="0"/>
            </a:endParaRPr>
          </a:p>
        </p:txBody>
      </p:sp>
      <p:sp>
        <p:nvSpPr>
          <p:cNvPr id="69634" name="Rectangle 2">
            <a:extLst>
              <a:ext uri="{FF2B5EF4-FFF2-40B4-BE49-F238E27FC236}">
                <a16:creationId xmlns:a16="http://schemas.microsoft.com/office/drawing/2014/main" id="{CD171C36-DE07-41E4-B9A5-C9C9558E4CD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732FE629-FE3C-488F-8CC2-E0AB0D48F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B422F43B-7A17-4E70-9902-B75D2AD87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3AE300-16A7-43AF-AE1F-1DE14735F1C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64F304B6-B49F-4C63-9E77-58BDCDE54D9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0C8F3D9-B786-431D-AD5A-29215D79E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13003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C4B30BFB-1565-48F8-9931-E4896EF52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584267-1E93-4193-AB8C-7CE8D18E655B}" type="slidenum">
              <a:rPr lang="en-US" altLang="en-US">
                <a:latin typeface="Times New Roman" panose="02020603050405020304" pitchFamily="18" charset="0"/>
              </a:rPr>
              <a:pPr/>
              <a:t>82</a:t>
            </a:fld>
            <a:endParaRPr lang="en-US" altLang="en-US">
              <a:latin typeface="Times New Roman" panose="02020603050405020304" pitchFamily="18" charset="0"/>
            </a:endParaRPr>
          </a:p>
        </p:txBody>
      </p:sp>
      <p:sp>
        <p:nvSpPr>
          <p:cNvPr id="71682" name="Rectangle 2">
            <a:extLst>
              <a:ext uri="{FF2B5EF4-FFF2-40B4-BE49-F238E27FC236}">
                <a16:creationId xmlns:a16="http://schemas.microsoft.com/office/drawing/2014/main" id="{5D799F1C-1708-4226-A08B-131126238D9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C8D6CD20-A953-4B1C-8FD6-276535612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EFC8381-020E-475F-9CBF-F1C9278751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BB14BB-F15E-4364-9A5F-D46CF6966674}" type="slidenum">
              <a:rPr lang="en-US" altLang="en-US">
                <a:latin typeface="Times New Roman" panose="02020603050405020304" pitchFamily="18" charset="0"/>
              </a:rPr>
              <a:pPr/>
              <a:t>83</a:t>
            </a:fld>
            <a:endParaRPr lang="en-US" altLang="en-US">
              <a:latin typeface="Times New Roman" panose="02020603050405020304" pitchFamily="18" charset="0"/>
            </a:endParaRPr>
          </a:p>
        </p:txBody>
      </p:sp>
      <p:sp>
        <p:nvSpPr>
          <p:cNvPr id="73730" name="Rectangle 2">
            <a:extLst>
              <a:ext uri="{FF2B5EF4-FFF2-40B4-BE49-F238E27FC236}">
                <a16:creationId xmlns:a16="http://schemas.microsoft.com/office/drawing/2014/main" id="{E839460C-E25F-4936-8FC3-1571CCB8EF0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1A1B5A7B-2C6F-4732-B6FF-6CAE4DD68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CA973F4B-8029-49E1-8C56-41A7E92407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B14046-5666-41B3-886D-062DE8244CAC}" type="slidenum">
              <a:rPr lang="en-US" altLang="en-US">
                <a:latin typeface="Times New Roman" panose="02020603050405020304" pitchFamily="18" charset="0"/>
              </a:rPr>
              <a:pPr/>
              <a:t>84</a:t>
            </a:fld>
            <a:endParaRPr lang="en-US" altLang="en-US">
              <a:latin typeface="Times New Roman" panose="02020603050405020304" pitchFamily="18" charset="0"/>
            </a:endParaRPr>
          </a:p>
        </p:txBody>
      </p:sp>
      <p:sp>
        <p:nvSpPr>
          <p:cNvPr id="75778" name="Rectangle 2">
            <a:extLst>
              <a:ext uri="{FF2B5EF4-FFF2-40B4-BE49-F238E27FC236}">
                <a16:creationId xmlns:a16="http://schemas.microsoft.com/office/drawing/2014/main" id="{B0F8AA49-F542-42B6-975E-C7F0EFD76C2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6BCD7B1-5B82-46B6-AA4C-B0F269BAC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1CEC2E7B-5B2B-4EB2-AAAD-E5691A6EDE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A80C5E-8E4D-4DA5-A27C-ECDA1D1CE610}" type="slidenum">
              <a:rPr lang="en-US" altLang="en-US">
                <a:latin typeface="Times New Roman" panose="02020603050405020304" pitchFamily="18" charset="0"/>
              </a:rPr>
              <a:pPr/>
              <a:t>85</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E1E57FEC-A475-42F5-B967-B10F8AB19AC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648F885B-5E1A-4E3A-B4EE-EBC0DC8DB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49EC4C22-398C-4206-BB0C-E5D96B849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FE1507-F8C6-4550-9308-FC6BF0D09833}" type="slidenum">
              <a:rPr lang="en-US" altLang="en-US">
                <a:latin typeface="Times New Roman" panose="02020603050405020304" pitchFamily="18" charset="0"/>
              </a:rPr>
              <a:pPr/>
              <a:t>86</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8DB72F6-E0EC-4635-B4F5-D9ECFAF7C42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B98D8344-5E35-4121-8B1D-84F0EB7D9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04A8DED5-9BEB-4215-BE0F-7C846434FD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B925D9D-7534-4064-99E1-C9780FC489DC}" type="slidenum">
              <a:rPr lang="en-US" altLang="en-US">
                <a:latin typeface="Times New Roman" panose="02020603050405020304" pitchFamily="18" charset="0"/>
              </a:rPr>
              <a:pPr/>
              <a:t>87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0D493A7-4A45-4901-915C-EC9EF0A6617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1F78BDF-9E0C-4AA4-8E28-044D8E9941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11BBF78D-E4AF-4A4D-839B-A0D51076B0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B419FD-7D0A-4AA8-B70F-F67AF9A664FE}" type="slidenum">
              <a:rPr lang="en-US" altLang="en-US">
                <a:latin typeface="Times New Roman" panose="02020603050405020304" pitchFamily="18" charset="0"/>
              </a:rPr>
              <a:pPr/>
              <a:t>88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E5BDA589-16EC-4BAC-BF6D-353F0ABD1106}"/>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DAF7CE04-5998-40E0-8D26-F2F518625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9A353AA0-75CC-497D-91B9-904D63A07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6E1ECD-C743-4D6B-BD89-29F8B07C8DD9}" type="slidenum">
              <a:rPr lang="en-US" altLang="en-US">
                <a:latin typeface="Times New Roman" panose="02020603050405020304" pitchFamily="18" charset="0"/>
              </a:rPr>
              <a:pPr/>
              <a:t>89</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9367321B-5D3F-40F6-873F-A0784A9360A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7737192-9A86-4917-AA29-F5DDF1F61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06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38769F49-5E48-4F61-A820-D92DE4D09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4D748A9-A869-41DD-902B-3C31EC6B06E1}"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514B7CE5-FF07-4CF4-8A99-176990BB0016}"/>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51215128-6CC2-485F-8CCE-6F4FEFACE2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9363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5FD6A41-E36E-4666-A54F-E0F0617EE2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F6CAB1-B51D-444E-A465-8AF1E0A4B97E}"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21F25817-AF20-4FAD-9524-7E59BC9A54B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B13E8DE0-FE2C-4E20-BCD3-2600EA110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695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576262"/>
          </a:xfrm>
        </p:spPr>
        <p:txBody>
          <a:bodyPr/>
          <a:lstStyle/>
          <a:p>
            <a:r>
              <a:rPr lang="en-US"/>
              <a:t>Click to edit Master title style</a:t>
            </a:r>
          </a:p>
        </p:txBody>
      </p:sp>
      <p:sp>
        <p:nvSpPr>
          <p:cNvPr id="3" name="Text Placeholder 2"/>
          <p:cNvSpPr>
            <a:spLocks noGrp="1"/>
          </p:cNvSpPr>
          <p:nvPr>
            <p:ph type="body" sz="half" idx="1"/>
          </p:nvPr>
        </p:nvSpPr>
        <p:spPr>
          <a:xfrm>
            <a:off x="806450" y="123349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9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63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4" r:id="rId12"/>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fr-FR" sz="3600" dirty="0"/>
              <a:t>Lecture 12 :   </a:t>
            </a:r>
            <a:r>
              <a:rPr lang="fr-FR" sz="3600" dirty="0" err="1"/>
              <a:t>Synchronization</a:t>
            </a:r>
            <a:r>
              <a:rPr lang="fr-FR" sz="3600" dirty="0"/>
              <a:t> </a:t>
            </a:r>
            <a:r>
              <a:rPr lang="fr-FR" sz="3600" dirty="0" err="1"/>
              <a:t>Examples</a:t>
            </a:r>
            <a:r>
              <a:rPr lang="fr-FR" sz="3600" dirty="0"/>
              <a:t> &amp; Deadlocks</a:t>
            </a:r>
            <a:endParaRPr lang="en-US" sz="3200" dirty="0"/>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0BA1AAC-5E8F-4441-A0ED-780B83A1CE42}"/>
              </a:ext>
            </a:extLst>
          </p:cNvPr>
          <p:cNvSpPr>
            <a:spLocks noGrp="1" noChangeArrowheads="1"/>
          </p:cNvSpPr>
          <p:nvPr>
            <p:ph type="title"/>
          </p:nvPr>
        </p:nvSpPr>
        <p:spPr>
          <a:xfrm>
            <a:off x="980812" y="230028"/>
            <a:ext cx="7566025" cy="576263"/>
          </a:xfrm>
        </p:spPr>
        <p:txBody>
          <a:bodyPr/>
          <a:lstStyle/>
          <a:p>
            <a:pPr eaLnBrk="1" hangingPunct="1"/>
            <a:r>
              <a:rPr lang="en-US" altLang="en-US" dirty="0"/>
              <a:t>Readers-Writers Problem</a:t>
            </a:r>
          </a:p>
        </p:txBody>
      </p:sp>
      <p:sp>
        <p:nvSpPr>
          <p:cNvPr id="17410" name="Rectangle 3">
            <a:extLst>
              <a:ext uri="{FF2B5EF4-FFF2-40B4-BE49-F238E27FC236}">
                <a16:creationId xmlns:a16="http://schemas.microsoft.com/office/drawing/2014/main" id="{8B70CA9A-5F74-4497-A12A-DA4CCA3E28D3}"/>
              </a:ext>
            </a:extLst>
          </p:cNvPr>
          <p:cNvSpPr>
            <a:spLocks noGrp="1" noChangeArrowheads="1"/>
          </p:cNvSpPr>
          <p:nvPr>
            <p:ph idx="1"/>
          </p:nvPr>
        </p:nvSpPr>
        <p:spPr>
          <a:xfrm>
            <a:off x="860425" y="1111250"/>
            <a:ext cx="7639763" cy="5005388"/>
          </a:xfrm>
        </p:spPr>
        <p:txBody>
          <a:bodyPr/>
          <a:lstStyle/>
          <a:p>
            <a:r>
              <a:rPr lang="en-US" altLang="en-US" dirty="0"/>
              <a:t>A data set is shared among a number of concurrent processes</a:t>
            </a:r>
          </a:p>
          <a:p>
            <a:pPr lvl="1"/>
            <a:r>
              <a:rPr lang="en-US" altLang="en-US" b="1" dirty="0"/>
              <a:t>Readers</a:t>
            </a:r>
            <a:r>
              <a:rPr lang="en-US" altLang="en-US" dirty="0"/>
              <a:t> – only read the data set; they do </a:t>
            </a:r>
            <a:r>
              <a:rPr lang="en-US" altLang="en-US" b="1" i="1" dirty="0"/>
              <a:t>not</a:t>
            </a:r>
            <a:r>
              <a:rPr lang="en-US" altLang="en-US" b="1" dirty="0"/>
              <a:t> </a:t>
            </a:r>
            <a:r>
              <a:rPr lang="en-US" altLang="en-US" dirty="0"/>
              <a:t>perform any updates</a:t>
            </a:r>
          </a:p>
          <a:p>
            <a:pPr lvl="1"/>
            <a:r>
              <a:rPr lang="en-US" altLang="en-US" b="1" dirty="0"/>
              <a:t>Writers</a:t>
            </a:r>
            <a:r>
              <a:rPr lang="en-US" altLang="en-US" dirty="0"/>
              <a:t>   – can both read and write</a:t>
            </a:r>
          </a:p>
          <a:p>
            <a:r>
              <a:rPr lang="en-US" altLang="en-US" dirty="0"/>
              <a:t>Problem – allow multiple readers to read at the same time</a:t>
            </a:r>
          </a:p>
          <a:p>
            <a:pPr lvl="1"/>
            <a:r>
              <a:rPr lang="en-US" altLang="en-US" dirty="0"/>
              <a:t>Only one single writer can access the shared data at the same time</a:t>
            </a:r>
          </a:p>
          <a:p>
            <a:r>
              <a:rPr lang="en-US" altLang="en-US" dirty="0"/>
              <a:t>Several variations of how readers and writers are considered  – all involve some form of priorities</a:t>
            </a:r>
          </a:p>
          <a:p>
            <a:pPr lvl="1"/>
            <a:endParaRPr lang="en-US" altLang="en-US" dirty="0"/>
          </a:p>
        </p:txBody>
      </p:sp>
    </p:spTree>
    <p:extLst>
      <p:ext uri="{BB962C8B-B14F-4D97-AF65-F5344CB8AC3E}">
        <p14:creationId xmlns:p14="http://schemas.microsoft.com/office/powerpoint/2010/main" val="301692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0BA1AAC-5E8F-4441-A0ED-780B83A1CE42}"/>
              </a:ext>
            </a:extLst>
          </p:cNvPr>
          <p:cNvSpPr>
            <a:spLocks noGrp="1" noChangeArrowheads="1"/>
          </p:cNvSpPr>
          <p:nvPr>
            <p:ph type="title"/>
          </p:nvPr>
        </p:nvSpPr>
        <p:spPr>
          <a:xfrm>
            <a:off x="1041328" y="169512"/>
            <a:ext cx="7566025" cy="576263"/>
          </a:xfrm>
        </p:spPr>
        <p:txBody>
          <a:bodyPr/>
          <a:lstStyle/>
          <a:p>
            <a:pPr eaLnBrk="1" hangingPunct="1"/>
            <a:r>
              <a:rPr lang="en-US" altLang="en-US" dirty="0"/>
              <a:t>Readers-Writers Problem (Cont.)</a:t>
            </a:r>
          </a:p>
        </p:txBody>
      </p:sp>
      <p:sp>
        <p:nvSpPr>
          <p:cNvPr id="17410" name="Rectangle 3">
            <a:extLst>
              <a:ext uri="{FF2B5EF4-FFF2-40B4-BE49-F238E27FC236}">
                <a16:creationId xmlns:a16="http://schemas.microsoft.com/office/drawing/2014/main" id="{8B70CA9A-5F74-4497-A12A-DA4CCA3E28D3}"/>
              </a:ext>
            </a:extLst>
          </p:cNvPr>
          <p:cNvSpPr>
            <a:spLocks noGrp="1" noChangeArrowheads="1"/>
          </p:cNvSpPr>
          <p:nvPr>
            <p:ph idx="1"/>
          </p:nvPr>
        </p:nvSpPr>
        <p:spPr>
          <a:xfrm>
            <a:off x="860425" y="1111250"/>
            <a:ext cx="7639763" cy="5005388"/>
          </a:xfrm>
        </p:spPr>
        <p:txBody>
          <a:bodyPr/>
          <a:lstStyle/>
          <a:p>
            <a:r>
              <a:rPr lang="en-US" altLang="en-US" dirty="0"/>
              <a:t>Shared Data</a:t>
            </a:r>
          </a:p>
          <a:p>
            <a:pPr lvl="1"/>
            <a:r>
              <a:rPr lang="en-US" altLang="en-US" dirty="0"/>
              <a:t>Data set</a:t>
            </a:r>
          </a:p>
          <a:p>
            <a:pPr lvl="1"/>
            <a:r>
              <a:rPr lang="en-US" altLang="en-US" dirty="0"/>
              <a:t>Semaphore</a:t>
            </a: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rw_mutex</a:t>
            </a:r>
            <a:r>
              <a:rPr lang="en-US" altLang="en-US" b="1" dirty="0">
                <a:solidFill>
                  <a:srgbClr val="000000"/>
                </a:solidFill>
                <a:latin typeface="Courier New" panose="02070309020205020404" pitchFamily="49" charset="0"/>
              </a:rPr>
              <a:t> </a:t>
            </a:r>
            <a:r>
              <a:rPr lang="en-US" altLang="en-US" dirty="0"/>
              <a:t>initialized to 1</a:t>
            </a:r>
          </a:p>
          <a:p>
            <a:pPr lvl="1"/>
            <a:r>
              <a:rPr lang="en-US" altLang="en-US" dirty="0"/>
              <a:t>Semaphore </a:t>
            </a:r>
            <a:r>
              <a:rPr lang="en-US" altLang="en-US" sz="2000" b="1" dirty="0">
                <a:solidFill>
                  <a:srgbClr val="000000"/>
                </a:solidFill>
                <a:latin typeface="Courier New" panose="02070309020205020404" pitchFamily="49" charset="0"/>
              </a:rPr>
              <a:t>mutex</a:t>
            </a:r>
            <a:r>
              <a:rPr lang="en-US" altLang="en-US" b="1" dirty="0">
                <a:solidFill>
                  <a:srgbClr val="000000"/>
                </a:solidFill>
                <a:latin typeface="Courier New" panose="02070309020205020404" pitchFamily="49" charset="0"/>
              </a:rPr>
              <a:t> </a:t>
            </a:r>
            <a:r>
              <a:rPr lang="en-US" altLang="en-US" dirty="0"/>
              <a:t>initialized to 1</a:t>
            </a:r>
          </a:p>
          <a:p>
            <a:pPr lvl="1"/>
            <a:r>
              <a:rPr lang="en-US" altLang="en-US" dirty="0"/>
              <a:t>Integer </a:t>
            </a:r>
            <a:r>
              <a:rPr lang="en-US" altLang="en-US" sz="2000" b="1" dirty="0" err="1">
                <a:solidFill>
                  <a:srgbClr val="000000"/>
                </a:solidFill>
                <a:latin typeface="Courier New" panose="02070309020205020404" pitchFamily="49" charset="0"/>
              </a:rPr>
              <a:t>read_count</a:t>
            </a:r>
            <a:r>
              <a:rPr lang="en-US" altLang="en-US" dirty="0"/>
              <a:t> initialized to 0</a:t>
            </a:r>
          </a:p>
          <a:p>
            <a:pPr lvl="1"/>
            <a:endParaRPr lang="en-US" altLang="en-US" dirty="0"/>
          </a:p>
        </p:txBody>
      </p:sp>
    </p:spTree>
    <p:extLst>
      <p:ext uri="{BB962C8B-B14F-4D97-AF65-F5344CB8AC3E}">
        <p14:creationId xmlns:p14="http://schemas.microsoft.com/office/powerpoint/2010/main" val="40188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45FFABD-D0ED-4BD7-90B8-096D05870983}"/>
              </a:ext>
            </a:extLst>
          </p:cNvPr>
          <p:cNvSpPr>
            <a:spLocks noGrp="1" noChangeArrowheads="1"/>
          </p:cNvSpPr>
          <p:nvPr>
            <p:ph type="title"/>
          </p:nvPr>
        </p:nvSpPr>
        <p:spPr>
          <a:xfrm>
            <a:off x="923731" y="277813"/>
            <a:ext cx="7763069" cy="576262"/>
          </a:xfrm>
        </p:spPr>
        <p:txBody>
          <a:bodyPr/>
          <a:lstStyle/>
          <a:p>
            <a:pPr eaLnBrk="1" hangingPunct="1"/>
            <a:r>
              <a:rPr lang="en-US" altLang="en-US" dirty="0"/>
              <a:t>Readers-Writers Problem</a:t>
            </a:r>
          </a:p>
        </p:txBody>
      </p:sp>
      <p:sp>
        <p:nvSpPr>
          <p:cNvPr id="11267" name="Rectangle 5">
            <a:extLst>
              <a:ext uri="{FF2B5EF4-FFF2-40B4-BE49-F238E27FC236}">
                <a16:creationId xmlns:a16="http://schemas.microsoft.com/office/drawing/2014/main" id="{91998508-D538-4C89-AD83-931DA05A9BCE}"/>
              </a:ext>
            </a:extLst>
          </p:cNvPr>
          <p:cNvSpPr>
            <a:spLocks noChangeArrowheads="1"/>
          </p:cNvSpPr>
          <p:nvPr/>
        </p:nvSpPr>
        <p:spPr bwMode="auto">
          <a:xfrm>
            <a:off x="2492375" y="32464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p:txBody>
      </p:sp>
      <p:pic>
        <p:nvPicPr>
          <p:cNvPr id="4" name="Picture 3">
            <a:extLst>
              <a:ext uri="{FF2B5EF4-FFF2-40B4-BE49-F238E27FC236}">
                <a16:creationId xmlns:a16="http://schemas.microsoft.com/office/drawing/2014/main" id="{616AF114-56DB-47FF-B88A-450070AB3F47}"/>
              </a:ext>
            </a:extLst>
          </p:cNvPr>
          <p:cNvPicPr>
            <a:picLocks noChangeAspect="1"/>
          </p:cNvPicPr>
          <p:nvPr/>
        </p:nvPicPr>
        <p:blipFill>
          <a:blip r:embed="rId3"/>
          <a:stretch>
            <a:fillRect/>
          </a:stretch>
        </p:blipFill>
        <p:spPr>
          <a:xfrm>
            <a:off x="0" y="1977159"/>
            <a:ext cx="9144000" cy="2903682"/>
          </a:xfrm>
          <a:prstGeom prst="rect">
            <a:avLst/>
          </a:prstGeom>
        </p:spPr>
      </p:pic>
    </p:spTree>
    <p:extLst>
      <p:ext uri="{BB962C8B-B14F-4D97-AF65-F5344CB8AC3E}">
        <p14:creationId xmlns:p14="http://schemas.microsoft.com/office/powerpoint/2010/main" val="195526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DDAEEDB-CB95-4A25-8454-9889DA57CD6C}"/>
              </a:ext>
            </a:extLst>
          </p:cNvPr>
          <p:cNvSpPr>
            <a:spLocks noGrp="1" noChangeArrowheads="1"/>
          </p:cNvSpPr>
          <p:nvPr>
            <p:ph type="title"/>
          </p:nvPr>
        </p:nvSpPr>
        <p:spPr>
          <a:xfrm>
            <a:off x="1025525" y="227824"/>
            <a:ext cx="7661275" cy="576263"/>
          </a:xfrm>
        </p:spPr>
        <p:txBody>
          <a:bodyPr/>
          <a:lstStyle/>
          <a:p>
            <a:pPr eaLnBrk="1" hangingPunct="1"/>
            <a:r>
              <a:rPr lang="en-US" altLang="en-US" dirty="0"/>
              <a:t>Readers-Writers Problem (Cont.)</a:t>
            </a:r>
          </a:p>
        </p:txBody>
      </p:sp>
      <p:sp>
        <p:nvSpPr>
          <p:cNvPr id="19458" name="Rectangle 3">
            <a:extLst>
              <a:ext uri="{FF2B5EF4-FFF2-40B4-BE49-F238E27FC236}">
                <a16:creationId xmlns:a16="http://schemas.microsoft.com/office/drawing/2014/main" id="{D5CD744B-6617-4A23-86E8-A0935A7F9476}"/>
              </a:ext>
            </a:extLst>
          </p:cNvPr>
          <p:cNvSpPr>
            <a:spLocks noGrp="1" noChangeArrowheads="1"/>
          </p:cNvSpPr>
          <p:nvPr>
            <p:ph idx="1"/>
          </p:nvPr>
        </p:nvSpPr>
        <p:spPr>
          <a:xfrm>
            <a:off x="207655" y="902110"/>
            <a:ext cx="3921893" cy="2008238"/>
          </a:xfrm>
          <a:solidFill>
            <a:schemeClr val="tx2">
              <a:lumMod val="20000"/>
              <a:lumOff val="80000"/>
            </a:schemeClr>
          </a:solidFill>
        </p:spPr>
        <p:txBody>
          <a:bodyPr/>
          <a:lstStyle/>
          <a:p>
            <a:r>
              <a:rPr lang="en-US" altLang="en-US" dirty="0"/>
              <a:t>The structure of a </a:t>
            </a:r>
            <a:r>
              <a:rPr lang="en-US" altLang="en-US" b="1" dirty="0"/>
              <a:t>writer</a:t>
            </a:r>
            <a:r>
              <a:rPr lang="en-US" altLang="en-US" dirty="0"/>
              <a:t> process</a:t>
            </a:r>
            <a:r>
              <a:rPr lang="en-US" altLang="en-US" dirty="0">
                <a:solidFill>
                  <a:srgbClr val="0000FF"/>
                </a:solidFill>
              </a:rPr>
              <a:t>        </a:t>
            </a:r>
          </a:p>
          <a:p>
            <a:pPr>
              <a:buFont typeface="Monotype Sorts" pitchFamily="-84" charset="2"/>
              <a:buNone/>
            </a:pPr>
            <a:r>
              <a:rPr lang="en-US" altLang="en-US" sz="1200" b="1" dirty="0">
                <a:latin typeface="Courier New" panose="02070309020205020404" pitchFamily="49" charset="0"/>
              </a:rPr>
              <a:t>       while (true) {</a:t>
            </a:r>
            <a:br>
              <a:rPr lang="en-US" altLang="en-US" sz="1200" b="1" dirty="0">
                <a:latin typeface="Courier New" panose="02070309020205020404" pitchFamily="49" charset="0"/>
              </a:rPr>
            </a:br>
            <a:r>
              <a:rPr lang="en-US" altLang="en-US" sz="1200" b="1" dirty="0">
                <a:latin typeface="Courier New" panose="02070309020205020404" pitchFamily="49" charset="0"/>
              </a:rPr>
              <a:t>          wait(</a:t>
            </a:r>
            <a:r>
              <a:rPr lang="en-US" altLang="en-US" sz="1200" b="1" dirty="0" err="1">
                <a:latin typeface="Courier New" panose="02070309020205020404" pitchFamily="49" charset="0"/>
              </a:rPr>
              <a:t>rw_mutex</a:t>
            </a:r>
            <a:r>
              <a:rPr lang="en-US" altLang="en-US" sz="1200" b="1" dirty="0">
                <a:latin typeface="Courier New" panose="02070309020205020404" pitchFamily="49" charset="0"/>
              </a:rPr>
              <a:t>); </a:t>
            </a:r>
          </a:p>
          <a:p>
            <a:pPr>
              <a:buFont typeface="Monotype Sorts" pitchFamily="-84" charset="2"/>
              <a:buNone/>
            </a:pPr>
            <a:r>
              <a:rPr lang="en-US" altLang="en-US" sz="1200" b="1" dirty="0">
                <a:latin typeface="Courier New" panose="02070309020205020404" pitchFamily="49" charset="0"/>
              </a:rPr>
              <a:t>               ...</a:t>
            </a:r>
            <a:br>
              <a:rPr lang="en-US" altLang="en-US" sz="1200" b="1" dirty="0">
                <a:latin typeface="Courier New" panose="02070309020205020404" pitchFamily="49" charset="0"/>
              </a:rPr>
            </a:br>
            <a:r>
              <a:rPr lang="en-US" altLang="en-US" sz="1200" b="1" dirty="0">
                <a:latin typeface="Courier New" panose="02070309020205020404" pitchFamily="49" charset="0"/>
              </a:rPr>
              <a:t>          /* writing is performed */ </a:t>
            </a:r>
          </a:p>
          <a:p>
            <a:pPr>
              <a:buFont typeface="Monotype Sorts" pitchFamily="-84" charset="2"/>
              <a:buNone/>
            </a:pPr>
            <a:r>
              <a:rPr lang="en-US" altLang="en-US" sz="1200" b="1" dirty="0">
                <a:latin typeface="Courier New" panose="02070309020205020404" pitchFamily="49" charset="0"/>
              </a:rPr>
              <a:t>               ... </a:t>
            </a:r>
          </a:p>
          <a:p>
            <a:pPr>
              <a:buFont typeface="Monotype Sorts" pitchFamily="-84" charset="2"/>
              <a:buNone/>
            </a:pPr>
            <a:r>
              <a:rPr lang="en-US" altLang="en-US" sz="1200" b="1" dirty="0">
                <a:latin typeface="Courier New" panose="02070309020205020404" pitchFamily="49" charset="0"/>
              </a:rPr>
              <a:t>          signal(</a:t>
            </a:r>
            <a:r>
              <a:rPr lang="en-US" altLang="en-US" sz="1200" b="1" dirty="0" err="1">
                <a:latin typeface="Courier New" panose="02070309020205020404" pitchFamily="49" charset="0"/>
              </a:rPr>
              <a:t>rw_mutex</a:t>
            </a:r>
            <a:r>
              <a:rPr lang="en-US" altLang="en-US" sz="1200" b="1" dirty="0">
                <a:latin typeface="Courier New" panose="02070309020205020404" pitchFamily="49" charset="0"/>
              </a:rPr>
              <a:t>); </a:t>
            </a:r>
          </a:p>
          <a:p>
            <a:pPr>
              <a:buFont typeface="Monotype Sorts" pitchFamily="-84" charset="2"/>
              <a:buNone/>
            </a:pPr>
            <a:r>
              <a:rPr lang="en-US" altLang="en-US" sz="1200" b="1" dirty="0">
                <a:latin typeface="Courier New" panose="02070309020205020404" pitchFamily="49" charset="0"/>
              </a:rPr>
              <a:t>     }</a:t>
            </a:r>
            <a:endParaRPr lang="en-US" altLang="en-US" sz="1200" dirty="0">
              <a:solidFill>
                <a:srgbClr val="0000FF"/>
              </a:solidFill>
            </a:endParaRPr>
          </a:p>
        </p:txBody>
      </p:sp>
      <p:sp>
        <p:nvSpPr>
          <p:cNvPr id="4" name="Rectangle 3">
            <a:extLst>
              <a:ext uri="{FF2B5EF4-FFF2-40B4-BE49-F238E27FC236}">
                <a16:creationId xmlns:a16="http://schemas.microsoft.com/office/drawing/2014/main" id="{D5F5B133-DBB5-4C04-828E-6B48C7767B66}"/>
              </a:ext>
            </a:extLst>
          </p:cNvPr>
          <p:cNvSpPr txBox="1">
            <a:spLocks noChangeArrowheads="1"/>
          </p:cNvSpPr>
          <p:nvPr/>
        </p:nvSpPr>
        <p:spPr bwMode="auto">
          <a:xfrm>
            <a:off x="2801429" y="3045900"/>
            <a:ext cx="6185256" cy="3797352"/>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a:lnSpc>
                <a:spcPct val="80000"/>
              </a:lnSpc>
            </a:pPr>
            <a:r>
              <a:rPr lang="en-US" altLang="en-US" kern="0" dirty="0"/>
              <a:t>The structure of a </a:t>
            </a:r>
            <a:r>
              <a:rPr lang="en-US" altLang="en-US" b="1" kern="0" dirty="0"/>
              <a:t>reader</a:t>
            </a:r>
            <a:r>
              <a:rPr lang="en-US" altLang="en-US" kern="0" dirty="0"/>
              <a:t> process</a:t>
            </a:r>
            <a:endParaRPr lang="en-US" altLang="en-US" sz="1600" kern="0" dirty="0">
              <a:solidFill>
                <a:srgbClr val="0000FF"/>
              </a:solidFill>
            </a:endParaRPr>
          </a:p>
          <a:p>
            <a:pPr>
              <a:buFont typeface="Monotype Sorts" pitchFamily="-84" charset="2"/>
              <a:buNone/>
            </a:pPr>
            <a:r>
              <a:rPr lang="en-US" altLang="en-US" sz="1200" b="1" kern="0" dirty="0">
                <a:latin typeface="Courier New" panose="02070309020205020404" pitchFamily="49" charset="0"/>
              </a:rPr>
              <a:t>       while (true){</a:t>
            </a:r>
            <a:br>
              <a:rPr lang="en-US" altLang="en-US" sz="1200" b="1" kern="0" dirty="0">
                <a:latin typeface="Courier New" panose="02070309020205020404" pitchFamily="49" charset="0"/>
              </a:rPr>
            </a:br>
            <a:r>
              <a:rPr lang="en-US" altLang="en-US" sz="1200" b="1" kern="0" dirty="0">
                <a:latin typeface="Courier New" panose="02070309020205020404" pitchFamily="49" charset="0"/>
              </a:rPr>
              <a:t>    		wait(mutex);</a:t>
            </a:r>
            <a:br>
              <a:rPr lang="en-US" altLang="en-US" sz="1200" b="1" kern="0" dirty="0">
                <a:latin typeface="Courier New" panose="02070309020205020404" pitchFamily="49" charset="0"/>
              </a:rPr>
            </a:br>
            <a:r>
              <a:rPr lang="en-US" altLang="en-US" sz="1200" b="1" kern="0" dirty="0">
                <a:latin typeface="Courier New" panose="02070309020205020404" pitchFamily="49" charset="0"/>
              </a:rPr>
              <a:t>        	</a:t>
            </a:r>
            <a:r>
              <a:rPr lang="en-US" altLang="en-US" sz="1200" b="1" kern="0" dirty="0" err="1">
                <a:latin typeface="Courier New" panose="02070309020205020404" pitchFamily="49" charset="0"/>
              </a:rPr>
              <a:t>read_count</a:t>
            </a:r>
            <a:r>
              <a:rPr lang="en-US" altLang="en-US" sz="1200" b="1" kern="0" dirty="0">
                <a:latin typeface="Courier New" panose="02070309020205020404" pitchFamily="49" charset="0"/>
              </a:rPr>
              <a:t>++;</a:t>
            </a:r>
            <a:br>
              <a:rPr lang="en-US" altLang="en-US" sz="1200" b="1" kern="0" dirty="0">
                <a:latin typeface="Courier New" panose="02070309020205020404" pitchFamily="49" charset="0"/>
              </a:rPr>
            </a:br>
            <a:r>
              <a:rPr lang="en-US" altLang="en-US" sz="1200" b="1" kern="0" dirty="0">
                <a:latin typeface="Courier New" panose="02070309020205020404" pitchFamily="49" charset="0"/>
              </a:rPr>
              <a:t>        	if (</a:t>
            </a:r>
            <a:r>
              <a:rPr lang="en-US" altLang="en-US" sz="1200" b="1" kern="0" dirty="0" err="1">
                <a:latin typeface="Courier New" panose="02070309020205020404" pitchFamily="49" charset="0"/>
              </a:rPr>
              <a:t>read_count</a:t>
            </a:r>
            <a:r>
              <a:rPr lang="en-US" altLang="en-US" sz="1200" b="1" kern="0" dirty="0">
                <a:latin typeface="Courier New" panose="02070309020205020404" pitchFamily="49" charset="0"/>
              </a:rPr>
              <a:t> == 1) /* first reader */ </a:t>
            </a:r>
          </a:p>
          <a:p>
            <a:pPr>
              <a:buFont typeface="Monotype Sorts" pitchFamily="-84" charset="2"/>
              <a:buNone/>
            </a:pPr>
            <a:r>
              <a:rPr lang="en-US" altLang="en-US" sz="1200" b="1" kern="0" dirty="0">
                <a:latin typeface="Courier New" panose="02070309020205020404" pitchFamily="49" charset="0"/>
              </a:rPr>
              <a:t>		   	     wait(</a:t>
            </a:r>
            <a:r>
              <a:rPr lang="en-US" altLang="en-US" sz="1200" b="1" kern="0" dirty="0" err="1">
                <a:latin typeface="Courier New" panose="02070309020205020404" pitchFamily="49" charset="0"/>
              </a:rPr>
              <a:t>rw_mutex</a:t>
            </a:r>
            <a:r>
              <a:rPr lang="en-US" altLang="en-US" sz="1200" b="1" kern="0" dirty="0">
                <a:latin typeface="Courier New" panose="02070309020205020404" pitchFamily="49" charset="0"/>
              </a:rPr>
              <a:t>); </a:t>
            </a:r>
          </a:p>
          <a:p>
            <a:pPr>
              <a:buFont typeface="Monotype Sorts" pitchFamily="-84" charset="2"/>
              <a:buNone/>
            </a:pPr>
            <a:r>
              <a:rPr lang="en-US" altLang="en-US" sz="1200" b="1" kern="0" dirty="0">
                <a:latin typeface="Courier New" panose="02070309020205020404" pitchFamily="49" charset="0"/>
              </a:rPr>
              <a:t>           	     signal(mutex); </a:t>
            </a:r>
          </a:p>
          <a:p>
            <a:pPr>
              <a:buFont typeface="Monotype Sorts" pitchFamily="-84" charset="2"/>
              <a:buNone/>
            </a:pPr>
            <a:r>
              <a:rPr lang="en-US" altLang="en-US" sz="1200" b="1" kern="0" dirty="0">
                <a:latin typeface="Courier New" panose="02070309020205020404" pitchFamily="49" charset="0"/>
              </a:rPr>
              <a:t>               ...</a:t>
            </a:r>
            <a:br>
              <a:rPr lang="en-US" altLang="en-US" sz="1200" b="1" kern="0" dirty="0">
                <a:latin typeface="Courier New" panose="02070309020205020404" pitchFamily="49" charset="0"/>
              </a:rPr>
            </a:br>
            <a:r>
              <a:rPr lang="en-US" altLang="en-US" sz="1200" b="1" kern="0" dirty="0">
                <a:latin typeface="Courier New" panose="02070309020205020404" pitchFamily="49" charset="0"/>
              </a:rPr>
              <a:t>           	/* reading is performed */ </a:t>
            </a:r>
          </a:p>
          <a:p>
            <a:pPr>
              <a:buFont typeface="Monotype Sorts" pitchFamily="-84" charset="2"/>
              <a:buNone/>
            </a:pPr>
            <a:r>
              <a:rPr lang="en-US" altLang="en-US" sz="1200" b="1" kern="0" dirty="0">
                <a:latin typeface="Courier New" panose="02070309020205020404" pitchFamily="49" charset="0"/>
              </a:rPr>
              <a:t>               ... </a:t>
            </a:r>
          </a:p>
          <a:p>
            <a:pPr>
              <a:buFont typeface="Monotype Sorts" pitchFamily="-84" charset="2"/>
              <a:buNone/>
            </a:pPr>
            <a:r>
              <a:rPr lang="en-US" altLang="en-US" sz="1200" b="1" kern="0" dirty="0">
                <a:latin typeface="Courier New" panose="02070309020205020404" pitchFamily="49" charset="0"/>
              </a:rPr>
              <a:t>           	wait(mutex);</a:t>
            </a:r>
            <a:br>
              <a:rPr lang="en-US" altLang="en-US" sz="1200" b="1" kern="0" dirty="0">
                <a:latin typeface="Courier New" panose="02070309020205020404" pitchFamily="49" charset="0"/>
              </a:rPr>
            </a:br>
            <a:r>
              <a:rPr lang="en-US" altLang="en-US" sz="1200" b="1" kern="0" dirty="0">
                <a:latin typeface="Courier New" panose="02070309020205020404" pitchFamily="49" charset="0"/>
              </a:rPr>
              <a:t>           	read count--;</a:t>
            </a:r>
            <a:br>
              <a:rPr lang="en-US" altLang="en-US" sz="1200" b="1" kern="0" dirty="0">
                <a:latin typeface="Courier New" panose="02070309020205020404" pitchFamily="49" charset="0"/>
              </a:rPr>
            </a:br>
            <a:r>
              <a:rPr lang="en-US" altLang="en-US" sz="1200" b="1" kern="0" dirty="0">
                <a:latin typeface="Courier New" panose="02070309020205020404" pitchFamily="49" charset="0"/>
              </a:rPr>
              <a:t>           	if (</a:t>
            </a:r>
            <a:r>
              <a:rPr lang="en-US" altLang="en-US" sz="1200" b="1" kern="0" dirty="0" err="1">
                <a:latin typeface="Courier New" panose="02070309020205020404" pitchFamily="49" charset="0"/>
              </a:rPr>
              <a:t>read_count</a:t>
            </a:r>
            <a:r>
              <a:rPr lang="en-US" altLang="en-US" sz="1200" b="1" kern="0" dirty="0">
                <a:latin typeface="Courier New" panose="02070309020205020404" pitchFamily="49" charset="0"/>
              </a:rPr>
              <a:t> == 0) /* last reader */</a:t>
            </a:r>
          </a:p>
          <a:p>
            <a:pPr>
              <a:buFont typeface="Monotype Sorts" pitchFamily="-84" charset="2"/>
              <a:buNone/>
            </a:pPr>
            <a:r>
              <a:rPr lang="en-US" altLang="en-US" sz="1200" b="1" kern="0" dirty="0">
                <a:latin typeface="Courier New" panose="02070309020205020404" pitchFamily="49" charset="0"/>
              </a:rPr>
              <a:t>           		signal(</a:t>
            </a:r>
            <a:r>
              <a:rPr lang="en-US" altLang="en-US" sz="1200" b="1" kern="0" dirty="0" err="1">
                <a:latin typeface="Courier New" panose="02070309020205020404" pitchFamily="49" charset="0"/>
              </a:rPr>
              <a:t>rw_mutex</a:t>
            </a:r>
            <a:r>
              <a:rPr lang="en-US" altLang="en-US" sz="1200" b="1" kern="0" dirty="0">
                <a:latin typeface="Courier New" panose="02070309020205020404" pitchFamily="49" charset="0"/>
              </a:rPr>
              <a:t>); </a:t>
            </a:r>
          </a:p>
          <a:p>
            <a:pPr>
              <a:buFont typeface="Monotype Sorts" pitchFamily="-84" charset="2"/>
              <a:buNone/>
            </a:pPr>
            <a:r>
              <a:rPr lang="en-US" altLang="en-US" sz="1200" b="1" kern="0" dirty="0">
                <a:latin typeface="Courier New" panose="02070309020205020404" pitchFamily="49" charset="0"/>
              </a:rPr>
              <a:t>           	signal(mutex); </a:t>
            </a:r>
          </a:p>
          <a:p>
            <a:pPr>
              <a:buFont typeface="Monotype Sorts" pitchFamily="-84" charset="2"/>
              <a:buNone/>
            </a:pPr>
            <a:r>
              <a:rPr lang="en-US" altLang="en-US" sz="1200" b="1" kern="0" dirty="0">
                <a:latin typeface="Courier New" panose="02070309020205020404" pitchFamily="49" charset="0"/>
              </a:rPr>
              <a:t>       }</a:t>
            </a:r>
            <a:r>
              <a:rPr lang="en-US" altLang="en-US" sz="1600" kern="0" dirty="0">
                <a:solidFill>
                  <a:srgbClr val="0000FF"/>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E349B06-5C0D-4BD8-ABC8-DFC88C04F920}"/>
              </a:ext>
            </a:extLst>
          </p:cNvPr>
          <p:cNvSpPr>
            <a:spLocks noGrp="1"/>
          </p:cNvSpPr>
          <p:nvPr>
            <p:ph type="title"/>
          </p:nvPr>
        </p:nvSpPr>
        <p:spPr>
          <a:xfrm>
            <a:off x="1257778" y="222286"/>
            <a:ext cx="7677150" cy="576262"/>
          </a:xfrm>
        </p:spPr>
        <p:txBody>
          <a:bodyPr/>
          <a:lstStyle/>
          <a:p>
            <a:r>
              <a:rPr lang="en-US" altLang="en-US" dirty="0"/>
              <a:t>Readers-Writers Problem Variations</a:t>
            </a:r>
          </a:p>
        </p:txBody>
      </p:sp>
      <p:sp>
        <p:nvSpPr>
          <p:cNvPr id="23554" name="Content Placeholder 2">
            <a:extLst>
              <a:ext uri="{FF2B5EF4-FFF2-40B4-BE49-F238E27FC236}">
                <a16:creationId xmlns:a16="http://schemas.microsoft.com/office/drawing/2014/main" id="{47643E3C-87AB-40AB-8261-6DE653642FC7}"/>
              </a:ext>
            </a:extLst>
          </p:cNvPr>
          <p:cNvSpPr>
            <a:spLocks noGrp="1"/>
          </p:cNvSpPr>
          <p:nvPr>
            <p:ph idx="1"/>
          </p:nvPr>
        </p:nvSpPr>
        <p:spPr>
          <a:xfrm>
            <a:off x="830426" y="1323457"/>
            <a:ext cx="6585627" cy="4418437"/>
          </a:xfrm>
        </p:spPr>
        <p:txBody>
          <a:bodyPr/>
          <a:lstStyle/>
          <a:p>
            <a:r>
              <a:rPr lang="en-US" altLang="en-US" dirty="0"/>
              <a:t>The</a:t>
            </a:r>
            <a:r>
              <a:rPr lang="en-US" altLang="en-US" b="1" i="1" dirty="0"/>
              <a:t> </a:t>
            </a:r>
            <a:r>
              <a:rPr lang="en-US" altLang="en-US" dirty="0"/>
              <a:t>solution</a:t>
            </a:r>
            <a:r>
              <a:rPr lang="en-US" altLang="en-US" b="1" i="1" dirty="0"/>
              <a:t> </a:t>
            </a:r>
            <a:r>
              <a:rPr lang="en-US" altLang="en-US" dirty="0"/>
              <a:t>in previous slide can result in a situation where a writer  process never writes.  It is referred to as the “First reader-writer” problem.</a:t>
            </a:r>
          </a:p>
          <a:p>
            <a:r>
              <a:rPr lang="en-US" altLang="en-US" dirty="0"/>
              <a:t>The “Second reader-writer” problem is  a variation the first reader-writer problem that state:</a:t>
            </a:r>
          </a:p>
          <a:p>
            <a:pPr lvl="1"/>
            <a:r>
              <a:rPr lang="en-US" altLang="en-US" dirty="0"/>
              <a:t>Once a writer is ready to write, no “newly arrived reader” is allowed  to read.</a:t>
            </a:r>
          </a:p>
          <a:p>
            <a:r>
              <a:rPr lang="en-US" altLang="en-US" dirty="0"/>
              <a:t>Both the first and second may result in starvation. leading to even more variations</a:t>
            </a:r>
          </a:p>
          <a:p>
            <a:r>
              <a:rPr lang="en-US" altLang="en-US" dirty="0"/>
              <a:t>Problem is solved on some systems by kernel providing reader-writer locks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highlight>
                  <a:srgbClr val="FFFF00"/>
                </a:highlight>
              </a:rPr>
              <a:t>Dining Philosophers Problem</a:t>
            </a:r>
          </a:p>
          <a:p>
            <a:pPr marL="57150" indent="0">
              <a:buNone/>
            </a:pPr>
            <a:endParaRPr lang="en-US" sz="1600" b="1" dirty="0"/>
          </a:p>
          <a:p>
            <a:pPr marL="57150" indent="0">
              <a:buNone/>
            </a:pPr>
            <a:r>
              <a:rPr lang="en-US" sz="1600" b="1" dirty="0"/>
              <a:t>2. Examples of Synchronization Tools</a:t>
            </a:r>
          </a:p>
          <a:p>
            <a:pPr marL="457200" lvl="1" indent="0">
              <a:buNone/>
            </a:pPr>
            <a:endParaRPr lang="en-US" sz="1600" b="1" dirty="0"/>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420366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EE9EBAB-3EEB-4813-BC45-A296B378D76B}"/>
              </a:ext>
            </a:extLst>
          </p:cNvPr>
          <p:cNvSpPr>
            <a:spLocks noGrp="1" noChangeArrowheads="1"/>
          </p:cNvSpPr>
          <p:nvPr>
            <p:ph type="title"/>
          </p:nvPr>
        </p:nvSpPr>
        <p:spPr>
          <a:xfrm>
            <a:off x="1016000" y="222286"/>
            <a:ext cx="7670800" cy="576262"/>
          </a:xfrm>
        </p:spPr>
        <p:txBody>
          <a:bodyPr/>
          <a:lstStyle/>
          <a:p>
            <a:pPr eaLnBrk="1" hangingPunct="1"/>
            <a:r>
              <a:rPr lang="en-US" altLang="en-US" dirty="0"/>
              <a:t>Dining-Philosophers Problem</a:t>
            </a:r>
          </a:p>
        </p:txBody>
      </p:sp>
      <p:sp>
        <p:nvSpPr>
          <p:cNvPr id="24578" name="Rectangle 3">
            <a:extLst>
              <a:ext uri="{FF2B5EF4-FFF2-40B4-BE49-F238E27FC236}">
                <a16:creationId xmlns:a16="http://schemas.microsoft.com/office/drawing/2014/main" id="{FB49ECF8-D29D-47B1-ACEF-3FF6F95DA43B}"/>
              </a:ext>
            </a:extLst>
          </p:cNvPr>
          <p:cNvSpPr>
            <a:spLocks noGrp="1" noChangeArrowheads="1"/>
          </p:cNvSpPr>
          <p:nvPr>
            <p:ph idx="1"/>
          </p:nvPr>
        </p:nvSpPr>
        <p:spPr>
          <a:xfrm>
            <a:off x="867746" y="1057896"/>
            <a:ext cx="7819053" cy="5060516"/>
          </a:xfrm>
        </p:spPr>
        <p:txBody>
          <a:bodyPr/>
          <a:lstStyle/>
          <a:p>
            <a:pPr>
              <a:tabLst>
                <a:tab pos="1365250" algn="l"/>
                <a:tab pos="1538288" algn="l"/>
              </a:tabLst>
            </a:pPr>
            <a:r>
              <a:rPr lang="en-US" altLang="en-US" dirty="0"/>
              <a:t>N philosophers’ sit at a round table with a bowel of rice in the middle.</a:t>
            </a:r>
          </a:p>
          <a:p>
            <a:pPr>
              <a:tabLst>
                <a:tab pos="1365250" algn="l"/>
                <a:tab pos="1538288" algn="l"/>
              </a:tabLst>
            </a:pPr>
            <a:endParaRPr lang="en-US" altLang="en-US" dirty="0"/>
          </a:p>
          <a:p>
            <a:pPr>
              <a:tabLst>
                <a:tab pos="1365250" algn="l"/>
                <a:tab pos="1538288" algn="l"/>
              </a:tabLst>
            </a:pPr>
            <a:endParaRPr lang="en-US" altLang="en-US" dirty="0"/>
          </a:p>
          <a:p>
            <a:pPr>
              <a:tabLst>
                <a:tab pos="1365250" algn="l"/>
                <a:tab pos="1538288" algn="l"/>
              </a:tabLst>
            </a:pPr>
            <a:endParaRPr lang="en-US" altLang="en-US" dirty="0"/>
          </a:p>
          <a:p>
            <a:pPr>
              <a:tabLst>
                <a:tab pos="1365250" algn="l"/>
                <a:tab pos="1538288" algn="l"/>
              </a:tabLst>
            </a:pPr>
            <a:endParaRPr lang="en-US" altLang="en-US" dirty="0"/>
          </a:p>
          <a:p>
            <a:pPr>
              <a:tabLst>
                <a:tab pos="1365250" algn="l"/>
                <a:tab pos="1538288" algn="l"/>
              </a:tabLst>
            </a:pPr>
            <a:endParaRPr lang="en-US" altLang="en-US" dirty="0"/>
          </a:p>
          <a:p>
            <a:pPr>
              <a:tabLst>
                <a:tab pos="1365250" algn="l"/>
                <a:tab pos="1538288" algn="l"/>
              </a:tabLst>
            </a:pPr>
            <a:r>
              <a:rPr lang="en-US" altLang="en-US" dirty="0"/>
              <a:t>They spend their lives alternating thinking and eating.</a:t>
            </a:r>
          </a:p>
          <a:p>
            <a:pPr>
              <a:tabLst>
                <a:tab pos="1365250" algn="l"/>
                <a:tab pos="1538288" algn="l"/>
              </a:tabLst>
            </a:pPr>
            <a:r>
              <a:rPr lang="en-US" altLang="en-US" dirty="0"/>
              <a:t>They do not </a:t>
            </a:r>
            <a:r>
              <a:rPr lang="en-US" altLang="ja-JP" dirty="0"/>
              <a:t> interact with their neighbors.</a:t>
            </a:r>
          </a:p>
          <a:p>
            <a:pPr>
              <a:tabLst>
                <a:tab pos="1365250" algn="l"/>
                <a:tab pos="1538288" algn="l"/>
              </a:tabLst>
            </a:pPr>
            <a:r>
              <a:rPr lang="en-US" altLang="ja-JP" dirty="0"/>
              <a:t>Occasionally try to pick up 2 chopsticks (one at a time) to eat from bowl</a:t>
            </a:r>
          </a:p>
          <a:p>
            <a:pPr lvl="1">
              <a:tabLst>
                <a:tab pos="1365250" algn="l"/>
                <a:tab pos="1538288" algn="l"/>
              </a:tabLst>
            </a:pPr>
            <a:r>
              <a:rPr lang="en-US" altLang="en-US" dirty="0"/>
              <a:t>Need both to eat, then release both when done</a:t>
            </a:r>
          </a:p>
          <a:p>
            <a:pPr>
              <a:tabLst>
                <a:tab pos="1365250" algn="l"/>
                <a:tab pos="1538288" algn="l"/>
              </a:tabLst>
            </a:pPr>
            <a:r>
              <a:rPr lang="en-US" altLang="en-US" dirty="0"/>
              <a:t>In the case of 5 philosophers, the shared data </a:t>
            </a:r>
          </a:p>
          <a:p>
            <a:pPr lvl="2">
              <a:tabLst>
                <a:tab pos="1365250" algn="l"/>
                <a:tab pos="1538288" algn="l"/>
              </a:tabLst>
            </a:pPr>
            <a:r>
              <a:rPr lang="en-US" altLang="en-US" dirty="0"/>
              <a:t>Bowl of rice (data set)</a:t>
            </a:r>
          </a:p>
          <a:p>
            <a:pPr lvl="2">
              <a:tabLst>
                <a:tab pos="1365250" algn="l"/>
                <a:tab pos="1538288" algn="l"/>
              </a:tabLst>
            </a:pPr>
            <a:r>
              <a:rPr lang="en-US" altLang="en-US" dirty="0"/>
              <a:t>Semaphore chopstick [5] initialized to 1</a:t>
            </a:r>
          </a:p>
        </p:txBody>
      </p:sp>
      <p:pic>
        <p:nvPicPr>
          <p:cNvPr id="24579" name="Picture 1">
            <a:extLst>
              <a:ext uri="{FF2B5EF4-FFF2-40B4-BE49-F238E27FC236}">
                <a16:creationId xmlns:a16="http://schemas.microsoft.com/office/drawing/2014/main" id="{3372D57C-AA90-40E5-88DD-A9DB78AAF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8794" y="1561607"/>
            <a:ext cx="1532031" cy="14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8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endParaRPr lang="en-US" sz="1600" b="1" dirty="0"/>
          </a:p>
          <a:p>
            <a:pPr marL="57150" indent="0">
              <a:buNone/>
            </a:pPr>
            <a:r>
              <a:rPr lang="en-US" sz="1600" b="1" dirty="0">
                <a:highlight>
                  <a:srgbClr val="FFFF00"/>
                </a:highlight>
              </a:rPr>
              <a:t>2. Examples of Synchronization Tools</a:t>
            </a:r>
          </a:p>
          <a:p>
            <a:pPr marL="457200" lvl="1" indent="0">
              <a:buNone/>
            </a:pPr>
            <a:endParaRPr lang="en-US" sz="1600" b="1" dirty="0"/>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40903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A281CE55-E949-4BCB-8916-7FED058CEF58}"/>
              </a:ext>
            </a:extLst>
          </p:cNvPr>
          <p:cNvSpPr>
            <a:spLocks noGrp="1" noChangeArrowheads="1"/>
          </p:cNvSpPr>
          <p:nvPr>
            <p:ph type="title"/>
          </p:nvPr>
        </p:nvSpPr>
        <p:spPr>
          <a:xfrm>
            <a:off x="1124258" y="171425"/>
            <a:ext cx="7604125" cy="576263"/>
          </a:xfrm>
        </p:spPr>
        <p:txBody>
          <a:bodyPr/>
          <a:lstStyle/>
          <a:p>
            <a:pPr eaLnBrk="1" hangingPunct="1"/>
            <a:r>
              <a:rPr lang="en-US" altLang="en-US" dirty="0"/>
              <a:t>Kernel Synchronization - Windows</a:t>
            </a:r>
          </a:p>
        </p:txBody>
      </p:sp>
      <p:sp>
        <p:nvSpPr>
          <p:cNvPr id="34818" name="Rectangle 3">
            <a:extLst>
              <a:ext uri="{FF2B5EF4-FFF2-40B4-BE49-F238E27FC236}">
                <a16:creationId xmlns:a16="http://schemas.microsoft.com/office/drawing/2014/main" id="{CB0C9C47-5F4B-434A-94CC-F05FA91D82AA}"/>
              </a:ext>
            </a:extLst>
          </p:cNvPr>
          <p:cNvSpPr>
            <a:spLocks noGrp="1" noChangeArrowheads="1"/>
          </p:cNvSpPr>
          <p:nvPr>
            <p:ph idx="1"/>
          </p:nvPr>
        </p:nvSpPr>
        <p:spPr>
          <a:xfrm>
            <a:off x="806450" y="1233488"/>
            <a:ext cx="7740390" cy="4530725"/>
          </a:xfrm>
        </p:spPr>
        <p:txBody>
          <a:bodyPr/>
          <a:lstStyle/>
          <a:p>
            <a:r>
              <a:rPr lang="en-US" altLang="en-US" dirty="0"/>
              <a:t>Uses interrupt masks to protect access to global resources on uniprocessor systems</a:t>
            </a:r>
          </a:p>
          <a:p>
            <a:r>
              <a:rPr lang="en-US" altLang="en-US" dirty="0"/>
              <a:t>Uses </a:t>
            </a:r>
            <a:r>
              <a:rPr lang="en-US" altLang="en-US" b="1" dirty="0">
                <a:solidFill>
                  <a:srgbClr val="006699"/>
                </a:solidFill>
                <a:latin typeface="+mj-lt"/>
              </a:rPr>
              <a:t>spinlocks</a:t>
            </a:r>
            <a:r>
              <a:rPr lang="en-US" altLang="en-US" b="1" dirty="0">
                <a:solidFill>
                  <a:srgbClr val="3366FF"/>
                </a:solidFill>
              </a:rPr>
              <a:t> </a:t>
            </a:r>
            <a:r>
              <a:rPr lang="en-US" altLang="en-US" dirty="0"/>
              <a:t>on multiprocessor systems</a:t>
            </a:r>
          </a:p>
          <a:p>
            <a:pPr lvl="1"/>
            <a:r>
              <a:rPr lang="en-US" altLang="en-US" dirty="0"/>
              <a:t>Spinlocking-thread will never be preempted</a:t>
            </a:r>
          </a:p>
          <a:p>
            <a:r>
              <a:rPr lang="en-US" altLang="en-US" dirty="0"/>
              <a:t>Also provides </a:t>
            </a:r>
            <a:r>
              <a:rPr lang="en-US" altLang="en-US" b="1" dirty="0">
                <a:solidFill>
                  <a:srgbClr val="006699"/>
                </a:solidFill>
                <a:latin typeface="+mj-lt"/>
              </a:rPr>
              <a:t>dispatcher objects </a:t>
            </a:r>
            <a:r>
              <a:rPr lang="en-US" altLang="en-US" dirty="0">
                <a:solidFill>
                  <a:srgbClr val="000000"/>
                </a:solidFill>
              </a:rPr>
              <a:t>user-land </a:t>
            </a:r>
            <a:r>
              <a:rPr lang="en-US" altLang="en-US" dirty="0"/>
              <a:t>which may act mutexes, semaphores, events, and timers</a:t>
            </a:r>
          </a:p>
          <a:p>
            <a:pPr lvl="1"/>
            <a:r>
              <a:rPr lang="en-US" altLang="en-US" b="1" dirty="0">
                <a:solidFill>
                  <a:srgbClr val="006699"/>
                </a:solidFill>
                <a:latin typeface="+mj-lt"/>
              </a:rPr>
              <a:t>Events</a:t>
            </a:r>
          </a:p>
          <a:p>
            <a:pPr lvl="2"/>
            <a:r>
              <a:rPr lang="en-US" altLang="en-US" dirty="0"/>
              <a:t>An event acts much like a condition variable</a:t>
            </a:r>
          </a:p>
          <a:p>
            <a:pPr lvl="1"/>
            <a:r>
              <a:rPr lang="en-US" altLang="en-US" dirty="0"/>
              <a:t>Timers notify one or more thread when time expired</a:t>
            </a:r>
          </a:p>
          <a:p>
            <a:pPr lvl="1"/>
            <a:r>
              <a:rPr lang="en-US" altLang="en-US" dirty="0"/>
              <a:t>Dispatcher objects either </a:t>
            </a:r>
            <a:r>
              <a:rPr lang="en-US" altLang="en-US" b="1" dirty="0">
                <a:solidFill>
                  <a:srgbClr val="006699"/>
                </a:solidFill>
                <a:latin typeface="+mj-lt"/>
              </a:rPr>
              <a:t>signaled-state </a:t>
            </a:r>
            <a:r>
              <a:rPr lang="en-US" altLang="en-US" dirty="0"/>
              <a:t>(object available) or </a:t>
            </a:r>
            <a:r>
              <a:rPr lang="en-US" altLang="en-US" b="1" dirty="0">
                <a:solidFill>
                  <a:srgbClr val="006699"/>
                </a:solidFill>
                <a:latin typeface="+mj-lt"/>
              </a:rPr>
              <a:t>non-signaled state </a:t>
            </a:r>
            <a:r>
              <a:rPr lang="en-US" altLang="en-US" dirty="0"/>
              <a:t>(thread will block)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F968EE9-B3EE-4C21-A6D3-3B3B4994C3FF}"/>
              </a:ext>
            </a:extLst>
          </p:cNvPr>
          <p:cNvSpPr>
            <a:spLocks noGrp="1" noChangeArrowheads="1"/>
          </p:cNvSpPr>
          <p:nvPr>
            <p:ph type="title"/>
          </p:nvPr>
        </p:nvSpPr>
        <p:spPr>
          <a:xfrm>
            <a:off x="1082675" y="227824"/>
            <a:ext cx="7604125" cy="576263"/>
          </a:xfrm>
        </p:spPr>
        <p:txBody>
          <a:bodyPr/>
          <a:lstStyle/>
          <a:p>
            <a:pPr eaLnBrk="1" hangingPunct="1"/>
            <a:r>
              <a:rPr lang="en-US" altLang="en-US" dirty="0"/>
              <a:t>Kernel Synchronization - Windows</a:t>
            </a:r>
          </a:p>
        </p:txBody>
      </p:sp>
      <p:sp>
        <p:nvSpPr>
          <p:cNvPr id="36866" name="Rectangle 3">
            <a:extLst>
              <a:ext uri="{FF2B5EF4-FFF2-40B4-BE49-F238E27FC236}">
                <a16:creationId xmlns:a16="http://schemas.microsoft.com/office/drawing/2014/main" id="{990F94B9-5686-4AF6-B868-7C2E74E75A30}"/>
              </a:ext>
            </a:extLst>
          </p:cNvPr>
          <p:cNvSpPr>
            <a:spLocks noGrp="1" noChangeArrowheads="1"/>
          </p:cNvSpPr>
          <p:nvPr>
            <p:ph idx="1"/>
          </p:nvPr>
        </p:nvSpPr>
        <p:spPr>
          <a:xfrm>
            <a:off x="806450" y="1233488"/>
            <a:ext cx="6943725" cy="4530725"/>
          </a:xfrm>
        </p:spPr>
        <p:txBody>
          <a:bodyPr/>
          <a:lstStyle/>
          <a:p>
            <a:r>
              <a:rPr lang="en-US" altLang="en-US"/>
              <a:t>Mutex dispatcher object</a:t>
            </a:r>
          </a:p>
        </p:txBody>
      </p:sp>
      <p:pic>
        <p:nvPicPr>
          <p:cNvPr id="36867" name="Picture 2">
            <a:extLst>
              <a:ext uri="{FF2B5EF4-FFF2-40B4-BE49-F238E27FC236}">
                <a16:creationId xmlns:a16="http://schemas.microsoft.com/office/drawing/2014/main" id="{0BA9B59F-E609-4994-8025-E90085DBE8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090" y="1801902"/>
            <a:ext cx="5618162" cy="176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endParaRPr lang="en-US" sz="1600" b="1" dirty="0"/>
          </a:p>
          <a:p>
            <a:pPr marL="57150" indent="0">
              <a:buNone/>
            </a:pPr>
            <a:r>
              <a:rPr lang="en-US" sz="1600" b="1" dirty="0"/>
              <a:t>2. Examples of Synchronization Tools</a:t>
            </a:r>
          </a:p>
          <a:p>
            <a:pPr marL="457200" lvl="1" indent="0">
              <a:buNone/>
            </a:pPr>
            <a:endParaRPr lang="en-US" sz="1600" b="1" dirty="0"/>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96959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330A2EE-B40D-4FE6-B9A4-00C5C35BBDAF}"/>
              </a:ext>
            </a:extLst>
          </p:cNvPr>
          <p:cNvSpPr>
            <a:spLocks noGrp="1" noChangeArrowheads="1"/>
          </p:cNvSpPr>
          <p:nvPr>
            <p:ph type="title"/>
          </p:nvPr>
        </p:nvSpPr>
        <p:spPr>
          <a:xfrm>
            <a:off x="998538" y="227824"/>
            <a:ext cx="7688262" cy="576263"/>
          </a:xfrm>
        </p:spPr>
        <p:txBody>
          <a:bodyPr/>
          <a:lstStyle/>
          <a:p>
            <a:pPr eaLnBrk="1" hangingPunct="1"/>
            <a:r>
              <a:rPr lang="en-US" altLang="en-US" dirty="0"/>
              <a:t>Linux Synchronization</a:t>
            </a:r>
          </a:p>
        </p:txBody>
      </p:sp>
      <p:sp>
        <p:nvSpPr>
          <p:cNvPr id="38914" name="Rectangle 3">
            <a:extLst>
              <a:ext uri="{FF2B5EF4-FFF2-40B4-BE49-F238E27FC236}">
                <a16:creationId xmlns:a16="http://schemas.microsoft.com/office/drawing/2014/main" id="{E38DE2E8-426D-448D-B9DB-18B8CE9B1538}"/>
              </a:ext>
            </a:extLst>
          </p:cNvPr>
          <p:cNvSpPr>
            <a:spLocks noGrp="1" noChangeArrowheads="1"/>
          </p:cNvSpPr>
          <p:nvPr>
            <p:ph idx="1"/>
          </p:nvPr>
        </p:nvSpPr>
        <p:spPr>
          <a:xfrm>
            <a:off x="783771" y="1117600"/>
            <a:ext cx="7358424" cy="4436035"/>
          </a:xfrm>
        </p:spPr>
        <p:txBody>
          <a:bodyPr/>
          <a:lstStyle/>
          <a:p>
            <a:r>
              <a:rPr lang="en-US" altLang="en-US" dirty="0"/>
              <a:t>Linux:</a:t>
            </a:r>
          </a:p>
          <a:p>
            <a:pPr lvl="1"/>
            <a:r>
              <a:rPr lang="en-US" altLang="en-US" dirty="0"/>
              <a:t>Prior to kernel Version 2.6, disables interrupts to implement short critical sections</a:t>
            </a:r>
          </a:p>
          <a:p>
            <a:pPr lvl="1"/>
            <a:r>
              <a:rPr lang="en-US" altLang="en-US" dirty="0"/>
              <a:t>Version 2.6 and later, fully preemptive</a:t>
            </a:r>
          </a:p>
          <a:p>
            <a:r>
              <a:rPr lang="en-US" altLang="en-US" dirty="0"/>
              <a:t>Linux provides:</a:t>
            </a:r>
          </a:p>
          <a:p>
            <a:pPr lvl="1"/>
            <a:r>
              <a:rPr lang="en-US" altLang="en-US" dirty="0"/>
              <a:t>Semaphores</a:t>
            </a:r>
          </a:p>
          <a:p>
            <a:pPr lvl="1"/>
            <a:r>
              <a:rPr lang="en-US" altLang="en-US" dirty="0"/>
              <a:t>Atomic integers</a:t>
            </a:r>
          </a:p>
          <a:p>
            <a:pPr lvl="1"/>
            <a:r>
              <a:rPr lang="en-US" altLang="en-US" dirty="0"/>
              <a:t>Spinlocks</a:t>
            </a:r>
          </a:p>
          <a:p>
            <a:pPr lvl="1"/>
            <a:r>
              <a:rPr lang="en-US" altLang="en-US" dirty="0"/>
              <a:t>Reader-writer versions of both</a:t>
            </a:r>
          </a:p>
          <a:p>
            <a:r>
              <a:rPr lang="en-US" altLang="en-US" dirty="0"/>
              <a:t>On single-CPU system, spinlocks replaced by enabling and disabling kernel preemption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CBE34C-01A9-4F51-811B-75F509501856}"/>
              </a:ext>
            </a:extLst>
          </p:cNvPr>
          <p:cNvSpPr>
            <a:spLocks noGrp="1" noChangeArrowheads="1"/>
          </p:cNvSpPr>
          <p:nvPr>
            <p:ph type="title"/>
          </p:nvPr>
        </p:nvSpPr>
        <p:spPr>
          <a:xfrm>
            <a:off x="998538" y="117636"/>
            <a:ext cx="7688262" cy="576263"/>
          </a:xfrm>
        </p:spPr>
        <p:txBody>
          <a:bodyPr/>
          <a:lstStyle/>
          <a:p>
            <a:pPr eaLnBrk="1" hangingPunct="1"/>
            <a:r>
              <a:rPr lang="en-US" altLang="en-US" dirty="0"/>
              <a:t>Linux Synchronization</a:t>
            </a:r>
          </a:p>
        </p:txBody>
      </p:sp>
      <p:sp>
        <p:nvSpPr>
          <p:cNvPr id="40962" name="Rectangle 3">
            <a:extLst>
              <a:ext uri="{FF2B5EF4-FFF2-40B4-BE49-F238E27FC236}">
                <a16:creationId xmlns:a16="http://schemas.microsoft.com/office/drawing/2014/main" id="{4EC9C734-E39C-4447-B11A-7FC89B18D5D4}"/>
              </a:ext>
            </a:extLst>
          </p:cNvPr>
          <p:cNvSpPr>
            <a:spLocks noGrp="1" noChangeArrowheads="1"/>
          </p:cNvSpPr>
          <p:nvPr>
            <p:ph idx="1"/>
          </p:nvPr>
        </p:nvSpPr>
        <p:spPr>
          <a:xfrm>
            <a:off x="786187" y="1077912"/>
            <a:ext cx="6781800" cy="4530725"/>
          </a:xfrm>
        </p:spPr>
        <p:txBody>
          <a:bodyPr/>
          <a:lstStyle/>
          <a:p>
            <a:r>
              <a:rPr lang="en-US" altLang="en-US" dirty="0"/>
              <a:t>Atomic variables</a:t>
            </a:r>
            <a:br>
              <a:rPr lang="en-US" altLang="en-US" dirty="0"/>
            </a:br>
            <a:br>
              <a:rPr lang="en-US" altLang="en-US" dirty="0"/>
            </a:br>
            <a:r>
              <a:rPr lang="en-US" altLang="en-US" b="1" dirty="0" err="1">
                <a:latin typeface="Courier New" panose="02070309020205020404" pitchFamily="49" charset="0"/>
                <a:cs typeface="Courier New" panose="02070309020205020404" pitchFamily="49" charset="0"/>
              </a:rPr>
              <a:t>atomic_t</a:t>
            </a:r>
            <a:r>
              <a:rPr lang="en-US" altLang="en-US" dirty="0"/>
              <a:t> is the type for atomic integer</a:t>
            </a:r>
          </a:p>
          <a:p>
            <a:r>
              <a:rPr lang="en-US" altLang="en-US" dirty="0"/>
              <a:t>Consider the variables</a:t>
            </a:r>
            <a:br>
              <a:rPr lang="en-US" altLang="en-US" dirty="0"/>
            </a:br>
            <a:br>
              <a:rPr lang="en-US" altLang="en-US" dirty="0"/>
            </a:br>
            <a:r>
              <a:rPr lang="en-US" altLang="en-US" b="1" dirty="0" err="1">
                <a:latin typeface="Courier New" panose="02070309020205020404" pitchFamily="49" charset="0"/>
                <a:cs typeface="Courier New" panose="02070309020205020404" pitchFamily="49" charset="0"/>
              </a:rPr>
              <a:t>atomic_t</a:t>
            </a:r>
            <a:r>
              <a:rPr lang="en-US" altLang="en-US" b="1" dirty="0">
                <a:latin typeface="Courier New" panose="02070309020205020404" pitchFamily="49" charset="0"/>
                <a:cs typeface="Courier New" panose="02070309020205020404" pitchFamily="49" charset="0"/>
              </a:rPr>
              <a:t> counter;</a:t>
            </a:r>
            <a:br>
              <a:rPr lang="en-US" altLang="en-US" b="1" dirty="0">
                <a:latin typeface="Courier New" panose="02070309020205020404" pitchFamily="49" charset="0"/>
                <a:cs typeface="Courier New" panose="02070309020205020404" pitchFamily="49" charset="0"/>
              </a:rPr>
            </a:br>
            <a:r>
              <a:rPr lang="en-US" altLang="en-US" b="1" dirty="0" err="1">
                <a:latin typeface="Courier New" panose="02070309020205020404" pitchFamily="49" charset="0"/>
                <a:cs typeface="Courier New" panose="02070309020205020404" pitchFamily="49" charset="0"/>
              </a:rPr>
              <a:t>int</a:t>
            </a:r>
            <a:r>
              <a:rPr lang="en-US" altLang="en-US" b="1" dirty="0">
                <a:latin typeface="Courier New" panose="02070309020205020404" pitchFamily="49" charset="0"/>
                <a:cs typeface="Courier New" panose="02070309020205020404" pitchFamily="49" charset="0"/>
              </a:rPr>
              <a:t> value;</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pic>
        <p:nvPicPr>
          <p:cNvPr id="40963" name="Picture 1">
            <a:extLst>
              <a:ext uri="{FF2B5EF4-FFF2-40B4-BE49-F238E27FC236}">
                <a16:creationId xmlns:a16="http://schemas.microsoft.com/office/drawing/2014/main" id="{5A3D2D42-0C95-4635-9D2C-6C8736A006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3514725"/>
            <a:ext cx="6781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A3BFBC80-8482-4396-985A-22154E9BE317}"/>
              </a:ext>
            </a:extLst>
          </p:cNvPr>
          <p:cNvSpPr>
            <a:spLocks noGrp="1" noChangeArrowheads="1"/>
          </p:cNvSpPr>
          <p:nvPr>
            <p:ph type="title"/>
          </p:nvPr>
        </p:nvSpPr>
        <p:spPr>
          <a:xfrm>
            <a:off x="1203325" y="218493"/>
            <a:ext cx="7483475" cy="576263"/>
          </a:xfrm>
        </p:spPr>
        <p:txBody>
          <a:bodyPr/>
          <a:lstStyle/>
          <a:p>
            <a:pPr eaLnBrk="1" hangingPunct="1"/>
            <a:r>
              <a:rPr lang="en-US" altLang="en-US" dirty="0"/>
              <a:t>POSIX Synchronization</a:t>
            </a:r>
          </a:p>
        </p:txBody>
      </p:sp>
      <p:sp>
        <p:nvSpPr>
          <p:cNvPr id="43010" name="Rectangle 3">
            <a:extLst>
              <a:ext uri="{FF2B5EF4-FFF2-40B4-BE49-F238E27FC236}">
                <a16:creationId xmlns:a16="http://schemas.microsoft.com/office/drawing/2014/main" id="{0CB899AC-D3DA-40DE-B034-67D8F80391BD}"/>
              </a:ext>
            </a:extLst>
          </p:cNvPr>
          <p:cNvSpPr>
            <a:spLocks noGrp="1" noChangeArrowheads="1"/>
          </p:cNvSpPr>
          <p:nvPr>
            <p:ph type="body" sz="half" idx="1"/>
          </p:nvPr>
        </p:nvSpPr>
        <p:spPr>
          <a:xfrm>
            <a:off x="793102" y="1224999"/>
            <a:ext cx="7592608" cy="4613275"/>
          </a:xfrm>
        </p:spPr>
        <p:txBody>
          <a:bodyPr/>
          <a:lstStyle/>
          <a:p>
            <a:r>
              <a:rPr lang="en-US" altLang="en-US" dirty="0"/>
              <a:t>POSIX API provides</a:t>
            </a:r>
          </a:p>
          <a:p>
            <a:pPr lvl="1"/>
            <a:r>
              <a:rPr lang="en-US" altLang="en-US" dirty="0"/>
              <a:t>mutex locks</a:t>
            </a:r>
          </a:p>
          <a:p>
            <a:pPr lvl="1"/>
            <a:r>
              <a:rPr lang="en-US" altLang="en-US" dirty="0"/>
              <a:t>semaphores</a:t>
            </a:r>
          </a:p>
          <a:p>
            <a:pPr lvl="1"/>
            <a:r>
              <a:rPr lang="en-US" altLang="en-US" dirty="0"/>
              <a:t>condition variable</a:t>
            </a:r>
          </a:p>
          <a:p>
            <a:r>
              <a:rPr lang="en-US" altLang="en-US" dirty="0"/>
              <a:t>Widely used on UNIX, Linux, and macOS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19FC13B4-CCA9-41F0-92B9-4DC071D282E4}"/>
              </a:ext>
            </a:extLst>
          </p:cNvPr>
          <p:cNvSpPr>
            <a:spLocks noGrp="1"/>
          </p:cNvSpPr>
          <p:nvPr>
            <p:ph type="title"/>
          </p:nvPr>
        </p:nvSpPr>
        <p:spPr/>
        <p:txBody>
          <a:bodyPr/>
          <a:lstStyle/>
          <a:p>
            <a:r>
              <a:rPr lang="en-US" altLang="en-US" dirty="0"/>
              <a:t>POSIX Mutex Locks</a:t>
            </a:r>
          </a:p>
        </p:txBody>
      </p:sp>
      <p:sp>
        <p:nvSpPr>
          <p:cNvPr id="56322" name="Content Placeholder 2">
            <a:extLst>
              <a:ext uri="{FF2B5EF4-FFF2-40B4-BE49-F238E27FC236}">
                <a16:creationId xmlns:a16="http://schemas.microsoft.com/office/drawing/2014/main" id="{97B362C6-D2EF-4174-B4FC-ABBA8310629F}"/>
              </a:ext>
            </a:extLst>
          </p:cNvPr>
          <p:cNvSpPr>
            <a:spLocks noGrp="1"/>
          </p:cNvSpPr>
          <p:nvPr>
            <p:ph idx="1"/>
          </p:nvPr>
        </p:nvSpPr>
        <p:spPr/>
        <p:txBody>
          <a:bodyPr/>
          <a:lstStyle/>
          <a:p>
            <a:r>
              <a:rPr lang="en-US" altLang="en-US"/>
              <a:t>Creating and initializing the lock</a:t>
            </a:r>
            <a:br>
              <a:rPr lang="en-US" altLang="en-US"/>
            </a:br>
            <a:br>
              <a:rPr lang="en-US" altLang="en-US"/>
            </a:br>
            <a:br>
              <a:rPr lang="en-US" altLang="en-US"/>
            </a:br>
            <a:br>
              <a:rPr lang="en-US" altLang="en-US"/>
            </a:br>
            <a:br>
              <a:rPr lang="en-US" altLang="en-US"/>
            </a:br>
            <a:br>
              <a:rPr lang="en-US" altLang="en-US"/>
            </a:br>
            <a:endParaRPr lang="en-US" altLang="en-US"/>
          </a:p>
          <a:p>
            <a:r>
              <a:rPr lang="en-US" altLang="en-US"/>
              <a:t>Acquiring and releasing the lock</a:t>
            </a:r>
          </a:p>
        </p:txBody>
      </p:sp>
      <p:pic>
        <p:nvPicPr>
          <p:cNvPr id="56323" name="Picture 3">
            <a:extLst>
              <a:ext uri="{FF2B5EF4-FFF2-40B4-BE49-F238E27FC236}">
                <a16:creationId xmlns:a16="http://schemas.microsoft.com/office/drawing/2014/main" id="{7A9B15B6-6321-486B-AAC5-C1A1A243EC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571625"/>
            <a:ext cx="5092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43D64EAF-0CE6-4473-BCDA-70225E10C6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3770313"/>
            <a:ext cx="370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31418EEB-44BA-4A35-BF05-9040A02836A2}"/>
              </a:ext>
            </a:extLst>
          </p:cNvPr>
          <p:cNvSpPr>
            <a:spLocks noGrp="1"/>
          </p:cNvSpPr>
          <p:nvPr>
            <p:ph type="title"/>
          </p:nvPr>
        </p:nvSpPr>
        <p:spPr/>
        <p:txBody>
          <a:bodyPr/>
          <a:lstStyle/>
          <a:p>
            <a:r>
              <a:rPr lang="en-US" altLang="en-US"/>
              <a:t>POSIX Semaphores</a:t>
            </a:r>
          </a:p>
        </p:txBody>
      </p:sp>
      <p:sp>
        <p:nvSpPr>
          <p:cNvPr id="57346" name="Content Placeholder 2">
            <a:extLst>
              <a:ext uri="{FF2B5EF4-FFF2-40B4-BE49-F238E27FC236}">
                <a16:creationId xmlns:a16="http://schemas.microsoft.com/office/drawing/2014/main" id="{88B0DD88-5E60-4AA4-B36D-9E62E5E1C6B8}"/>
              </a:ext>
            </a:extLst>
          </p:cNvPr>
          <p:cNvSpPr>
            <a:spLocks noGrp="1"/>
          </p:cNvSpPr>
          <p:nvPr>
            <p:ph idx="1"/>
          </p:nvPr>
        </p:nvSpPr>
        <p:spPr/>
        <p:txBody>
          <a:bodyPr/>
          <a:lstStyle/>
          <a:p>
            <a:r>
              <a:rPr lang="en-US" altLang="en-US"/>
              <a:t>POSIX provides two versions – </a:t>
            </a:r>
            <a:r>
              <a:rPr lang="en-US" altLang="en-US" b="1"/>
              <a:t>named</a:t>
            </a:r>
            <a:r>
              <a:rPr lang="en-US" altLang="en-US"/>
              <a:t> and </a:t>
            </a:r>
            <a:r>
              <a:rPr lang="en-US" altLang="en-US" b="1"/>
              <a:t>unnamed</a:t>
            </a:r>
            <a:r>
              <a:rPr lang="en-US" altLang="en-US"/>
              <a:t>.</a:t>
            </a:r>
          </a:p>
          <a:p>
            <a:r>
              <a:rPr lang="en-US" altLang="en-US"/>
              <a:t>Named semaphores can be used by unrelated processes, unnamed cannot.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D1FD5B3A-24E8-4E3E-801B-A57367BA93BC}"/>
              </a:ext>
            </a:extLst>
          </p:cNvPr>
          <p:cNvSpPr>
            <a:spLocks noGrp="1"/>
          </p:cNvSpPr>
          <p:nvPr>
            <p:ph type="title"/>
          </p:nvPr>
        </p:nvSpPr>
        <p:spPr/>
        <p:txBody>
          <a:bodyPr/>
          <a:lstStyle/>
          <a:p>
            <a:r>
              <a:rPr lang="en-US" altLang="en-US" dirty="0"/>
              <a:t>POSIX Named Semaphores</a:t>
            </a:r>
          </a:p>
        </p:txBody>
      </p:sp>
      <p:sp>
        <p:nvSpPr>
          <p:cNvPr id="58370" name="Content Placeholder 2">
            <a:extLst>
              <a:ext uri="{FF2B5EF4-FFF2-40B4-BE49-F238E27FC236}">
                <a16:creationId xmlns:a16="http://schemas.microsoft.com/office/drawing/2014/main" id="{1C644338-2EA3-4381-B0C2-E9F39074C86D}"/>
              </a:ext>
            </a:extLst>
          </p:cNvPr>
          <p:cNvSpPr>
            <a:spLocks noGrp="1"/>
          </p:cNvSpPr>
          <p:nvPr>
            <p:ph idx="1"/>
          </p:nvPr>
        </p:nvSpPr>
        <p:spPr>
          <a:xfrm>
            <a:off x="806450" y="1233488"/>
            <a:ext cx="8229600" cy="5027612"/>
          </a:xfrm>
        </p:spPr>
        <p:txBody>
          <a:bodyPr/>
          <a:lstStyle/>
          <a:p>
            <a:r>
              <a:rPr lang="en-US" altLang="en-US"/>
              <a:t>Creating an initializing the semaphore:</a:t>
            </a:r>
            <a:br>
              <a:rPr lang="en-US" altLang="en-US"/>
            </a:br>
            <a:br>
              <a:rPr lang="en-US" altLang="en-US"/>
            </a:br>
            <a:br>
              <a:rPr lang="en-US" altLang="en-US"/>
            </a:br>
            <a:br>
              <a:rPr lang="en-US" altLang="en-US"/>
            </a:br>
            <a:br>
              <a:rPr lang="en-US" altLang="en-US"/>
            </a:br>
            <a:endParaRPr lang="en-US" altLang="en-US"/>
          </a:p>
          <a:p>
            <a:r>
              <a:rPr lang="en-US" altLang="en-US"/>
              <a:t>Another process can access the semaphore by referring to its name </a:t>
            </a:r>
            <a:r>
              <a:rPr lang="en-US" altLang="en-US" b="1">
                <a:latin typeface="Courier New" panose="02070309020205020404" pitchFamily="49" charset="0"/>
                <a:cs typeface="Courier New" panose="02070309020205020404" pitchFamily="49" charset="0"/>
              </a:rPr>
              <a:t>SEM</a:t>
            </a:r>
            <a:r>
              <a:rPr lang="en-US" altLang="en-US"/>
              <a:t>.</a:t>
            </a:r>
          </a:p>
          <a:p>
            <a:r>
              <a:rPr lang="en-US" altLang="en-US"/>
              <a:t>Acquiring and releasing the semaphore:</a:t>
            </a:r>
          </a:p>
        </p:txBody>
      </p:sp>
      <p:pic>
        <p:nvPicPr>
          <p:cNvPr id="58371" name="Picture 3">
            <a:extLst>
              <a:ext uri="{FF2B5EF4-FFF2-40B4-BE49-F238E27FC236}">
                <a16:creationId xmlns:a16="http://schemas.microsoft.com/office/drawing/2014/main" id="{E71215B9-85A1-49C0-8E92-98B3705C90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597025"/>
            <a:ext cx="6083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a:extLst>
              <a:ext uri="{FF2B5EF4-FFF2-40B4-BE49-F238E27FC236}">
                <a16:creationId xmlns:a16="http://schemas.microsoft.com/office/drawing/2014/main" id="{86CEE521-DD92-43B2-8542-D9F0EF7B43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843338"/>
            <a:ext cx="3810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4FEE749F-18F0-4920-8F8A-D2AC98A74CC0}"/>
              </a:ext>
            </a:extLst>
          </p:cNvPr>
          <p:cNvSpPr>
            <a:spLocks noGrp="1"/>
          </p:cNvSpPr>
          <p:nvPr>
            <p:ph type="title"/>
          </p:nvPr>
        </p:nvSpPr>
        <p:spPr/>
        <p:txBody>
          <a:bodyPr/>
          <a:lstStyle/>
          <a:p>
            <a:r>
              <a:rPr lang="en-US" altLang="en-US" dirty="0"/>
              <a:t>POSIX Unnamed Semaphores</a:t>
            </a:r>
          </a:p>
        </p:txBody>
      </p:sp>
      <p:sp>
        <p:nvSpPr>
          <p:cNvPr id="59394" name="Content Placeholder 2">
            <a:extLst>
              <a:ext uri="{FF2B5EF4-FFF2-40B4-BE49-F238E27FC236}">
                <a16:creationId xmlns:a16="http://schemas.microsoft.com/office/drawing/2014/main" id="{51C2AC08-3586-4361-B942-E44CC003DF15}"/>
              </a:ext>
            </a:extLst>
          </p:cNvPr>
          <p:cNvSpPr>
            <a:spLocks noGrp="1"/>
          </p:cNvSpPr>
          <p:nvPr>
            <p:ph idx="1"/>
          </p:nvPr>
        </p:nvSpPr>
        <p:spPr/>
        <p:txBody>
          <a:bodyPr/>
          <a:lstStyle/>
          <a:p>
            <a:r>
              <a:rPr lang="en-US" altLang="en-US"/>
              <a:t>Creating an initializing the semaphore:</a:t>
            </a:r>
            <a:br>
              <a:rPr lang="en-US" altLang="en-US"/>
            </a:br>
            <a:br>
              <a:rPr lang="en-US" altLang="en-US"/>
            </a:br>
            <a:br>
              <a:rPr lang="en-US" altLang="en-US"/>
            </a:br>
            <a:br>
              <a:rPr lang="en-US" altLang="en-US"/>
            </a:br>
            <a:br>
              <a:rPr lang="en-US" altLang="en-US"/>
            </a:br>
            <a:br>
              <a:rPr lang="en-US" altLang="en-US"/>
            </a:br>
            <a:endParaRPr lang="en-US" altLang="en-US"/>
          </a:p>
          <a:p>
            <a:r>
              <a:rPr lang="en-US" altLang="en-US"/>
              <a:t>Acquiring and releasing the semaphore:</a:t>
            </a:r>
          </a:p>
        </p:txBody>
      </p:sp>
      <p:pic>
        <p:nvPicPr>
          <p:cNvPr id="59395" name="Picture 5">
            <a:extLst>
              <a:ext uri="{FF2B5EF4-FFF2-40B4-BE49-F238E27FC236}">
                <a16:creationId xmlns:a16="http://schemas.microsoft.com/office/drawing/2014/main" id="{D32AB7B8-29E8-4E15-BE57-7F70C8F0A8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574800"/>
            <a:ext cx="60833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a:extLst>
              <a:ext uri="{FF2B5EF4-FFF2-40B4-BE49-F238E27FC236}">
                <a16:creationId xmlns:a16="http://schemas.microsoft.com/office/drawing/2014/main" id="{5594141B-2EFA-4DEC-B8C5-755B9FD4E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729038"/>
            <a:ext cx="45339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53F3401E-0D76-4EA7-80E3-C109BF996FAA}"/>
              </a:ext>
            </a:extLst>
          </p:cNvPr>
          <p:cNvSpPr>
            <a:spLocks noGrp="1"/>
          </p:cNvSpPr>
          <p:nvPr>
            <p:ph type="title"/>
          </p:nvPr>
        </p:nvSpPr>
        <p:spPr/>
        <p:txBody>
          <a:bodyPr/>
          <a:lstStyle/>
          <a:p>
            <a:r>
              <a:rPr lang="en-US" altLang="en-US" dirty="0"/>
              <a:t>POSIX Condition Variables</a:t>
            </a:r>
          </a:p>
        </p:txBody>
      </p:sp>
      <p:sp>
        <p:nvSpPr>
          <p:cNvPr id="60418" name="Content Placeholder 2">
            <a:extLst>
              <a:ext uri="{FF2B5EF4-FFF2-40B4-BE49-F238E27FC236}">
                <a16:creationId xmlns:a16="http://schemas.microsoft.com/office/drawing/2014/main" id="{3044D515-471B-4811-9960-E3A7CF4451C7}"/>
              </a:ext>
            </a:extLst>
          </p:cNvPr>
          <p:cNvSpPr>
            <a:spLocks noGrp="1"/>
          </p:cNvSpPr>
          <p:nvPr>
            <p:ph idx="1"/>
          </p:nvPr>
        </p:nvSpPr>
        <p:spPr/>
        <p:txBody>
          <a:bodyPr/>
          <a:lstStyle/>
          <a:p>
            <a:r>
              <a:rPr lang="en-US" altLang="en-US" dirty="0"/>
              <a:t>Since POSIX is typically used in C/C++ and these languages do not provide a monitor, POSIX condition variables are associated with a POSIX mutex lock to provide mutual exclusion: Creating and initializing the condition variable:</a:t>
            </a:r>
            <a:br>
              <a:rPr lang="en-US" altLang="en-US" dirty="0"/>
            </a:br>
            <a:br>
              <a:rPr lang="en-US" altLang="en-US" dirty="0"/>
            </a:br>
            <a:br>
              <a:rPr lang="en-US" altLang="en-US" dirty="0"/>
            </a:br>
            <a:br>
              <a:rPr lang="en-US" altLang="en-US" dirty="0"/>
            </a:br>
            <a:br>
              <a:rPr lang="en-US" altLang="en-US" dirty="0"/>
            </a:br>
            <a:endParaRPr lang="en-US" altLang="en-US" dirty="0"/>
          </a:p>
        </p:txBody>
      </p:sp>
      <p:pic>
        <p:nvPicPr>
          <p:cNvPr id="60419" name="Picture 5">
            <a:extLst>
              <a:ext uri="{FF2B5EF4-FFF2-40B4-BE49-F238E27FC236}">
                <a16:creationId xmlns:a16="http://schemas.microsoft.com/office/drawing/2014/main" id="{53567E63-78B6-4E97-8409-85828A3DD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2327275"/>
            <a:ext cx="3962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7A05B56-EBB1-4DC7-BEC6-02B57982E91F}"/>
              </a:ext>
            </a:extLst>
          </p:cNvPr>
          <p:cNvSpPr>
            <a:spLocks noGrp="1"/>
          </p:cNvSpPr>
          <p:nvPr>
            <p:ph type="title"/>
          </p:nvPr>
        </p:nvSpPr>
        <p:spPr/>
        <p:txBody>
          <a:bodyPr/>
          <a:lstStyle/>
          <a:p>
            <a:r>
              <a:rPr lang="en-US" altLang="en-US"/>
              <a:t>POSIX Condition Variables</a:t>
            </a:r>
          </a:p>
        </p:txBody>
      </p:sp>
      <p:sp>
        <p:nvSpPr>
          <p:cNvPr id="61442" name="Content Placeholder 2">
            <a:extLst>
              <a:ext uri="{FF2B5EF4-FFF2-40B4-BE49-F238E27FC236}">
                <a16:creationId xmlns:a16="http://schemas.microsoft.com/office/drawing/2014/main" id="{B6C9CAA1-E2D2-4CF7-8F9C-0B07CED47113}"/>
              </a:ext>
            </a:extLst>
          </p:cNvPr>
          <p:cNvSpPr>
            <a:spLocks noGrp="1"/>
          </p:cNvSpPr>
          <p:nvPr>
            <p:ph idx="1"/>
          </p:nvPr>
        </p:nvSpPr>
        <p:spPr/>
        <p:txBody>
          <a:bodyPr/>
          <a:lstStyle/>
          <a:p>
            <a:r>
              <a:rPr lang="en-US" altLang="en-US"/>
              <a:t>Thread waiting for the condition </a:t>
            </a:r>
            <a:r>
              <a:rPr lang="en-US" altLang="en-US" b="1">
                <a:latin typeface="Courier New" panose="02070309020205020404" pitchFamily="49" charset="0"/>
                <a:cs typeface="Courier New" panose="02070309020205020404" pitchFamily="49" charset="0"/>
              </a:rPr>
              <a:t>a == b </a:t>
            </a:r>
            <a:r>
              <a:rPr lang="en-US" altLang="en-US"/>
              <a:t>to become true:</a:t>
            </a:r>
            <a:br>
              <a:rPr lang="en-US" altLang="en-US"/>
            </a:br>
            <a:br>
              <a:rPr lang="en-US" altLang="en-US"/>
            </a:br>
            <a:br>
              <a:rPr lang="en-US" altLang="en-US"/>
            </a:br>
            <a:br>
              <a:rPr lang="en-US" altLang="en-US"/>
            </a:br>
            <a:br>
              <a:rPr lang="en-US" altLang="en-US"/>
            </a:br>
            <a:br>
              <a:rPr lang="en-US" altLang="en-US"/>
            </a:br>
            <a:endParaRPr lang="en-US" altLang="en-US"/>
          </a:p>
          <a:p>
            <a:r>
              <a:rPr lang="en-US" altLang="en-US"/>
              <a:t>Thread signaling another thread waiting on the condition variable:</a:t>
            </a:r>
          </a:p>
          <a:p>
            <a:endParaRPr lang="en-US" altLang="en-US"/>
          </a:p>
        </p:txBody>
      </p:sp>
      <p:pic>
        <p:nvPicPr>
          <p:cNvPr id="61443" name="Picture 6">
            <a:extLst>
              <a:ext uri="{FF2B5EF4-FFF2-40B4-BE49-F238E27FC236}">
                <a16:creationId xmlns:a16="http://schemas.microsoft.com/office/drawing/2014/main" id="{9273925A-CBB6-4438-8E69-C29554E996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1670050"/>
            <a:ext cx="4953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a:extLst>
              <a:ext uri="{FF2B5EF4-FFF2-40B4-BE49-F238E27FC236}">
                <a16:creationId xmlns:a16="http://schemas.microsoft.com/office/drawing/2014/main" id="{08E890D1-08BA-421F-B471-95E7600B9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4097338"/>
            <a:ext cx="349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895C0A9-89AB-4099-9158-09FB3BE2DEA3}"/>
              </a:ext>
            </a:extLst>
          </p:cNvPr>
          <p:cNvSpPr>
            <a:spLocks noGrp="1"/>
          </p:cNvSpPr>
          <p:nvPr>
            <p:ph type="title"/>
          </p:nvPr>
        </p:nvSpPr>
        <p:spPr/>
        <p:txBody>
          <a:bodyPr/>
          <a:lstStyle/>
          <a:p>
            <a:r>
              <a:rPr lang="en-US" altLang="en-US"/>
              <a:t>Java Synchronization</a:t>
            </a:r>
          </a:p>
        </p:txBody>
      </p:sp>
      <p:sp>
        <p:nvSpPr>
          <p:cNvPr id="62466" name="Content Placeholder 2">
            <a:extLst>
              <a:ext uri="{FF2B5EF4-FFF2-40B4-BE49-F238E27FC236}">
                <a16:creationId xmlns:a16="http://schemas.microsoft.com/office/drawing/2014/main" id="{D0302B4F-6AF2-45B2-A5F9-17764BA578C6}"/>
              </a:ext>
            </a:extLst>
          </p:cNvPr>
          <p:cNvSpPr>
            <a:spLocks noGrp="1"/>
          </p:cNvSpPr>
          <p:nvPr>
            <p:ph idx="1"/>
          </p:nvPr>
        </p:nvSpPr>
        <p:spPr/>
        <p:txBody>
          <a:bodyPr/>
          <a:lstStyle/>
          <a:p>
            <a:r>
              <a:rPr lang="en-US" altLang="en-US"/>
              <a:t>Java provides rich set of synchronization features:</a:t>
            </a:r>
          </a:p>
          <a:p>
            <a:pPr>
              <a:buFont typeface="Wingdings" panose="05000000000000000000" pitchFamily="2" charset="2"/>
              <a:buChar char="Ø"/>
            </a:pPr>
            <a:r>
              <a:rPr lang="en-US" altLang="en-US"/>
              <a:t>Java monitors</a:t>
            </a:r>
          </a:p>
          <a:p>
            <a:pPr>
              <a:buFont typeface="Wingdings" panose="05000000000000000000" pitchFamily="2" charset="2"/>
              <a:buChar char="Ø"/>
            </a:pPr>
            <a:r>
              <a:rPr lang="en-US" altLang="en-US"/>
              <a:t>Reentrant locks</a:t>
            </a:r>
          </a:p>
          <a:p>
            <a:pPr>
              <a:buFont typeface="Wingdings" panose="05000000000000000000" pitchFamily="2" charset="2"/>
              <a:buChar char="Ø"/>
            </a:pPr>
            <a:r>
              <a:rPr lang="en-US" altLang="en-US"/>
              <a:t>Semaphores</a:t>
            </a:r>
          </a:p>
          <a:p>
            <a:pPr>
              <a:buFont typeface="Wingdings" panose="05000000000000000000" pitchFamily="2" charset="2"/>
              <a:buChar char="Ø"/>
            </a:pPr>
            <a:r>
              <a:rPr lang="en-US" altLang="en-US"/>
              <a:t>Condition variables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161867"/>
            <a:ext cx="8382000" cy="4534265"/>
          </a:xfrm>
        </p:spPr>
        <p:txBody>
          <a:bodyPr/>
          <a:lstStyle/>
          <a:p>
            <a:pPr marL="400050" lvl="1" indent="0">
              <a:buNone/>
            </a:pPr>
            <a:r>
              <a:rPr lang="en-US" b="1" dirty="0"/>
              <a:t>KEYWORDS: </a:t>
            </a:r>
            <a:r>
              <a:rPr lang="en-US" sz="1400" dirty="0"/>
              <a:t>Hold and wait, no preemption, circular wait, Deadlock Prevention, Deadlock Avoidance, Deadlock Detection, resource-allocation graph</a:t>
            </a:r>
          </a:p>
          <a:p>
            <a:pPr marL="400050" lvl="1" indent="0">
              <a:buNone/>
            </a:pPr>
            <a:endParaRPr lang="en-US" sz="1400" dirty="0"/>
          </a:p>
          <a:p>
            <a:r>
              <a:rPr lang="en-US" dirty="0"/>
              <a:t> </a:t>
            </a:r>
            <a:r>
              <a:rPr lang="en-US" b="1" dirty="0"/>
              <a:t>HOMEWORK: </a:t>
            </a:r>
          </a:p>
          <a:p>
            <a:pPr marL="400050" lvl="1" indent="0">
              <a:buNone/>
            </a:pPr>
            <a:r>
              <a:rPr lang="en-US" sz="1400" dirty="0"/>
              <a:t>1) Reading : Chapter 8,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r>
              <a:rPr lang="en-US" sz="1400" dirty="0"/>
              <a:t>3) Important Questions:</a:t>
            </a:r>
          </a:p>
          <a:p>
            <a:pPr marL="1028700" lvl="2" indent="-285750"/>
            <a:r>
              <a:rPr lang="en-US" sz="1400" dirty="0"/>
              <a:t>What is the Bounded-Buffer Problem ?</a:t>
            </a:r>
          </a:p>
          <a:p>
            <a:pPr marL="1028700" lvl="2" indent="-285750"/>
            <a:r>
              <a:rPr lang="en-US" sz="1400" dirty="0"/>
              <a:t>What is the Readers and Writers Problem ?</a:t>
            </a:r>
          </a:p>
          <a:p>
            <a:pPr marL="1028700" lvl="2" indent="-285750"/>
            <a:r>
              <a:rPr lang="en-US" sz="1400" dirty="0"/>
              <a:t>What is the Dining-Philosophers Problem ?</a:t>
            </a:r>
          </a:p>
          <a:p>
            <a:pPr marL="1028700" lvl="2" indent="-285750"/>
            <a:r>
              <a:rPr lang="en-US" sz="1400" dirty="0"/>
              <a:t>Give an example of deadlocks with a resource-allocation graph</a:t>
            </a:r>
          </a:p>
          <a:p>
            <a:pPr marL="1028700" lvl="2" indent="-285750"/>
            <a:r>
              <a:rPr lang="en-US" sz="1400" dirty="0"/>
              <a:t>What are the four necessary conditions needed for deadlock to occur?</a:t>
            </a:r>
          </a:p>
          <a:p>
            <a:pPr marL="1028700" lvl="2" indent="-285750"/>
            <a:r>
              <a:rPr lang="en-US" sz="1400" dirty="0"/>
              <a:t>List four overall strategies in handling deadlocks.</a:t>
            </a:r>
          </a:p>
          <a:p>
            <a:pPr marL="1028700" lvl="2" indent="-285750"/>
            <a:r>
              <a:rPr lang="en-US" sz="1400" dirty="0"/>
              <a:t>Consider a system consisting of four resources of the same type that are shared by three processes, each of which needs at most two resources. Can we have deadlock in the given system?</a:t>
            </a:r>
          </a:p>
          <a:p>
            <a:pPr marL="1028700" lvl="2" indent="-285750"/>
            <a:r>
              <a:rPr lang="en-US" sz="1400" dirty="0"/>
              <a:t>Compare deadlock and starvation.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9B736ABE-D232-4AC2-98B8-80667B9D65C7}"/>
              </a:ext>
            </a:extLst>
          </p:cNvPr>
          <p:cNvSpPr>
            <a:spLocks noGrp="1"/>
          </p:cNvSpPr>
          <p:nvPr>
            <p:ph type="title"/>
          </p:nvPr>
        </p:nvSpPr>
        <p:spPr/>
        <p:txBody>
          <a:bodyPr/>
          <a:lstStyle/>
          <a:p>
            <a:r>
              <a:rPr lang="en-US" altLang="en-US"/>
              <a:t>Java Monitors</a:t>
            </a:r>
          </a:p>
        </p:txBody>
      </p:sp>
      <p:sp>
        <p:nvSpPr>
          <p:cNvPr id="63490" name="Content Placeholder 2">
            <a:extLst>
              <a:ext uri="{FF2B5EF4-FFF2-40B4-BE49-F238E27FC236}">
                <a16:creationId xmlns:a16="http://schemas.microsoft.com/office/drawing/2014/main" id="{29EC6428-17A6-47A7-B43C-8EA71AF83166}"/>
              </a:ext>
            </a:extLst>
          </p:cNvPr>
          <p:cNvSpPr>
            <a:spLocks noGrp="1"/>
          </p:cNvSpPr>
          <p:nvPr>
            <p:ph idx="1"/>
          </p:nvPr>
        </p:nvSpPr>
        <p:spPr/>
        <p:txBody>
          <a:bodyPr/>
          <a:lstStyle/>
          <a:p>
            <a:r>
              <a:rPr lang="en-US" altLang="en-US"/>
              <a:t>Every Java object has associated with it a single lock.</a:t>
            </a:r>
          </a:p>
          <a:p>
            <a:r>
              <a:rPr lang="en-US" altLang="en-US"/>
              <a:t>If a method is declared as </a:t>
            </a:r>
            <a:r>
              <a:rPr lang="en-US" altLang="en-US" b="1">
                <a:latin typeface="Courier New" panose="02070309020205020404" pitchFamily="49" charset="0"/>
                <a:cs typeface="Courier New" panose="02070309020205020404" pitchFamily="49" charset="0"/>
              </a:rPr>
              <a:t>synchronized</a:t>
            </a:r>
            <a:r>
              <a:rPr lang="en-US" altLang="en-US"/>
              <a:t>, a calling thread must own the lock for the object.</a:t>
            </a:r>
          </a:p>
          <a:p>
            <a:r>
              <a:rPr lang="en-US" altLang="en-US"/>
              <a:t>If the lock is owned by another thread, the calling thread must wait for the lock until it is released.</a:t>
            </a:r>
          </a:p>
          <a:p>
            <a:r>
              <a:rPr lang="en-US" altLang="en-US"/>
              <a:t>Locks are released when the owning thread exits the </a:t>
            </a:r>
            <a:r>
              <a:rPr lang="en-US" altLang="en-US" b="1">
                <a:latin typeface="Courier New" panose="02070309020205020404" pitchFamily="49" charset="0"/>
                <a:cs typeface="Courier New" panose="02070309020205020404" pitchFamily="49" charset="0"/>
              </a:rPr>
              <a:t>synchronized</a:t>
            </a:r>
            <a:r>
              <a:rPr lang="en-US" altLang="en-US"/>
              <a:t> method.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B04FF07F-8DAB-4817-8659-83A70206C690}"/>
              </a:ext>
            </a:extLst>
          </p:cNvPr>
          <p:cNvSpPr>
            <a:spLocks noGrp="1"/>
          </p:cNvSpPr>
          <p:nvPr>
            <p:ph type="title"/>
          </p:nvPr>
        </p:nvSpPr>
        <p:spPr>
          <a:xfrm>
            <a:off x="1356946" y="170353"/>
            <a:ext cx="7710854" cy="576262"/>
          </a:xfrm>
        </p:spPr>
        <p:txBody>
          <a:bodyPr/>
          <a:lstStyle/>
          <a:p>
            <a:r>
              <a:rPr lang="en-US" altLang="en-US" sz="3000" dirty="0"/>
              <a:t>Bounded Buffer – </a:t>
            </a:r>
            <a:r>
              <a:rPr kumimoji="1" lang="en-US" altLang="en-US" dirty="0"/>
              <a:t>Java</a:t>
            </a:r>
            <a:r>
              <a:rPr lang="en-US" altLang="en-US" sz="3000" dirty="0"/>
              <a:t> Synchronization</a:t>
            </a:r>
          </a:p>
        </p:txBody>
      </p:sp>
      <p:pic>
        <p:nvPicPr>
          <p:cNvPr id="64514" name="Picture 2">
            <a:extLst>
              <a:ext uri="{FF2B5EF4-FFF2-40B4-BE49-F238E27FC236}">
                <a16:creationId xmlns:a16="http://schemas.microsoft.com/office/drawing/2014/main" id="{3C121A20-B42E-4AE3-8725-0EE9C9C3F7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1201738"/>
            <a:ext cx="47069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A7063654-3368-408D-9DF3-2B295E85937E}"/>
              </a:ext>
            </a:extLst>
          </p:cNvPr>
          <p:cNvSpPr>
            <a:spLocks noGrp="1"/>
          </p:cNvSpPr>
          <p:nvPr>
            <p:ph type="title"/>
          </p:nvPr>
        </p:nvSpPr>
        <p:spPr/>
        <p:txBody>
          <a:bodyPr/>
          <a:lstStyle/>
          <a:p>
            <a:r>
              <a:rPr lang="en-US" altLang="en-US"/>
              <a:t>Java Synchronization</a:t>
            </a:r>
          </a:p>
        </p:txBody>
      </p:sp>
      <p:sp>
        <p:nvSpPr>
          <p:cNvPr id="65538" name="Content Placeholder 2">
            <a:extLst>
              <a:ext uri="{FF2B5EF4-FFF2-40B4-BE49-F238E27FC236}">
                <a16:creationId xmlns:a16="http://schemas.microsoft.com/office/drawing/2014/main" id="{6382BE83-2E0A-488C-A3AE-CF46662C19F3}"/>
              </a:ext>
            </a:extLst>
          </p:cNvPr>
          <p:cNvSpPr>
            <a:spLocks noGrp="1"/>
          </p:cNvSpPr>
          <p:nvPr>
            <p:ph idx="1"/>
          </p:nvPr>
        </p:nvSpPr>
        <p:spPr/>
        <p:txBody>
          <a:bodyPr/>
          <a:lstStyle/>
          <a:p>
            <a:r>
              <a:rPr lang="en-US" altLang="en-US"/>
              <a:t>A thread that tries to acquire an unavailable lock is placed in the object’s </a:t>
            </a:r>
            <a:r>
              <a:rPr lang="en-US" altLang="en-US" b="1"/>
              <a:t>entry set</a:t>
            </a:r>
            <a:r>
              <a:rPr lang="en-US" altLang="en-US"/>
              <a:t>:</a:t>
            </a:r>
          </a:p>
        </p:txBody>
      </p:sp>
      <p:pic>
        <p:nvPicPr>
          <p:cNvPr id="65539" name="Picture 5">
            <a:extLst>
              <a:ext uri="{FF2B5EF4-FFF2-40B4-BE49-F238E27FC236}">
                <a16:creationId xmlns:a16="http://schemas.microsoft.com/office/drawing/2014/main" id="{773AA7CA-0382-4D64-8D2A-395FEE719F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2400300"/>
            <a:ext cx="590708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652E010F-53B0-425D-B083-85B37DE98DBE}"/>
              </a:ext>
            </a:extLst>
          </p:cNvPr>
          <p:cNvSpPr>
            <a:spLocks noGrp="1"/>
          </p:cNvSpPr>
          <p:nvPr>
            <p:ph type="title"/>
          </p:nvPr>
        </p:nvSpPr>
        <p:spPr/>
        <p:txBody>
          <a:bodyPr/>
          <a:lstStyle/>
          <a:p>
            <a:r>
              <a:rPr lang="en-US" altLang="en-US"/>
              <a:t>Java Synchronization</a:t>
            </a:r>
          </a:p>
        </p:txBody>
      </p:sp>
      <p:sp>
        <p:nvSpPr>
          <p:cNvPr id="3" name="Content Placeholder 2">
            <a:extLst>
              <a:ext uri="{FF2B5EF4-FFF2-40B4-BE49-F238E27FC236}">
                <a16:creationId xmlns:a16="http://schemas.microsoft.com/office/drawing/2014/main" id="{9177042F-4FED-4B9B-A666-AAE92424CD18}"/>
              </a:ext>
            </a:extLst>
          </p:cNvPr>
          <p:cNvSpPr>
            <a:spLocks noGrp="1"/>
          </p:cNvSpPr>
          <p:nvPr>
            <p:ph idx="1"/>
          </p:nvPr>
        </p:nvSpPr>
        <p:spPr/>
        <p:txBody>
          <a:bodyPr/>
          <a:lstStyle/>
          <a:p>
            <a:pPr>
              <a:defRPr/>
            </a:pPr>
            <a:r>
              <a:rPr lang="en-US" dirty="0"/>
              <a:t>Similarly, each object also has a </a:t>
            </a:r>
            <a:r>
              <a:rPr lang="en-US" b="1" dirty="0"/>
              <a:t>wait set</a:t>
            </a:r>
            <a:r>
              <a:rPr lang="en-US" dirty="0"/>
              <a:t>.</a:t>
            </a:r>
          </a:p>
          <a:p>
            <a:pPr>
              <a:defRPr/>
            </a:pPr>
            <a:r>
              <a:rPr lang="en-US" dirty="0"/>
              <a:t>When a thread calls </a:t>
            </a:r>
            <a:r>
              <a:rPr lang="en-US" b="1" dirty="0">
                <a:latin typeface="Courier New" charset="0"/>
                <a:ea typeface="Courier New" charset="0"/>
                <a:cs typeface="Courier New" charset="0"/>
              </a:rPr>
              <a:t>wait()</a:t>
            </a:r>
            <a:r>
              <a:rPr lang="en-US" dirty="0"/>
              <a:t>:</a:t>
            </a:r>
          </a:p>
          <a:p>
            <a:pPr marL="742950" lvl="1" indent="-342900">
              <a:buFont typeface="+mj-lt"/>
              <a:buAutoNum type="arabicPeriod"/>
              <a:defRPr/>
            </a:pPr>
            <a:r>
              <a:rPr lang="en-US" dirty="0"/>
              <a:t>It releases the lock for the object</a:t>
            </a:r>
          </a:p>
          <a:p>
            <a:pPr marL="742950" lvl="1" indent="-342900">
              <a:buFont typeface="+mj-lt"/>
              <a:buAutoNum type="arabicPeriod"/>
              <a:defRPr/>
            </a:pPr>
            <a:r>
              <a:rPr lang="en-US" dirty="0"/>
              <a:t>The state of the thread is set to blocked</a:t>
            </a:r>
          </a:p>
          <a:p>
            <a:pPr marL="742950" lvl="1" indent="-342900">
              <a:buFont typeface="+mj-lt"/>
              <a:buAutoNum type="arabicPeriod"/>
              <a:defRPr/>
            </a:pPr>
            <a:r>
              <a:rPr lang="en-US" dirty="0"/>
              <a:t>The thread is placed in the wait set for the object</a:t>
            </a:r>
          </a:p>
        </p:txBody>
      </p:sp>
      <p:pic>
        <p:nvPicPr>
          <p:cNvPr id="66563" name="Picture 3">
            <a:extLst>
              <a:ext uri="{FF2B5EF4-FFF2-40B4-BE49-F238E27FC236}">
                <a16:creationId xmlns:a16="http://schemas.microsoft.com/office/drawing/2014/main" id="{58D6C7F3-75D5-4822-B482-AC533067BE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3613150"/>
            <a:ext cx="6223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B4675308-EC3D-4611-AF7B-2F36F4847874}"/>
              </a:ext>
            </a:extLst>
          </p:cNvPr>
          <p:cNvSpPr>
            <a:spLocks noGrp="1"/>
          </p:cNvSpPr>
          <p:nvPr>
            <p:ph type="title"/>
          </p:nvPr>
        </p:nvSpPr>
        <p:spPr/>
        <p:txBody>
          <a:bodyPr/>
          <a:lstStyle/>
          <a:p>
            <a:r>
              <a:rPr lang="en-US" altLang="en-US"/>
              <a:t>Java Synchronization</a:t>
            </a:r>
          </a:p>
        </p:txBody>
      </p:sp>
      <p:sp>
        <p:nvSpPr>
          <p:cNvPr id="3" name="Content Placeholder 2">
            <a:extLst>
              <a:ext uri="{FF2B5EF4-FFF2-40B4-BE49-F238E27FC236}">
                <a16:creationId xmlns:a16="http://schemas.microsoft.com/office/drawing/2014/main" id="{6F82AEE8-8C1E-4697-8E09-54D24E89B8A4}"/>
              </a:ext>
            </a:extLst>
          </p:cNvPr>
          <p:cNvSpPr>
            <a:spLocks noGrp="1"/>
          </p:cNvSpPr>
          <p:nvPr>
            <p:ph idx="1"/>
          </p:nvPr>
        </p:nvSpPr>
        <p:spPr/>
        <p:txBody>
          <a:bodyPr/>
          <a:lstStyle/>
          <a:p>
            <a:pPr>
              <a:defRPr/>
            </a:pPr>
            <a:r>
              <a:rPr lang="en-US" dirty="0"/>
              <a:t>A thread typically calls wait() when it is waiting for a condition to  become true.</a:t>
            </a:r>
          </a:p>
          <a:p>
            <a:pPr>
              <a:defRPr/>
            </a:pPr>
            <a:r>
              <a:rPr lang="en-US" dirty="0"/>
              <a:t>How does a thread get notified?</a:t>
            </a:r>
          </a:p>
          <a:p>
            <a:pPr>
              <a:defRPr/>
            </a:pPr>
            <a:r>
              <a:rPr lang="en-US" dirty="0"/>
              <a:t>When a thread calls </a:t>
            </a:r>
            <a:r>
              <a:rPr lang="en-US" b="1" dirty="0">
                <a:latin typeface="Courier New" charset="0"/>
                <a:ea typeface="Courier New" charset="0"/>
                <a:cs typeface="Courier New" charset="0"/>
              </a:rPr>
              <a:t>notify()</a:t>
            </a:r>
            <a:r>
              <a:rPr lang="en-US" dirty="0"/>
              <a:t>:</a:t>
            </a:r>
          </a:p>
          <a:p>
            <a:pPr marL="742950" lvl="1" indent="-342900">
              <a:buFont typeface="+mj-lt"/>
              <a:buAutoNum type="arabicPeriod"/>
              <a:defRPr/>
            </a:pPr>
            <a:r>
              <a:rPr lang="en-US" dirty="0"/>
              <a:t>An arbitrary thread T is selected from the wait set</a:t>
            </a:r>
          </a:p>
          <a:p>
            <a:pPr marL="742950" lvl="1" indent="-342900">
              <a:buFont typeface="+mj-lt"/>
              <a:buAutoNum type="arabicPeriod"/>
              <a:defRPr/>
            </a:pPr>
            <a:r>
              <a:rPr lang="en-US" dirty="0"/>
              <a:t>T is moved from the wait set to the entry set</a:t>
            </a:r>
          </a:p>
          <a:p>
            <a:pPr marL="742950" lvl="1" indent="-342900">
              <a:buFont typeface="+mj-lt"/>
              <a:buAutoNum type="arabicPeriod"/>
              <a:defRPr/>
            </a:pPr>
            <a:r>
              <a:rPr lang="en-US" dirty="0"/>
              <a:t>Set the state of T from blocked to runnable.</a:t>
            </a:r>
          </a:p>
          <a:p>
            <a:pPr>
              <a:defRPr/>
            </a:pPr>
            <a:r>
              <a:rPr lang="en-US" dirty="0"/>
              <a:t>T can now compete for the lock to check if the condition it was waiting for is now true.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B0A2A95-A5D7-491D-AF11-3302E5E0B5BC}"/>
              </a:ext>
            </a:extLst>
          </p:cNvPr>
          <p:cNvSpPr>
            <a:spLocks noGrp="1"/>
          </p:cNvSpPr>
          <p:nvPr>
            <p:ph type="title"/>
          </p:nvPr>
        </p:nvSpPr>
        <p:spPr>
          <a:xfrm>
            <a:off x="1115909" y="233853"/>
            <a:ext cx="7710854" cy="576262"/>
          </a:xfrm>
        </p:spPr>
        <p:txBody>
          <a:bodyPr/>
          <a:lstStyle/>
          <a:p>
            <a:r>
              <a:rPr lang="en-US" altLang="en-US" dirty="0"/>
              <a:t>Bounded Buffer – Java </a:t>
            </a:r>
            <a:r>
              <a:rPr lang="en-US" altLang="en-US" sz="3000" dirty="0"/>
              <a:t>Synchronization</a:t>
            </a:r>
          </a:p>
        </p:txBody>
      </p:sp>
      <p:pic>
        <p:nvPicPr>
          <p:cNvPr id="68610" name="Picture 3">
            <a:extLst>
              <a:ext uri="{FF2B5EF4-FFF2-40B4-BE49-F238E27FC236}">
                <a16:creationId xmlns:a16="http://schemas.microsoft.com/office/drawing/2014/main" id="{3C0AD0FA-0D7E-4059-A18C-3C09FE643F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354" y="1373239"/>
            <a:ext cx="4104969"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5A0DF2FA-9F01-4877-B151-86B87AF59C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910" y="1284749"/>
            <a:ext cx="4035176"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40EB4ADD-CC1F-4359-94C7-3F9CF5B4B298}"/>
              </a:ext>
            </a:extLst>
          </p:cNvPr>
          <p:cNvSpPr>
            <a:spLocks noGrp="1"/>
          </p:cNvSpPr>
          <p:nvPr>
            <p:ph type="title"/>
          </p:nvPr>
        </p:nvSpPr>
        <p:spPr>
          <a:xfrm>
            <a:off x="975946" y="224522"/>
            <a:ext cx="7710854" cy="576262"/>
          </a:xfrm>
        </p:spPr>
        <p:txBody>
          <a:bodyPr/>
          <a:lstStyle/>
          <a:p>
            <a:r>
              <a:rPr lang="en-US" altLang="en-US" dirty="0"/>
              <a:t>Java Reentrant Locks</a:t>
            </a:r>
          </a:p>
        </p:txBody>
      </p:sp>
      <p:sp>
        <p:nvSpPr>
          <p:cNvPr id="70658" name="Content Placeholder 2">
            <a:extLst>
              <a:ext uri="{FF2B5EF4-FFF2-40B4-BE49-F238E27FC236}">
                <a16:creationId xmlns:a16="http://schemas.microsoft.com/office/drawing/2014/main" id="{59E6C93E-7F33-4CC2-9EEF-9C2059B2511F}"/>
              </a:ext>
            </a:extLst>
          </p:cNvPr>
          <p:cNvSpPr>
            <a:spLocks noGrp="1"/>
          </p:cNvSpPr>
          <p:nvPr>
            <p:ph idx="1"/>
          </p:nvPr>
        </p:nvSpPr>
        <p:spPr/>
        <p:txBody>
          <a:bodyPr/>
          <a:lstStyle/>
          <a:p>
            <a:r>
              <a:rPr lang="en-US" altLang="en-US"/>
              <a:t>Similar to mutex locks</a:t>
            </a:r>
          </a:p>
          <a:p>
            <a:r>
              <a:rPr lang="en-US" altLang="en-US"/>
              <a:t>The </a:t>
            </a:r>
            <a:r>
              <a:rPr lang="en-US" altLang="en-US" b="1">
                <a:latin typeface="Courier New" panose="02070309020205020404" pitchFamily="49" charset="0"/>
                <a:cs typeface="Courier New" panose="02070309020205020404" pitchFamily="49" charset="0"/>
              </a:rPr>
              <a:t>finally</a:t>
            </a:r>
            <a:r>
              <a:rPr lang="en-US" altLang="en-US"/>
              <a:t> clause ensures the lock will be released in case an exception occurs in the </a:t>
            </a:r>
            <a:r>
              <a:rPr lang="en-US" altLang="en-US" b="1">
                <a:latin typeface="Courier New" panose="02070309020205020404" pitchFamily="49" charset="0"/>
                <a:cs typeface="Courier New" panose="02070309020205020404" pitchFamily="49" charset="0"/>
              </a:rPr>
              <a:t>try</a:t>
            </a:r>
            <a:r>
              <a:rPr lang="en-US" altLang="en-US"/>
              <a:t> block.</a:t>
            </a:r>
          </a:p>
          <a:p>
            <a:endParaRPr lang="en-US" altLang="en-US"/>
          </a:p>
        </p:txBody>
      </p:sp>
      <p:pic>
        <p:nvPicPr>
          <p:cNvPr id="70659" name="Picture 3">
            <a:extLst>
              <a:ext uri="{FF2B5EF4-FFF2-40B4-BE49-F238E27FC236}">
                <a16:creationId xmlns:a16="http://schemas.microsoft.com/office/drawing/2014/main" id="{8B5C645E-E8BC-4552-9C51-283654CC2D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2298700"/>
            <a:ext cx="38862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E5074858-113B-4B67-8FB6-08771C6D57AB}"/>
              </a:ext>
            </a:extLst>
          </p:cNvPr>
          <p:cNvSpPr>
            <a:spLocks noGrp="1"/>
          </p:cNvSpPr>
          <p:nvPr>
            <p:ph type="title"/>
          </p:nvPr>
        </p:nvSpPr>
        <p:spPr>
          <a:xfrm>
            <a:off x="975946" y="224522"/>
            <a:ext cx="7710854" cy="576262"/>
          </a:xfrm>
        </p:spPr>
        <p:txBody>
          <a:bodyPr/>
          <a:lstStyle/>
          <a:p>
            <a:r>
              <a:rPr lang="en-US" altLang="en-US" dirty="0"/>
              <a:t>Java Semaphores</a:t>
            </a:r>
          </a:p>
        </p:txBody>
      </p:sp>
      <p:sp>
        <p:nvSpPr>
          <p:cNvPr id="71682" name="Content Placeholder 2">
            <a:extLst>
              <a:ext uri="{FF2B5EF4-FFF2-40B4-BE49-F238E27FC236}">
                <a16:creationId xmlns:a16="http://schemas.microsoft.com/office/drawing/2014/main" id="{18E6D7F5-1113-455F-8371-62DEC0AF2280}"/>
              </a:ext>
            </a:extLst>
          </p:cNvPr>
          <p:cNvSpPr>
            <a:spLocks noGrp="1"/>
          </p:cNvSpPr>
          <p:nvPr>
            <p:ph idx="1"/>
          </p:nvPr>
        </p:nvSpPr>
        <p:spPr/>
        <p:txBody>
          <a:bodyPr/>
          <a:lstStyle/>
          <a:p>
            <a:r>
              <a:rPr lang="en-US" altLang="en-US"/>
              <a:t>Constructor:</a:t>
            </a:r>
            <a:br>
              <a:rPr lang="en-US" altLang="en-US"/>
            </a:br>
            <a:br>
              <a:rPr lang="en-US" altLang="en-US"/>
            </a:br>
            <a:endParaRPr lang="en-US" altLang="en-US"/>
          </a:p>
          <a:p>
            <a:r>
              <a:rPr lang="en-US" altLang="en-US"/>
              <a:t>Usage:</a:t>
            </a:r>
          </a:p>
          <a:p>
            <a:endParaRPr lang="en-US" altLang="en-US"/>
          </a:p>
        </p:txBody>
      </p:sp>
      <p:pic>
        <p:nvPicPr>
          <p:cNvPr id="71683" name="Picture 4">
            <a:extLst>
              <a:ext uri="{FF2B5EF4-FFF2-40B4-BE49-F238E27FC236}">
                <a16:creationId xmlns:a16="http://schemas.microsoft.com/office/drawing/2014/main" id="{9A958ADA-1FCB-4E3A-953C-B6B05A26B7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14488"/>
            <a:ext cx="2590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a:extLst>
              <a:ext uri="{FF2B5EF4-FFF2-40B4-BE49-F238E27FC236}">
                <a16:creationId xmlns:a16="http://schemas.microsoft.com/office/drawing/2014/main" id="{1EFA6A71-037A-4869-8A12-B495785D6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2720975"/>
            <a:ext cx="4838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D98F2754-6585-4F5C-8778-9F577B8B47B9}"/>
              </a:ext>
            </a:extLst>
          </p:cNvPr>
          <p:cNvSpPr>
            <a:spLocks noGrp="1"/>
          </p:cNvSpPr>
          <p:nvPr>
            <p:ph type="title"/>
          </p:nvPr>
        </p:nvSpPr>
        <p:spPr>
          <a:xfrm>
            <a:off x="975946" y="224522"/>
            <a:ext cx="7710854" cy="576262"/>
          </a:xfrm>
        </p:spPr>
        <p:txBody>
          <a:bodyPr/>
          <a:lstStyle/>
          <a:p>
            <a:r>
              <a:rPr lang="en-US" altLang="en-US" dirty="0"/>
              <a:t>Java Condition Variables</a:t>
            </a:r>
          </a:p>
        </p:txBody>
      </p:sp>
      <p:sp>
        <p:nvSpPr>
          <p:cNvPr id="72706" name="Content Placeholder 2">
            <a:extLst>
              <a:ext uri="{FF2B5EF4-FFF2-40B4-BE49-F238E27FC236}">
                <a16:creationId xmlns:a16="http://schemas.microsoft.com/office/drawing/2014/main" id="{BA141165-0B49-4685-9BA1-00EE0E479147}"/>
              </a:ext>
            </a:extLst>
          </p:cNvPr>
          <p:cNvSpPr>
            <a:spLocks noGrp="1"/>
          </p:cNvSpPr>
          <p:nvPr>
            <p:ph idx="1"/>
          </p:nvPr>
        </p:nvSpPr>
        <p:spPr/>
        <p:txBody>
          <a:bodyPr/>
          <a:lstStyle/>
          <a:p>
            <a:r>
              <a:rPr lang="en-US" altLang="en-US" dirty="0"/>
              <a:t>Condition variables are associated with an </a:t>
            </a:r>
            <a:r>
              <a:rPr lang="en-US" altLang="en-US" b="1" dirty="0" err="1">
                <a:latin typeface="Courier New" panose="02070309020205020404" pitchFamily="49" charset="0"/>
                <a:cs typeface="Courier New" panose="02070309020205020404" pitchFamily="49" charset="0"/>
              </a:rPr>
              <a:t>ReentrantLock</a:t>
            </a:r>
            <a:r>
              <a:rPr lang="en-US" altLang="en-US" dirty="0"/>
              <a:t>.</a:t>
            </a:r>
          </a:p>
          <a:p>
            <a:r>
              <a:rPr lang="en-US" altLang="en-US" dirty="0"/>
              <a:t>Creating a condition variable using </a:t>
            </a:r>
            <a:r>
              <a:rPr lang="en-US" altLang="en-US" b="1" dirty="0" err="1">
                <a:latin typeface="Courier New" panose="02070309020205020404" pitchFamily="49" charset="0"/>
                <a:cs typeface="Courier New" panose="02070309020205020404" pitchFamily="49" charset="0"/>
              </a:rPr>
              <a:t>newCondition</a:t>
            </a:r>
            <a:r>
              <a:rPr lang="en-US" altLang="en-US" b="1" dirty="0">
                <a:latin typeface="Courier New" panose="02070309020205020404" pitchFamily="49" charset="0"/>
                <a:cs typeface="Courier New" panose="02070309020205020404" pitchFamily="49" charset="0"/>
              </a:rPr>
              <a:t>()</a:t>
            </a:r>
            <a:r>
              <a:rPr lang="en-US" altLang="en-US" dirty="0"/>
              <a:t> method of </a:t>
            </a:r>
            <a:r>
              <a:rPr lang="en-US" altLang="en-US" b="1" dirty="0" err="1">
                <a:latin typeface="Courier New" panose="02070309020205020404" pitchFamily="49" charset="0"/>
                <a:cs typeface="Courier New" panose="02070309020205020404" pitchFamily="49" charset="0"/>
              </a:rPr>
              <a:t>ReentrantLock</a:t>
            </a:r>
            <a:r>
              <a:rPr lang="en-US" altLang="en-US" dirty="0"/>
              <a:t>:</a:t>
            </a:r>
            <a:br>
              <a:rPr lang="en-US" altLang="en-US" dirty="0"/>
            </a:br>
            <a:br>
              <a:rPr lang="en-US" altLang="en-US" dirty="0"/>
            </a:br>
            <a:br>
              <a:rPr lang="en-US" altLang="en-US" dirty="0"/>
            </a:br>
            <a:endParaRPr lang="en-US" altLang="en-US" dirty="0"/>
          </a:p>
          <a:p>
            <a:r>
              <a:rPr lang="en-US" altLang="en-US" dirty="0"/>
              <a:t>A thread waits by calling the </a:t>
            </a:r>
            <a:r>
              <a:rPr lang="en-US" altLang="en-US" b="1" dirty="0">
                <a:latin typeface="Courier New" panose="02070309020205020404" pitchFamily="49" charset="0"/>
                <a:cs typeface="Courier New" panose="02070309020205020404" pitchFamily="49" charset="0"/>
              </a:rPr>
              <a:t>await()</a:t>
            </a:r>
            <a:r>
              <a:rPr lang="en-US" altLang="en-US" dirty="0"/>
              <a:t> method, and signals by calling the </a:t>
            </a:r>
            <a:r>
              <a:rPr lang="en-US" altLang="en-US" b="1" dirty="0">
                <a:latin typeface="Courier New" panose="02070309020205020404" pitchFamily="49" charset="0"/>
                <a:cs typeface="Courier New" panose="02070309020205020404" pitchFamily="49" charset="0"/>
              </a:rPr>
              <a:t>signal()</a:t>
            </a:r>
            <a:r>
              <a:rPr lang="en-US" altLang="en-US" dirty="0"/>
              <a:t> method.</a:t>
            </a:r>
          </a:p>
          <a:p>
            <a:endParaRPr lang="en-US" altLang="en-US" dirty="0"/>
          </a:p>
        </p:txBody>
      </p:sp>
      <p:pic>
        <p:nvPicPr>
          <p:cNvPr id="72707" name="Picture 3">
            <a:extLst>
              <a:ext uri="{FF2B5EF4-FFF2-40B4-BE49-F238E27FC236}">
                <a16:creationId xmlns:a16="http://schemas.microsoft.com/office/drawing/2014/main" id="{319DAF66-BF33-4C59-85BB-AAC5407455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2382838"/>
            <a:ext cx="4559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D682193C-8001-4466-AD49-43F8DFE3660B}"/>
              </a:ext>
            </a:extLst>
          </p:cNvPr>
          <p:cNvSpPr>
            <a:spLocks noGrp="1"/>
          </p:cNvSpPr>
          <p:nvPr>
            <p:ph type="title"/>
          </p:nvPr>
        </p:nvSpPr>
        <p:spPr/>
        <p:txBody>
          <a:bodyPr/>
          <a:lstStyle/>
          <a:p>
            <a:r>
              <a:rPr lang="en-US" altLang="en-US" dirty="0"/>
              <a:t>Java Condition Variables</a:t>
            </a:r>
          </a:p>
        </p:txBody>
      </p:sp>
      <p:sp>
        <p:nvSpPr>
          <p:cNvPr id="73730" name="Content Placeholder 2">
            <a:extLst>
              <a:ext uri="{FF2B5EF4-FFF2-40B4-BE49-F238E27FC236}">
                <a16:creationId xmlns:a16="http://schemas.microsoft.com/office/drawing/2014/main" id="{2DAA0B1E-86CC-4AED-AB12-015FBBA65409}"/>
              </a:ext>
            </a:extLst>
          </p:cNvPr>
          <p:cNvSpPr>
            <a:spLocks noGrp="1"/>
          </p:cNvSpPr>
          <p:nvPr>
            <p:ph idx="1"/>
          </p:nvPr>
        </p:nvSpPr>
        <p:spPr>
          <a:xfrm>
            <a:off x="806450" y="1233488"/>
            <a:ext cx="8229600" cy="4837112"/>
          </a:xfrm>
        </p:spPr>
        <p:txBody>
          <a:bodyPr/>
          <a:lstStyle/>
          <a:p>
            <a:r>
              <a:rPr lang="en-US" altLang="en-US"/>
              <a:t>Example:</a:t>
            </a:r>
          </a:p>
          <a:p>
            <a:r>
              <a:rPr lang="en-US" altLang="en-US"/>
              <a:t>Five threads numbered 0 .. 4</a:t>
            </a:r>
          </a:p>
          <a:p>
            <a:r>
              <a:rPr lang="en-US" altLang="en-US"/>
              <a:t>Shared variable </a:t>
            </a:r>
            <a:r>
              <a:rPr lang="en-US" altLang="en-US" b="1">
                <a:latin typeface="Courier New" panose="02070309020205020404" pitchFamily="49" charset="0"/>
                <a:cs typeface="Courier New" panose="02070309020205020404" pitchFamily="49" charset="0"/>
              </a:rPr>
              <a:t>turn</a:t>
            </a:r>
            <a:r>
              <a:rPr lang="en-US" altLang="en-US"/>
              <a:t> indicating which thread’s turn it is.</a:t>
            </a:r>
          </a:p>
          <a:p>
            <a:r>
              <a:rPr lang="en-US" altLang="en-US"/>
              <a:t>Thread calls </a:t>
            </a:r>
            <a:r>
              <a:rPr lang="en-US" altLang="en-US" b="1">
                <a:latin typeface="Courier New" panose="02070309020205020404" pitchFamily="49" charset="0"/>
                <a:cs typeface="Courier New" panose="02070309020205020404" pitchFamily="49" charset="0"/>
              </a:rPr>
              <a:t>doWork()</a:t>
            </a:r>
            <a:r>
              <a:rPr lang="en-US" altLang="en-US"/>
              <a:t> when it wishes to do some work. (But it may only do work if it is their turn.</a:t>
            </a:r>
          </a:p>
          <a:p>
            <a:r>
              <a:rPr lang="en-US" altLang="en-US"/>
              <a:t>If not their turn, wait</a:t>
            </a:r>
          </a:p>
          <a:p>
            <a:r>
              <a:rPr lang="en-US" altLang="en-US"/>
              <a:t>If their turn, do some work for awhile </a:t>
            </a:r>
            <a:r>
              <a:rPr lang="is-IS" altLang="en-US"/>
              <a:t>…...</a:t>
            </a:r>
          </a:p>
          <a:p>
            <a:r>
              <a:rPr lang="is-IS" altLang="en-US"/>
              <a:t>When completed, notify the thread whose turn is next.</a:t>
            </a:r>
          </a:p>
          <a:p>
            <a:r>
              <a:rPr lang="is-IS" altLang="en-US"/>
              <a:t>Necessary data structures:</a:t>
            </a:r>
            <a:br>
              <a:rPr lang="is-IS" altLang="en-US"/>
            </a:br>
            <a:br>
              <a:rPr lang="is-IS" altLang="en-US"/>
            </a:br>
            <a:endParaRPr lang="en-US" altLang="en-US"/>
          </a:p>
          <a:p>
            <a:endParaRPr lang="en-US" altLang="en-US"/>
          </a:p>
        </p:txBody>
      </p:sp>
      <p:pic>
        <p:nvPicPr>
          <p:cNvPr id="73731" name="Picture 4">
            <a:extLst>
              <a:ext uri="{FF2B5EF4-FFF2-40B4-BE49-F238E27FC236}">
                <a16:creationId xmlns:a16="http://schemas.microsoft.com/office/drawing/2014/main" id="{0BB7AB9A-0CC7-4E39-9B1A-C10ABE074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4508500"/>
            <a:ext cx="4889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a:t>
            </a:r>
            <a:r>
              <a:rPr lang="en-US" sz="1600" b="1" dirty="0">
                <a:highlight>
                  <a:srgbClr val="FFFF00"/>
                </a:highlight>
              </a:rPr>
              <a:t>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endParaRPr lang="en-US" sz="1600" b="1" dirty="0"/>
          </a:p>
          <a:p>
            <a:pPr marL="57150" indent="0">
              <a:buNone/>
            </a:pPr>
            <a:r>
              <a:rPr lang="en-US" sz="1600" b="1" dirty="0"/>
              <a:t>2. Examples of Synchronization Tools</a:t>
            </a:r>
          </a:p>
          <a:p>
            <a:pPr marL="457200" lvl="1" indent="0">
              <a:buNone/>
            </a:pPr>
            <a:endParaRPr lang="en-US" sz="1600" b="1" dirty="0"/>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2887976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EB6DE50F-BF8B-4188-9DB0-742EF889A87C}"/>
              </a:ext>
            </a:extLst>
          </p:cNvPr>
          <p:cNvSpPr>
            <a:spLocks noGrp="1"/>
          </p:cNvSpPr>
          <p:nvPr>
            <p:ph type="title"/>
          </p:nvPr>
        </p:nvSpPr>
        <p:spPr/>
        <p:txBody>
          <a:bodyPr/>
          <a:lstStyle/>
          <a:p>
            <a:r>
              <a:rPr lang="en-US" altLang="en-US"/>
              <a:t>Java Condition Variables</a:t>
            </a:r>
          </a:p>
        </p:txBody>
      </p:sp>
      <p:pic>
        <p:nvPicPr>
          <p:cNvPr id="74754" name="Picture 2">
            <a:extLst>
              <a:ext uri="{FF2B5EF4-FFF2-40B4-BE49-F238E27FC236}">
                <a16:creationId xmlns:a16="http://schemas.microsoft.com/office/drawing/2014/main" id="{90FF7FDF-FD26-47E3-9937-9D869B9629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933450"/>
            <a:ext cx="602615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B57EE46-1C7A-4918-8405-158CA65293DF}"/>
              </a:ext>
            </a:extLst>
          </p:cNvPr>
          <p:cNvSpPr>
            <a:spLocks noGrp="1" noChangeArrowheads="1"/>
          </p:cNvSpPr>
          <p:nvPr>
            <p:ph type="title"/>
          </p:nvPr>
        </p:nvSpPr>
        <p:spPr>
          <a:xfrm>
            <a:off x="1203325" y="227824"/>
            <a:ext cx="7483475" cy="576263"/>
          </a:xfrm>
        </p:spPr>
        <p:txBody>
          <a:bodyPr/>
          <a:lstStyle/>
          <a:p>
            <a:pPr eaLnBrk="1" hangingPunct="1"/>
            <a:r>
              <a:rPr lang="en-US" altLang="en-US" dirty="0"/>
              <a:t>Alternative Approaches</a:t>
            </a:r>
          </a:p>
        </p:txBody>
      </p:sp>
      <p:sp>
        <p:nvSpPr>
          <p:cNvPr id="45058" name="Rectangle 3">
            <a:extLst>
              <a:ext uri="{FF2B5EF4-FFF2-40B4-BE49-F238E27FC236}">
                <a16:creationId xmlns:a16="http://schemas.microsoft.com/office/drawing/2014/main" id="{C6A1BEE2-3DDB-401E-8AEA-ACA01E7F0B54}"/>
              </a:ext>
            </a:extLst>
          </p:cNvPr>
          <p:cNvSpPr>
            <a:spLocks noGrp="1" noChangeArrowheads="1"/>
          </p:cNvSpPr>
          <p:nvPr>
            <p:ph type="body" sz="half" idx="1"/>
          </p:nvPr>
        </p:nvSpPr>
        <p:spPr>
          <a:xfrm>
            <a:off x="935038" y="1181100"/>
            <a:ext cx="7429500" cy="4613275"/>
          </a:xfrm>
        </p:spPr>
        <p:txBody>
          <a:bodyPr/>
          <a:lstStyle/>
          <a:p>
            <a:r>
              <a:rPr lang="en-US" altLang="en-US" dirty="0"/>
              <a:t>Transactional Memory</a:t>
            </a:r>
          </a:p>
          <a:p>
            <a:r>
              <a:rPr lang="en-US" altLang="en-US" dirty="0"/>
              <a:t>OpenMP</a:t>
            </a:r>
          </a:p>
          <a:p>
            <a:r>
              <a:rPr lang="en-US" altLang="en-US" dirty="0"/>
              <a:t>Functional Programming Languages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a:extLst>
              <a:ext uri="{FF2B5EF4-FFF2-40B4-BE49-F238E27FC236}">
                <a16:creationId xmlns:a16="http://schemas.microsoft.com/office/drawing/2014/main" id="{C187FFE3-B997-442C-B2F6-983AA853640A}"/>
              </a:ext>
            </a:extLst>
          </p:cNvPr>
          <p:cNvSpPr>
            <a:spLocks noGrp="1" noChangeArrowheads="1"/>
          </p:cNvSpPr>
          <p:nvPr>
            <p:ph idx="1"/>
          </p:nvPr>
        </p:nvSpPr>
        <p:spPr>
          <a:xfrm>
            <a:off x="928688" y="771525"/>
            <a:ext cx="7021512" cy="5678488"/>
          </a:xfrm>
        </p:spPr>
        <p:txBody>
          <a:bodyPr/>
          <a:lstStyle/>
          <a:p>
            <a:pPr marL="0" indent="0">
              <a:lnSpc>
                <a:spcPct val="80000"/>
              </a:lnSpc>
              <a:buNone/>
            </a:pPr>
            <a:endParaRPr lang="en-US" altLang="en-US" dirty="0"/>
          </a:p>
          <a:p>
            <a:r>
              <a:rPr lang="en-US" altLang="en-US" dirty="0"/>
              <a:t>Consider a function update() that must be called atomically. One option is to use mutex locks:</a:t>
            </a:r>
            <a:br>
              <a:rPr lang="en-US" altLang="en-US" dirty="0"/>
            </a:br>
            <a:br>
              <a:rPr lang="en-US" altLang="en-US" dirty="0"/>
            </a:br>
            <a:br>
              <a:rPr lang="en-US" altLang="en-US" dirty="0"/>
            </a:br>
            <a:br>
              <a:rPr lang="en-US" altLang="en-US" dirty="0"/>
            </a:br>
            <a:br>
              <a:rPr lang="en-US" altLang="en-US" dirty="0"/>
            </a:br>
            <a:endParaRPr lang="en-US" altLang="en-US" sz="1000" dirty="0"/>
          </a:p>
          <a:p>
            <a:endParaRPr lang="en-US" altLang="en-US" sz="1000" dirty="0"/>
          </a:p>
          <a:p>
            <a:endParaRPr lang="en-US" altLang="en-US" sz="1000" dirty="0"/>
          </a:p>
          <a:p>
            <a:endParaRPr lang="en-US" altLang="en-US" dirty="0"/>
          </a:p>
          <a:p>
            <a:r>
              <a:rPr lang="en-US" altLang="en-US" dirty="0"/>
              <a:t>A </a:t>
            </a:r>
            <a:r>
              <a:rPr lang="en-US" altLang="en-US" b="1" dirty="0"/>
              <a:t>memory transaction </a:t>
            </a:r>
            <a:r>
              <a:rPr lang="en-US" altLang="en-US" dirty="0"/>
              <a:t>is a sequence of read-write operations to memory that are performed atomically. A transaction can be completed by adding </a:t>
            </a:r>
            <a:r>
              <a:rPr lang="en-US" altLang="en-US" b="1" dirty="0">
                <a:latin typeface="Courier New" panose="02070309020205020404" pitchFamily="49" charset="0"/>
                <a:cs typeface="Courier New" panose="02070309020205020404" pitchFamily="49" charset="0"/>
              </a:rPr>
              <a:t>atomic{S}</a:t>
            </a:r>
            <a:r>
              <a:rPr lang="en-US" altLang="en-US" dirty="0"/>
              <a:t> which ensure statements in </a:t>
            </a:r>
            <a:r>
              <a:rPr lang="en-US" altLang="en-US" b="1" dirty="0">
                <a:latin typeface="Courier New" panose="02070309020205020404" pitchFamily="49" charset="0"/>
                <a:cs typeface="Courier New" panose="02070309020205020404" pitchFamily="49" charset="0"/>
              </a:rPr>
              <a:t>S</a:t>
            </a:r>
            <a:r>
              <a:rPr lang="en-US" altLang="en-US" dirty="0"/>
              <a:t> are executed atomically:</a:t>
            </a:r>
          </a:p>
          <a:p>
            <a:pPr>
              <a:lnSpc>
                <a:spcPct val="80000"/>
              </a:lnSpc>
            </a:pPr>
            <a:endParaRPr lang="en-US" altLang="en-US" dirty="0"/>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endParaRPr lang="en-US" altLang="en-US" dirty="0">
              <a:solidFill>
                <a:srgbClr val="0000FF"/>
              </a:solidFill>
            </a:endParaRPr>
          </a:p>
          <a:p>
            <a:pPr>
              <a:lnSpc>
                <a:spcPct val="80000"/>
              </a:lnSpc>
              <a:buFont typeface="Monotype Sorts" pitchFamily="-84" charset="2"/>
              <a:buNone/>
            </a:pPr>
            <a:endParaRPr lang="en-US" altLang="en-US" i="1" dirty="0">
              <a:solidFill>
                <a:srgbClr val="0000FF"/>
              </a:solidFill>
            </a:endParaRPr>
          </a:p>
          <a:p>
            <a:pPr>
              <a:lnSpc>
                <a:spcPct val="80000"/>
              </a:lnSpc>
              <a:buFont typeface="Monotype Sorts" pitchFamily="-84" charset="2"/>
              <a:buNone/>
            </a:pPr>
            <a:endParaRPr lang="en-US" altLang="en-US" dirty="0">
              <a:solidFill>
                <a:srgbClr val="0000FF"/>
              </a:solidFill>
            </a:endParaRPr>
          </a:p>
        </p:txBody>
      </p:sp>
      <p:sp>
        <p:nvSpPr>
          <p:cNvPr id="47106" name="Rectangle 2">
            <a:extLst>
              <a:ext uri="{FF2B5EF4-FFF2-40B4-BE49-F238E27FC236}">
                <a16:creationId xmlns:a16="http://schemas.microsoft.com/office/drawing/2014/main" id="{5C367A7E-459E-409E-89AA-861F0B1798D3}"/>
              </a:ext>
            </a:extLst>
          </p:cNvPr>
          <p:cNvSpPr>
            <a:spLocks noChangeArrowheads="1"/>
          </p:cNvSpPr>
          <p:nvPr/>
        </p:nvSpPr>
        <p:spPr bwMode="auto">
          <a:xfrm>
            <a:off x="715733" y="160563"/>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Transactional Memory</a:t>
            </a:r>
          </a:p>
        </p:txBody>
      </p:sp>
      <p:pic>
        <p:nvPicPr>
          <p:cNvPr id="47107" name="Picture 1">
            <a:extLst>
              <a:ext uri="{FF2B5EF4-FFF2-40B4-BE49-F238E27FC236}">
                <a16:creationId xmlns:a16="http://schemas.microsoft.com/office/drawing/2014/main" id="{BBB00BB2-4E55-476D-A2A6-79F3004100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1811450"/>
            <a:ext cx="3373437"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a:extLst>
              <a:ext uri="{FF2B5EF4-FFF2-40B4-BE49-F238E27FC236}">
                <a16:creationId xmlns:a16="http://schemas.microsoft.com/office/drawing/2014/main" id="{203EA14E-3ABE-49DE-A97D-83909A6BA0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9694" y="5015204"/>
            <a:ext cx="3619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890F933E-4773-4C54-A0AD-CCEA2CC1BE5D}"/>
              </a:ext>
            </a:extLst>
          </p:cNvPr>
          <p:cNvSpPr>
            <a:spLocks noGrp="1" noChangeArrowheads="1"/>
          </p:cNvSpPr>
          <p:nvPr>
            <p:ph idx="1"/>
          </p:nvPr>
        </p:nvSpPr>
        <p:spPr>
          <a:xfrm>
            <a:off x="928688" y="771525"/>
            <a:ext cx="7021512" cy="5268913"/>
          </a:xfrm>
        </p:spPr>
        <p:txBody>
          <a:bodyPr/>
          <a:lstStyle/>
          <a:p>
            <a:pPr>
              <a:lnSpc>
                <a:spcPct val="80000"/>
              </a:lnSpc>
              <a:buFont typeface="Monotype Sorts" pitchFamily="-84" charset="2"/>
              <a:buNone/>
            </a:pPr>
            <a:endParaRPr lang="en-US" altLang="en-US" sz="1600" dirty="0">
              <a:solidFill>
                <a:srgbClr val="0000FF"/>
              </a:solidFill>
            </a:endParaRPr>
          </a:p>
          <a:p>
            <a:r>
              <a:rPr lang="en-US" altLang="en-US" dirty="0"/>
              <a:t>OpenMP is a set of compiler directives and API that support parallel </a:t>
            </a:r>
            <a:r>
              <a:rPr lang="en-US" altLang="en-US" dirty="0" err="1"/>
              <a:t>progamming</a:t>
            </a:r>
            <a:r>
              <a:rPr lang="en-US" altLang="en-US" dirty="0"/>
              <a:t>.</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void update(</a:t>
            </a:r>
            <a:r>
              <a:rPr lang="en-US" altLang="en-US" sz="2000" b="1" dirty="0" err="1">
                <a:solidFill>
                  <a:srgbClr val="000000"/>
                </a:solidFill>
                <a:latin typeface="Courier New" panose="02070309020205020404" pitchFamily="49" charset="0"/>
              </a:rPr>
              <a:t>int</a:t>
            </a:r>
            <a:r>
              <a:rPr lang="en-US" altLang="en-US" sz="2000" b="1" dirty="0">
                <a:solidFill>
                  <a:srgbClr val="000000"/>
                </a:solidFill>
                <a:latin typeface="Courier New" panose="02070309020205020404" pitchFamily="49" charset="0"/>
              </a:rPr>
              <a:t> value)</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#pragma </a:t>
            </a:r>
            <a:r>
              <a:rPr lang="en-US" altLang="en-US" sz="2000" b="1" dirty="0" err="1">
                <a:solidFill>
                  <a:srgbClr val="000000"/>
                </a:solidFill>
                <a:latin typeface="Courier New" panose="02070309020205020404" pitchFamily="49" charset="0"/>
              </a:rPr>
              <a:t>omp</a:t>
            </a:r>
            <a:r>
              <a:rPr lang="en-US" altLang="en-US" sz="2000" b="1" dirty="0">
                <a:solidFill>
                  <a:srgbClr val="000000"/>
                </a:solidFill>
                <a:latin typeface="Courier New" panose="02070309020205020404" pitchFamily="49" charset="0"/>
              </a:rPr>
              <a:t> critical</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count += value</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dirty="0">
              <a:solidFill>
                <a:srgbClr val="0000FF"/>
              </a:solidFill>
            </a:endParaRPr>
          </a:p>
          <a:p>
            <a:r>
              <a:rPr lang="en-US" altLang="en-US" dirty="0"/>
              <a:t>The code contained within the </a:t>
            </a:r>
            <a:r>
              <a:rPr lang="en-US" altLang="en-US" b="1" dirty="0">
                <a:latin typeface="Courier New" panose="02070309020205020404" pitchFamily="49" charset="0"/>
              </a:rPr>
              <a:t>#pragma </a:t>
            </a:r>
            <a:r>
              <a:rPr lang="en-US" altLang="en-US" b="1" dirty="0" err="1">
                <a:latin typeface="Courier New" panose="02070309020205020404" pitchFamily="49" charset="0"/>
              </a:rPr>
              <a:t>omp</a:t>
            </a:r>
            <a:r>
              <a:rPr lang="en-US" altLang="en-US" b="1" dirty="0">
                <a:latin typeface="Courier New" panose="02070309020205020404" pitchFamily="49" charset="0"/>
              </a:rPr>
              <a:t> critical </a:t>
            </a:r>
            <a:r>
              <a:rPr lang="en-US" altLang="en-US" dirty="0"/>
              <a:t>directive is treated as a critical section and performed atomically.</a:t>
            </a:r>
          </a:p>
          <a:p>
            <a:pPr>
              <a:lnSpc>
                <a:spcPct val="80000"/>
              </a:lnSpc>
              <a:buFont typeface="Monotype Sorts" pitchFamily="-84" charset="2"/>
              <a:buNone/>
            </a:pPr>
            <a:endParaRPr lang="en-US" altLang="en-US" dirty="0">
              <a:solidFill>
                <a:srgbClr val="0000FF"/>
              </a:solidFill>
            </a:endParaRPr>
          </a:p>
        </p:txBody>
      </p:sp>
      <p:sp>
        <p:nvSpPr>
          <p:cNvPr id="49154" name="Rectangle 2">
            <a:extLst>
              <a:ext uri="{FF2B5EF4-FFF2-40B4-BE49-F238E27FC236}">
                <a16:creationId xmlns:a16="http://schemas.microsoft.com/office/drawing/2014/main" id="{0C92B3FE-3AC2-4C5E-B6DA-D168D0F06766}"/>
              </a:ext>
            </a:extLst>
          </p:cNvPr>
          <p:cNvSpPr>
            <a:spLocks noChangeArrowheads="1"/>
          </p:cNvSpPr>
          <p:nvPr/>
        </p:nvSpPr>
        <p:spPr bwMode="auto">
          <a:xfrm>
            <a:off x="445148" y="160566"/>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OpenMP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1C120B78-2CD1-47DC-BBD5-ADF8409FF849}"/>
              </a:ext>
            </a:extLst>
          </p:cNvPr>
          <p:cNvSpPr>
            <a:spLocks noGrp="1" noChangeArrowheads="1"/>
          </p:cNvSpPr>
          <p:nvPr>
            <p:ph idx="1"/>
          </p:nvPr>
        </p:nvSpPr>
        <p:spPr>
          <a:xfrm>
            <a:off x="892175" y="914400"/>
            <a:ext cx="7021513" cy="5268913"/>
          </a:xfrm>
        </p:spPr>
        <p:txBody>
          <a:bodyPr/>
          <a:lstStyle/>
          <a:p>
            <a:pPr>
              <a:lnSpc>
                <a:spcPct val="80000"/>
              </a:lnSpc>
              <a:buFont typeface="Monotype Sorts" pitchFamily="-84" charset="2"/>
              <a:buNone/>
            </a:pPr>
            <a:endParaRPr lang="en-US" altLang="en-US" sz="1600" dirty="0">
              <a:solidFill>
                <a:srgbClr val="0000FF"/>
              </a:solidFill>
            </a:endParaRPr>
          </a:p>
          <a:p>
            <a:r>
              <a:rPr lang="en-US" altLang="en-US" dirty="0"/>
              <a:t>Functional programming languages offer a different paradigm than procedural languages in that they do not maintain state. </a:t>
            </a:r>
          </a:p>
          <a:p>
            <a:r>
              <a:rPr lang="en-US" altLang="en-US" dirty="0"/>
              <a:t>Variables are treated as immutable and cannot change state once they have been assigned a value.</a:t>
            </a:r>
          </a:p>
          <a:p>
            <a:r>
              <a:rPr lang="en-US" altLang="en-US" dirty="0"/>
              <a:t>There is increasing interest in functional languages such as Erlang and Scala for their approach in handling data races.</a:t>
            </a:r>
          </a:p>
          <a:p>
            <a:pPr>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endParaRPr lang="en-US" altLang="en-US" dirty="0">
              <a:solidFill>
                <a:srgbClr val="0000FF"/>
              </a:solidFill>
            </a:endParaRPr>
          </a:p>
        </p:txBody>
      </p:sp>
      <p:sp>
        <p:nvSpPr>
          <p:cNvPr id="51202" name="Rectangle 2">
            <a:extLst>
              <a:ext uri="{FF2B5EF4-FFF2-40B4-BE49-F238E27FC236}">
                <a16:creationId xmlns:a16="http://schemas.microsoft.com/office/drawing/2014/main" id="{553A2126-3399-43E9-98A0-7D03BB26C192}"/>
              </a:ext>
            </a:extLst>
          </p:cNvPr>
          <p:cNvSpPr>
            <a:spLocks noChangeArrowheads="1"/>
          </p:cNvSpPr>
          <p:nvPr/>
        </p:nvSpPr>
        <p:spPr bwMode="auto">
          <a:xfrm>
            <a:off x="1077976" y="-28540"/>
            <a:ext cx="8213725"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Functional Programming Languages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910276" y="96606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r>
              <a:rPr lang="en-US" sz="1600" b="1" dirty="0"/>
              <a:t>2. Examples of Synchronization Tools</a:t>
            </a:r>
          </a:p>
          <a:p>
            <a:pPr marL="457200" lvl="1" indent="0">
              <a:buNone/>
            </a:pPr>
            <a:endParaRPr lang="en-US" sz="1600" b="1" dirty="0"/>
          </a:p>
          <a:p>
            <a:pPr marL="57150" indent="0">
              <a:buNone/>
            </a:pPr>
            <a:r>
              <a:rPr lang="en-US" sz="1600" b="1" dirty="0">
                <a:highlight>
                  <a:srgbClr val="FFFF00"/>
                </a:highlight>
              </a:rPr>
              <a:t>3. Deadlock Problem</a:t>
            </a:r>
          </a:p>
          <a:p>
            <a:pPr lvl="1"/>
            <a:r>
              <a:rPr lang="en-US" sz="1600" b="1" dirty="0">
                <a:highlight>
                  <a:srgbClr val="FFFF00"/>
                </a:highlight>
              </a:rPr>
              <a:t>System Model</a:t>
            </a:r>
          </a:p>
          <a:p>
            <a:pPr lvl="1"/>
            <a:r>
              <a:rPr lang="en-US" sz="1600" b="1" dirty="0"/>
              <a:t>Deadlock Characterization</a:t>
            </a:r>
          </a:p>
          <a:p>
            <a:pPr lvl="1"/>
            <a:r>
              <a:rPr lang="en-US" sz="1600" b="1" dirty="0"/>
              <a:t>Resource-Allocation Graph</a:t>
            </a:r>
          </a:p>
          <a:p>
            <a:pPr marL="57150" indent="0">
              <a:buNone/>
            </a:pPr>
            <a:endParaRPr lang="en-US" sz="1600" b="1" dirty="0"/>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609176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661502D7-7068-4DDE-82B3-CB27E3C63E4E}"/>
              </a:ext>
            </a:extLst>
          </p:cNvPr>
          <p:cNvSpPr>
            <a:spLocks noGrp="1" noChangeArrowheads="1"/>
          </p:cNvSpPr>
          <p:nvPr>
            <p:ph type="title"/>
          </p:nvPr>
        </p:nvSpPr>
        <p:spPr>
          <a:xfrm>
            <a:off x="457200" y="222868"/>
            <a:ext cx="8229600" cy="576262"/>
          </a:xfrm>
        </p:spPr>
        <p:txBody>
          <a:bodyPr/>
          <a:lstStyle/>
          <a:p>
            <a:pPr eaLnBrk="1" hangingPunct="1"/>
            <a:r>
              <a:rPr lang="en-US" altLang="en-US" dirty="0"/>
              <a:t>System Model</a:t>
            </a:r>
          </a:p>
        </p:txBody>
      </p:sp>
      <p:sp>
        <p:nvSpPr>
          <p:cNvPr id="11266" name="Rectangle 3">
            <a:extLst>
              <a:ext uri="{FF2B5EF4-FFF2-40B4-BE49-F238E27FC236}">
                <a16:creationId xmlns:a16="http://schemas.microsoft.com/office/drawing/2014/main" id="{CD8E9D65-BCDC-43F0-9CD9-F4411921988D}"/>
              </a:ext>
            </a:extLst>
          </p:cNvPr>
          <p:cNvSpPr>
            <a:spLocks noGrp="1" noChangeArrowheads="1"/>
          </p:cNvSpPr>
          <p:nvPr>
            <p:ph type="body" idx="1"/>
          </p:nvPr>
        </p:nvSpPr>
        <p:spPr>
          <a:xfrm>
            <a:off x="802834" y="1354816"/>
            <a:ext cx="7351712" cy="4483100"/>
          </a:xfrm>
        </p:spPr>
        <p:txBody>
          <a:bodyPr/>
          <a:lstStyle/>
          <a:p>
            <a:r>
              <a:rPr lang="en-US" altLang="en-US" dirty="0"/>
              <a:t>System consists of resources</a:t>
            </a:r>
          </a:p>
          <a:p>
            <a:r>
              <a:rPr lang="en-US" altLang="en-US" dirty="0"/>
              <a:t>Resource types </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 ., </a:t>
            </a:r>
            <a:r>
              <a:rPr lang="en-US" altLang="en-US" i="1" dirty="0"/>
              <a:t>R</a:t>
            </a:r>
            <a:r>
              <a:rPr lang="en-US" altLang="en-US" baseline="-25000" dirty="0"/>
              <a:t>m</a:t>
            </a:r>
          </a:p>
          <a:p>
            <a:pPr lvl="1"/>
            <a:r>
              <a:rPr lang="en-US" altLang="en-US" i="1" dirty="0"/>
              <a:t>CPU cycles, memory space, I/O devices</a:t>
            </a:r>
          </a:p>
          <a:p>
            <a:r>
              <a:rPr lang="en-US" altLang="en-US" dirty="0"/>
              <a:t>Each resource type </a:t>
            </a:r>
            <a:r>
              <a:rPr lang="en-US" altLang="en-US" i="1" dirty="0"/>
              <a:t>R</a:t>
            </a:r>
            <a:r>
              <a:rPr lang="en-US" altLang="en-US" baseline="-25000" dirty="0"/>
              <a:t>i</a:t>
            </a:r>
            <a:r>
              <a:rPr lang="en-US" altLang="en-US" dirty="0"/>
              <a:t> has </a:t>
            </a:r>
            <a:r>
              <a:rPr lang="en-US" altLang="en-US" i="1" dirty="0"/>
              <a:t>W</a:t>
            </a:r>
            <a:r>
              <a:rPr lang="en-US" altLang="en-US" baseline="-25000" dirty="0"/>
              <a:t>i</a:t>
            </a:r>
            <a:r>
              <a:rPr lang="en-US" altLang="en-US" dirty="0"/>
              <a:t> instances.</a:t>
            </a:r>
          </a:p>
          <a:p>
            <a:r>
              <a:rPr lang="en-US" altLang="en-US" dirty="0"/>
              <a:t>Each process utilizes a resource as follows:</a:t>
            </a:r>
          </a:p>
          <a:p>
            <a:pPr lvl="1"/>
            <a:r>
              <a:rPr lang="en-US" altLang="en-US" b="1" dirty="0"/>
              <a:t>request </a:t>
            </a:r>
          </a:p>
          <a:p>
            <a:pPr lvl="1"/>
            <a:r>
              <a:rPr lang="en-US" altLang="en-US" b="1" dirty="0"/>
              <a:t>use </a:t>
            </a:r>
          </a:p>
          <a:p>
            <a:pPr lvl="1"/>
            <a:r>
              <a:rPr lang="en-US" altLang="en-US" b="1" dirty="0"/>
              <a:t>release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Deadlock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17360" y="1331338"/>
            <a:ext cx="6959600" cy="4860925"/>
          </a:xfrm>
        </p:spPr>
        <p:txBody>
          <a:bodyPr/>
          <a:lstStyle/>
          <a:p>
            <a:r>
              <a:rPr lang="en-US" altLang="en-US" dirty="0"/>
              <a:t>Data:</a:t>
            </a:r>
          </a:p>
          <a:p>
            <a:pPr lvl="1"/>
            <a:r>
              <a:rPr lang="en-US" altLang="en-US" dirty="0"/>
              <a:t>A semaphore </a:t>
            </a:r>
            <a:r>
              <a:rPr lang="en-US" altLang="en-US" b="1" dirty="0">
                <a:latin typeface="Courier New" panose="02070309020205020404" pitchFamily="49" charset="0"/>
                <a:cs typeface="Courier New" panose="02070309020205020404" pitchFamily="49" charset="0"/>
              </a:rPr>
              <a:t>S1 </a:t>
            </a:r>
            <a:r>
              <a:rPr lang="en-US" altLang="en-US" dirty="0"/>
              <a:t>initialized to 1</a:t>
            </a:r>
          </a:p>
          <a:p>
            <a:pPr lvl="1"/>
            <a:r>
              <a:rPr lang="en-US" altLang="en-US" dirty="0"/>
              <a:t>A semaphore </a:t>
            </a:r>
            <a:r>
              <a:rPr lang="en-US" altLang="en-US" b="1" dirty="0">
                <a:latin typeface="Courier New" panose="02070309020205020404" pitchFamily="49" charset="0"/>
                <a:cs typeface="Courier New" panose="02070309020205020404" pitchFamily="49" charset="0"/>
              </a:rPr>
              <a:t>S2 </a:t>
            </a:r>
            <a:r>
              <a:rPr lang="en-US" altLang="en-US" dirty="0"/>
              <a:t>initialized to 1</a:t>
            </a:r>
          </a:p>
          <a:p>
            <a:r>
              <a:rPr lang="en-US" altLang="en-US" dirty="0"/>
              <a:t>Two processes P1 and P2</a:t>
            </a:r>
          </a:p>
          <a:p>
            <a:r>
              <a:rPr lang="en-US" altLang="en-US" b="1" dirty="0">
                <a:latin typeface="Courier New" panose="02070309020205020404" pitchFamily="49" charset="0"/>
                <a:cs typeface="Courier New" panose="02070309020205020404" pitchFamily="49" charset="0"/>
              </a:rPr>
              <a:t>P1:  </a:t>
            </a:r>
          </a:p>
          <a:p>
            <a:pPr marL="0" indent="0">
              <a:buNone/>
            </a:pPr>
            <a:r>
              <a:rPr lang="en-US" altLang="en-US" b="1" dirty="0">
                <a:latin typeface="Courier New" panose="02070309020205020404" pitchFamily="49" charset="0"/>
                <a:cs typeface="Courier New" panose="02070309020205020404" pitchFamily="49" charset="0"/>
              </a:rPr>
              <a:t>    wait(s1)</a:t>
            </a:r>
          </a:p>
          <a:p>
            <a:pPr marL="0" indent="0">
              <a:buNone/>
            </a:pPr>
            <a:r>
              <a:rPr lang="en-US" altLang="en-US" b="1" dirty="0">
                <a:latin typeface="Courier New" panose="02070309020205020404" pitchFamily="49" charset="0"/>
                <a:cs typeface="Courier New" panose="02070309020205020404" pitchFamily="49" charset="0"/>
              </a:rPr>
              <a:t>    wait(s2)</a:t>
            </a:r>
          </a:p>
          <a:p>
            <a:r>
              <a:rPr lang="en-US" altLang="en-US" b="1" dirty="0">
                <a:latin typeface="Courier New" panose="02070309020205020404" pitchFamily="49" charset="0"/>
                <a:cs typeface="Courier New" panose="02070309020205020404" pitchFamily="49" charset="0"/>
              </a:rPr>
              <a:t>P2:  </a:t>
            </a:r>
          </a:p>
          <a:p>
            <a:pPr marL="0" indent="0">
              <a:buNone/>
            </a:pPr>
            <a:r>
              <a:rPr lang="en-US" altLang="en-US" b="1" dirty="0">
                <a:latin typeface="Courier New" panose="02070309020205020404" pitchFamily="49" charset="0"/>
                <a:cs typeface="Courier New" panose="02070309020205020404" pitchFamily="49" charset="0"/>
              </a:rPr>
              <a:t>    wait(s2)</a:t>
            </a:r>
          </a:p>
          <a:p>
            <a:pPr marL="0" indent="0">
              <a:buNone/>
            </a:pPr>
            <a:r>
              <a:rPr lang="en-US" altLang="en-US" b="1" dirty="0">
                <a:latin typeface="Courier New" panose="02070309020205020404" pitchFamily="49" charset="0"/>
                <a:cs typeface="Courier New" panose="02070309020205020404" pitchFamily="49" charset="0"/>
              </a:rPr>
              <a:t>    wait(s1)</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7ADAA0F-64F7-46C8-A7FE-1C5113FEBCDC}"/>
              </a:ext>
            </a:extLst>
          </p:cNvPr>
          <p:cNvSpPr>
            <a:spLocks noGrp="1" noChangeArrowheads="1"/>
          </p:cNvSpPr>
          <p:nvPr>
            <p:ph type="title"/>
          </p:nvPr>
        </p:nvSpPr>
        <p:spPr>
          <a:xfrm>
            <a:off x="749300" y="150997"/>
            <a:ext cx="7937500" cy="576262"/>
          </a:xfrm>
        </p:spPr>
        <p:txBody>
          <a:bodyPr/>
          <a:lstStyle/>
          <a:p>
            <a:pPr eaLnBrk="1" hangingPunct="1"/>
            <a:r>
              <a:rPr lang="en-US" altLang="en-US" dirty="0"/>
              <a:t>Deadlock Characterization</a:t>
            </a:r>
          </a:p>
        </p:txBody>
      </p:sp>
      <p:sp>
        <p:nvSpPr>
          <p:cNvPr id="13314" name="Rectangle 3">
            <a:extLst>
              <a:ext uri="{FF2B5EF4-FFF2-40B4-BE49-F238E27FC236}">
                <a16:creationId xmlns:a16="http://schemas.microsoft.com/office/drawing/2014/main" id="{F4824E8A-1421-4BF0-9A60-6CA3F5021CE8}"/>
              </a:ext>
            </a:extLst>
          </p:cNvPr>
          <p:cNvSpPr>
            <a:spLocks noGrp="1" noChangeArrowheads="1"/>
          </p:cNvSpPr>
          <p:nvPr>
            <p:ph type="body" idx="1"/>
          </p:nvPr>
        </p:nvSpPr>
        <p:spPr>
          <a:xfrm>
            <a:off x="1193281" y="1685190"/>
            <a:ext cx="6757437" cy="4668837"/>
          </a:xfrm>
        </p:spPr>
        <p:txBody>
          <a:bodyPr/>
          <a:lstStyle/>
          <a:p>
            <a:r>
              <a:rPr lang="en-US" altLang="en-US" b="1" dirty="0">
                <a:solidFill>
                  <a:srgbClr val="006699"/>
                </a:solidFill>
                <a:latin typeface="+mj-lt"/>
              </a:rPr>
              <a:t>Mutual exclusion</a:t>
            </a:r>
            <a:r>
              <a:rPr lang="en-US" altLang="en-US" b="1" dirty="0"/>
              <a:t>:</a:t>
            </a:r>
            <a:r>
              <a:rPr lang="en-US" altLang="en-US" dirty="0"/>
              <a:t>  only one process at a time can use a resource</a:t>
            </a:r>
            <a:endParaRPr lang="en-US" altLang="en-US" sz="800" dirty="0"/>
          </a:p>
          <a:p>
            <a:r>
              <a:rPr lang="en-US" altLang="en-US" b="1" dirty="0">
                <a:solidFill>
                  <a:srgbClr val="006699"/>
                </a:solidFill>
                <a:latin typeface="+mj-lt"/>
              </a:rPr>
              <a:t>Hold and wait</a:t>
            </a:r>
            <a:r>
              <a:rPr lang="en-US" altLang="en-US" b="1" dirty="0"/>
              <a:t>:</a:t>
            </a:r>
            <a:r>
              <a:rPr lang="en-US" altLang="en-US" dirty="0"/>
              <a:t>  a process holding at least one resource is waiting to acquire additional resources held by other processes</a:t>
            </a:r>
            <a:endParaRPr lang="en-US" altLang="en-US" sz="800" dirty="0"/>
          </a:p>
          <a:p>
            <a:r>
              <a:rPr lang="en-US" altLang="en-US" b="1" dirty="0">
                <a:solidFill>
                  <a:srgbClr val="006699"/>
                </a:solidFill>
                <a:latin typeface="+mj-lt"/>
              </a:rPr>
              <a:t>No preemption</a:t>
            </a:r>
            <a:r>
              <a:rPr lang="en-US" altLang="en-US" b="1" dirty="0"/>
              <a:t>:</a:t>
            </a:r>
            <a:r>
              <a:rPr lang="en-US" altLang="en-US" dirty="0"/>
              <a:t>  a resource can be released only voluntarily by the process holding it, after that process has completed its task</a:t>
            </a:r>
            <a:endParaRPr lang="en-US" altLang="en-US" sz="800" dirty="0"/>
          </a:p>
          <a:p>
            <a:r>
              <a:rPr lang="en-US" altLang="en-US" b="1" dirty="0">
                <a:solidFill>
                  <a:srgbClr val="006699"/>
                </a:solidFill>
                <a:latin typeface="+mj-lt"/>
              </a:rPr>
              <a:t>Circular wait</a:t>
            </a:r>
            <a:r>
              <a:rPr lang="en-US" altLang="en-US" b="1" dirty="0"/>
              <a:t>:</a:t>
            </a:r>
            <a:r>
              <a:rPr lang="en-US" altLang="en-US" dirty="0"/>
              <a:t>  there exists a set {</a:t>
            </a:r>
            <a:r>
              <a:rPr lang="en-US" altLang="en-US" i="1" dirty="0"/>
              <a:t>P</a:t>
            </a:r>
            <a:r>
              <a:rPr lang="en-US" altLang="en-US" baseline="-25000" dirty="0"/>
              <a:t>0</a:t>
            </a:r>
            <a:r>
              <a:rPr lang="en-US" altLang="en-US" dirty="0"/>
              <a:t>, </a:t>
            </a:r>
            <a:r>
              <a:rPr lang="en-US" altLang="en-US" i="1" dirty="0"/>
              <a:t>P</a:t>
            </a:r>
            <a:r>
              <a:rPr lang="en-US" altLang="en-US" baseline="-25000" dirty="0"/>
              <a:t>1</a:t>
            </a:r>
            <a:r>
              <a:rPr lang="en-US" altLang="en-US" dirty="0"/>
              <a:t>, …, </a:t>
            </a:r>
            <a:r>
              <a:rPr lang="en-US" altLang="en-US" i="1" dirty="0" err="1"/>
              <a:t>P</a:t>
            </a:r>
            <a:r>
              <a:rPr lang="en-US" altLang="en-US" baseline="-25000" dirty="0" err="1"/>
              <a:t>n</a:t>
            </a:r>
            <a:r>
              <a:rPr lang="en-US" altLang="en-US" dirty="0"/>
              <a:t>} of waiting processes such that </a:t>
            </a:r>
            <a:r>
              <a:rPr lang="en-US" altLang="en-US" i="1" dirty="0"/>
              <a:t>P</a:t>
            </a:r>
            <a:r>
              <a:rPr lang="en-US" altLang="en-US" baseline="-25000" dirty="0"/>
              <a:t>0 </a:t>
            </a:r>
            <a:r>
              <a:rPr lang="en-US" altLang="en-US" dirty="0"/>
              <a:t>is waiting for a resource that is held by </a:t>
            </a:r>
            <a:r>
              <a:rPr lang="en-US" altLang="en-US" i="1" dirty="0"/>
              <a:t>P</a:t>
            </a:r>
            <a:r>
              <a:rPr lang="en-US" altLang="en-US" baseline="-25000" dirty="0"/>
              <a:t>1</a:t>
            </a:r>
            <a:r>
              <a:rPr lang="en-US" altLang="en-US" dirty="0"/>
              <a:t>, </a:t>
            </a:r>
            <a:r>
              <a:rPr lang="en-US" altLang="en-US" i="1" dirty="0"/>
              <a:t>P</a:t>
            </a:r>
            <a:r>
              <a:rPr lang="en-US" altLang="en-US" baseline="-25000" dirty="0"/>
              <a:t>1</a:t>
            </a:r>
            <a:r>
              <a:rPr lang="en-US" altLang="en-US" dirty="0"/>
              <a:t> is waiting for a resource that is held by </a:t>
            </a:r>
            <a:r>
              <a:rPr lang="en-US" altLang="en-US" i="1" dirty="0"/>
              <a:t>P</a:t>
            </a:r>
            <a:r>
              <a:rPr lang="en-US" altLang="en-US" baseline="-25000" dirty="0"/>
              <a:t>2</a:t>
            </a:r>
            <a:r>
              <a:rPr lang="en-US" altLang="en-US" dirty="0"/>
              <a:t>, …, </a:t>
            </a:r>
            <a:r>
              <a:rPr lang="en-US" altLang="en-US" i="1" dirty="0" err="1"/>
              <a:t>P</a:t>
            </a:r>
            <a:r>
              <a:rPr lang="en-US" altLang="en-US" i="1" baseline="-25000" dirty="0" err="1"/>
              <a:t>n</a:t>
            </a:r>
            <a:r>
              <a:rPr lang="en-US" altLang="en-US" baseline="-25000" dirty="0"/>
              <a:t>–1</a:t>
            </a:r>
            <a:r>
              <a:rPr lang="en-US" altLang="en-US" dirty="0"/>
              <a:t> is waiting for a resource that is held by </a:t>
            </a:r>
            <a:r>
              <a:rPr lang="en-US" altLang="en-US" i="1" dirty="0" err="1"/>
              <a:t>P</a:t>
            </a:r>
            <a:r>
              <a:rPr lang="en-US" altLang="en-US" baseline="-25000" dirty="0" err="1"/>
              <a:t>n</a:t>
            </a:r>
            <a:r>
              <a:rPr lang="en-US" altLang="en-US" dirty="0"/>
              <a:t>, and </a:t>
            </a:r>
            <a:r>
              <a:rPr lang="en-US" altLang="en-US" i="1" dirty="0" err="1"/>
              <a:t>P</a:t>
            </a:r>
            <a:r>
              <a:rPr lang="en-US" altLang="en-US" baseline="-25000" dirty="0" err="1"/>
              <a:t>n</a:t>
            </a:r>
            <a:r>
              <a:rPr lang="en-US" altLang="en-US" dirty="0"/>
              <a:t> is waiting for a resource that is held by </a:t>
            </a:r>
            <a:r>
              <a:rPr lang="en-US" altLang="en-US" i="1" dirty="0"/>
              <a:t>P</a:t>
            </a:r>
            <a:r>
              <a:rPr lang="en-US" altLang="en-US" baseline="-25000" dirty="0"/>
              <a:t>0</a:t>
            </a:r>
            <a:r>
              <a:rPr lang="en-US" altLang="en-US" dirty="0"/>
              <a:t>.</a:t>
            </a:r>
          </a:p>
          <a:p>
            <a:endParaRPr lang="en-US" altLang="en-US" dirty="0"/>
          </a:p>
        </p:txBody>
      </p:sp>
      <p:sp>
        <p:nvSpPr>
          <p:cNvPr id="13315" name="Text Box 5">
            <a:extLst>
              <a:ext uri="{FF2B5EF4-FFF2-40B4-BE49-F238E27FC236}">
                <a16:creationId xmlns:a16="http://schemas.microsoft.com/office/drawing/2014/main" id="{DD9E7C76-64A7-4BA1-B082-DA8BDA6C2698}"/>
              </a:ext>
            </a:extLst>
          </p:cNvPr>
          <p:cNvSpPr txBox="1">
            <a:spLocks noChangeArrowheads="1"/>
          </p:cNvSpPr>
          <p:nvPr/>
        </p:nvSpPr>
        <p:spPr bwMode="auto">
          <a:xfrm>
            <a:off x="749300" y="1226620"/>
            <a:ext cx="64853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dirty="0"/>
              <a:t>Deadlock can arise if four conditions hold simultaneously.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r>
              <a:rPr lang="en-US" sz="1600" b="1" dirty="0"/>
              <a:t>2. Examples of Synchronization Tools</a:t>
            </a:r>
          </a:p>
          <a:p>
            <a:pPr marL="457200" lvl="1" indent="0">
              <a:buNone/>
            </a:pPr>
            <a:endParaRPr lang="en-US" sz="1600" b="1" dirty="0"/>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highlight>
                  <a:srgbClr val="FFFF00"/>
                </a:highlight>
              </a:rPr>
              <a:t>Resource-Allocation Graph</a:t>
            </a:r>
          </a:p>
          <a:p>
            <a:pPr marL="57150" indent="0">
              <a:buNone/>
            </a:pPr>
            <a:endParaRPr lang="en-US" sz="1600" b="1" dirty="0"/>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19881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3AB92419-2F3E-4AB1-BD3A-358F1F8CF347}"/>
              </a:ext>
            </a:extLst>
          </p:cNvPr>
          <p:cNvSpPr>
            <a:spLocks noGrp="1" noChangeArrowheads="1"/>
          </p:cNvSpPr>
          <p:nvPr>
            <p:ph type="title"/>
          </p:nvPr>
        </p:nvSpPr>
        <p:spPr>
          <a:xfrm>
            <a:off x="1020720" y="180555"/>
            <a:ext cx="8077200" cy="609600"/>
          </a:xfrm>
        </p:spPr>
        <p:txBody>
          <a:bodyPr/>
          <a:lstStyle/>
          <a:p>
            <a:pPr eaLnBrk="1" hangingPunct="1"/>
            <a:r>
              <a:rPr lang="en-US" altLang="en-US" dirty="0"/>
              <a:t>Classical Problems of Synchronization</a:t>
            </a:r>
          </a:p>
        </p:txBody>
      </p:sp>
      <p:sp>
        <p:nvSpPr>
          <p:cNvPr id="9218" name="Rectangle 3">
            <a:extLst>
              <a:ext uri="{FF2B5EF4-FFF2-40B4-BE49-F238E27FC236}">
                <a16:creationId xmlns:a16="http://schemas.microsoft.com/office/drawing/2014/main" id="{D48FBE90-0458-4057-B57E-DA63D17D9A1D}"/>
              </a:ext>
            </a:extLst>
          </p:cNvPr>
          <p:cNvSpPr>
            <a:spLocks noGrp="1" noChangeArrowheads="1"/>
          </p:cNvSpPr>
          <p:nvPr>
            <p:ph idx="1"/>
          </p:nvPr>
        </p:nvSpPr>
        <p:spPr>
          <a:xfrm>
            <a:off x="806449" y="1131891"/>
            <a:ext cx="6726465" cy="4441596"/>
          </a:xfrm>
        </p:spPr>
        <p:txBody>
          <a:bodyPr/>
          <a:lstStyle/>
          <a:p>
            <a:r>
              <a:rPr lang="en-US" altLang="en-US" dirty="0"/>
              <a:t>Classical problems used to test newly-proposed synchronization schemes</a:t>
            </a:r>
          </a:p>
          <a:p>
            <a:pPr lvl="1"/>
            <a:r>
              <a:rPr lang="en-US" altLang="en-US" dirty="0"/>
              <a:t>Bounded-Buffer Problem</a:t>
            </a:r>
          </a:p>
          <a:p>
            <a:pPr lvl="1"/>
            <a:r>
              <a:rPr lang="en-US" altLang="en-US" dirty="0"/>
              <a:t>Readers and Writers Problem</a:t>
            </a:r>
          </a:p>
          <a:p>
            <a:pPr lvl="1"/>
            <a:r>
              <a:rPr lang="en-US" altLang="en-US" dirty="0"/>
              <a:t>Dining-Philosophers Problem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1C97935-CF39-4A80-87B3-E8FC1A79B924}"/>
              </a:ext>
            </a:extLst>
          </p:cNvPr>
          <p:cNvSpPr>
            <a:spLocks noGrp="1" noChangeArrowheads="1"/>
          </p:cNvSpPr>
          <p:nvPr>
            <p:ph type="title"/>
          </p:nvPr>
        </p:nvSpPr>
        <p:spPr>
          <a:xfrm>
            <a:off x="854009" y="232005"/>
            <a:ext cx="7683500" cy="576262"/>
          </a:xfrm>
        </p:spPr>
        <p:txBody>
          <a:bodyPr/>
          <a:lstStyle/>
          <a:p>
            <a:pPr eaLnBrk="1" hangingPunct="1"/>
            <a:r>
              <a:rPr lang="en-US" altLang="en-US" dirty="0"/>
              <a:t>Resource-Allocation Graph</a:t>
            </a:r>
          </a:p>
        </p:txBody>
      </p:sp>
      <p:sp>
        <p:nvSpPr>
          <p:cNvPr id="15362" name="Rectangle 3">
            <a:extLst>
              <a:ext uri="{FF2B5EF4-FFF2-40B4-BE49-F238E27FC236}">
                <a16:creationId xmlns:a16="http://schemas.microsoft.com/office/drawing/2014/main" id="{97E50AC4-3665-4FFE-B1D6-0D72C5ECE804}"/>
              </a:ext>
            </a:extLst>
          </p:cNvPr>
          <p:cNvSpPr>
            <a:spLocks noGrp="1" noChangeArrowheads="1"/>
          </p:cNvSpPr>
          <p:nvPr>
            <p:ph type="body" idx="1"/>
          </p:nvPr>
        </p:nvSpPr>
        <p:spPr>
          <a:xfrm>
            <a:off x="1418253" y="1771945"/>
            <a:ext cx="6574810" cy="4019550"/>
          </a:xfrm>
        </p:spPr>
        <p:txBody>
          <a:bodyPr/>
          <a:lstStyle/>
          <a:p>
            <a:r>
              <a:rPr lang="en-US" altLang="en-US" dirty="0"/>
              <a:t>V is partitioned into two types:</a:t>
            </a:r>
          </a:p>
          <a:p>
            <a:pPr lvl="1"/>
            <a:r>
              <a:rPr lang="en-US" altLang="en-US" i="1" dirty="0"/>
              <a:t>P</a:t>
            </a:r>
            <a:r>
              <a:rPr lang="en-US" altLang="en-US" dirty="0"/>
              <a:t> = {</a:t>
            </a:r>
            <a:r>
              <a:rPr lang="en-US" altLang="en-US" i="1" dirty="0"/>
              <a:t>P</a:t>
            </a:r>
            <a:r>
              <a:rPr lang="en-US" altLang="en-US" baseline="-25000" dirty="0"/>
              <a:t>1</a:t>
            </a:r>
            <a:r>
              <a:rPr lang="en-US" altLang="en-US" dirty="0"/>
              <a:t>, </a:t>
            </a:r>
            <a:r>
              <a:rPr lang="en-US" altLang="en-US" i="1" dirty="0"/>
              <a:t>P</a:t>
            </a:r>
            <a:r>
              <a:rPr lang="en-US" altLang="en-US" baseline="-25000" dirty="0"/>
              <a:t>2</a:t>
            </a:r>
            <a:r>
              <a:rPr lang="en-US" altLang="en-US" dirty="0"/>
              <a:t>, …, </a:t>
            </a:r>
            <a:r>
              <a:rPr lang="en-US" altLang="en-US" i="1" dirty="0" err="1"/>
              <a:t>P</a:t>
            </a:r>
            <a:r>
              <a:rPr lang="en-US" altLang="en-US" i="1" baseline="-25000" dirty="0" err="1"/>
              <a:t>n</a:t>
            </a:r>
            <a:r>
              <a:rPr lang="en-US" altLang="en-US" dirty="0"/>
              <a:t>}, the set consisting of all the processes in the system</a:t>
            </a:r>
            <a:br>
              <a:rPr lang="en-US" altLang="en-US" dirty="0"/>
            </a:br>
            <a:endParaRPr lang="en-US" altLang="en-US" dirty="0"/>
          </a:p>
          <a:p>
            <a:pPr lvl="1"/>
            <a:r>
              <a:rPr lang="en-US" altLang="en-US" i="1" dirty="0"/>
              <a:t>R</a:t>
            </a:r>
            <a:r>
              <a:rPr lang="en-US" altLang="en-US" dirty="0"/>
              <a:t> = {</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a:t>
            </a:r>
            <a:r>
              <a:rPr lang="en-US" altLang="en-US" i="1" dirty="0"/>
              <a:t>R</a:t>
            </a:r>
            <a:r>
              <a:rPr lang="en-US" altLang="en-US" i="1" baseline="-25000" dirty="0"/>
              <a:t>m</a:t>
            </a:r>
            <a:r>
              <a:rPr lang="en-US" altLang="en-US" dirty="0"/>
              <a:t>}, the set consisting of all resource types in the system</a:t>
            </a:r>
          </a:p>
          <a:p>
            <a:pPr lvl="1"/>
            <a:endParaRPr lang="en-US" altLang="en-US" sz="900" dirty="0"/>
          </a:p>
          <a:p>
            <a:r>
              <a:rPr lang="en-US" altLang="en-US" b="1" dirty="0">
                <a:solidFill>
                  <a:srgbClr val="006699"/>
                </a:solidFill>
                <a:latin typeface="+mj-lt"/>
              </a:rPr>
              <a:t>request edge </a:t>
            </a:r>
            <a:r>
              <a:rPr lang="en-US" altLang="en-US" dirty="0"/>
              <a:t>– directed edge </a:t>
            </a:r>
            <a:r>
              <a:rPr lang="en-US" altLang="en-US" i="1" dirty="0"/>
              <a:t>P</a:t>
            </a:r>
            <a:r>
              <a:rPr lang="en-US" altLang="en-US" i="1" baseline="-25000" dirty="0"/>
              <a:t>i </a:t>
            </a:r>
            <a:r>
              <a:rPr lang="en-US" altLang="en-US" dirty="0">
                <a:sym typeface="Symbol" panose="05050102010706020507" pitchFamily="18" charset="2"/>
              </a:rPr>
              <a:t> </a:t>
            </a:r>
            <a:r>
              <a:rPr lang="en-US" altLang="en-US" i="1" dirty="0" err="1">
                <a:sym typeface="Symbol" panose="05050102010706020507" pitchFamily="18" charset="2"/>
              </a:rPr>
              <a:t>R</a:t>
            </a:r>
            <a:r>
              <a:rPr lang="en-US" altLang="en-US" i="1" baseline="-25000" dirty="0" err="1">
                <a:sym typeface="Symbol" panose="05050102010706020507" pitchFamily="18" charset="2"/>
              </a:rPr>
              <a:t>j</a:t>
            </a:r>
            <a:endParaRPr lang="en-US" altLang="en-US" i="1" baseline="-25000" dirty="0">
              <a:sym typeface="Symbol" panose="05050102010706020507" pitchFamily="18" charset="2"/>
            </a:endParaRPr>
          </a:p>
          <a:p>
            <a:endParaRPr lang="en-US" altLang="en-US" sz="800" i="1" baseline="-25000" dirty="0">
              <a:sym typeface="Symbol" panose="05050102010706020507" pitchFamily="18" charset="2"/>
            </a:endParaRPr>
          </a:p>
          <a:p>
            <a:r>
              <a:rPr lang="en-US" altLang="en-US" b="1" dirty="0">
                <a:solidFill>
                  <a:srgbClr val="006699"/>
                </a:solidFill>
                <a:latin typeface="+mj-lt"/>
                <a:sym typeface="Symbol" panose="05050102010706020507" pitchFamily="18" charset="2"/>
              </a:rPr>
              <a:t>assignment edge </a:t>
            </a:r>
            <a:r>
              <a:rPr lang="en-US" altLang="en-US" dirty="0"/>
              <a:t>– directed edge </a:t>
            </a:r>
            <a:r>
              <a:rPr lang="en-US" altLang="en-US" i="1" dirty="0" err="1"/>
              <a:t>R</a:t>
            </a:r>
            <a:r>
              <a:rPr lang="en-US" altLang="en-US" i="1" baseline="-25000" dirty="0" err="1"/>
              <a:t>j</a:t>
            </a:r>
            <a:r>
              <a:rPr lang="en-US" altLang="en-US" i="1" dirty="0"/>
              <a:t> </a:t>
            </a:r>
            <a:r>
              <a:rPr lang="en-US" altLang="en-US" dirty="0">
                <a:sym typeface="Symbol" panose="05050102010706020507" pitchFamily="18" charset="2"/>
              </a:rPr>
              <a:t> </a:t>
            </a:r>
            <a:r>
              <a:rPr lang="en-US" altLang="en-US" i="1" dirty="0">
                <a:sym typeface="Symbol" panose="05050102010706020507" pitchFamily="18" charset="2"/>
              </a:rPr>
              <a:t>P</a:t>
            </a:r>
            <a:r>
              <a:rPr lang="en-US" altLang="en-US" i="1" baseline="-25000" dirty="0">
                <a:sym typeface="Symbol" panose="05050102010706020507" pitchFamily="18" charset="2"/>
              </a:rPr>
              <a:t>i</a:t>
            </a:r>
            <a:endParaRPr lang="en-US" altLang="en-US" dirty="0">
              <a:sym typeface="Symbol" panose="05050102010706020507" pitchFamily="18" charset="2"/>
            </a:endParaRPr>
          </a:p>
        </p:txBody>
      </p:sp>
      <p:sp>
        <p:nvSpPr>
          <p:cNvPr id="15363" name="Text Box 4">
            <a:extLst>
              <a:ext uri="{FF2B5EF4-FFF2-40B4-BE49-F238E27FC236}">
                <a16:creationId xmlns:a16="http://schemas.microsoft.com/office/drawing/2014/main" id="{5FCC8E8A-16FC-4644-B90C-8C320716B34F}"/>
              </a:ext>
            </a:extLst>
          </p:cNvPr>
          <p:cNvSpPr txBox="1">
            <a:spLocks noChangeArrowheads="1"/>
          </p:cNvSpPr>
          <p:nvPr/>
        </p:nvSpPr>
        <p:spPr bwMode="auto">
          <a:xfrm>
            <a:off x="1021522" y="1300748"/>
            <a:ext cx="42755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dirty="0"/>
              <a:t>A set of vertices </a:t>
            </a:r>
            <a:r>
              <a:rPr kumimoji="0" lang="en-US" altLang="en-US" i="1" dirty="0"/>
              <a:t>V</a:t>
            </a:r>
            <a:r>
              <a:rPr kumimoji="0" lang="en-US" altLang="en-US" dirty="0"/>
              <a:t> and a set of edges </a:t>
            </a:r>
            <a:r>
              <a:rPr kumimoji="0" lang="en-US" altLang="en-US" i="1" dirty="0"/>
              <a:t>E</a:t>
            </a:r>
            <a:r>
              <a:rPr kumimoji="0" lang="en-US" alt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1A4B64E3-DEA9-4327-B63F-42B7E3327098}"/>
              </a:ext>
            </a:extLst>
          </p:cNvPr>
          <p:cNvSpPr>
            <a:spLocks noGrp="1"/>
          </p:cNvSpPr>
          <p:nvPr>
            <p:ph type="title"/>
          </p:nvPr>
        </p:nvSpPr>
        <p:spPr>
          <a:xfrm>
            <a:off x="1127465" y="214006"/>
            <a:ext cx="7880350" cy="537202"/>
          </a:xfrm>
        </p:spPr>
        <p:txBody>
          <a:bodyPr/>
          <a:lstStyle/>
          <a:p>
            <a:r>
              <a:rPr lang="en-US" altLang="en-US" dirty="0"/>
              <a:t>Resource Allocation Graph Example</a:t>
            </a:r>
          </a:p>
        </p:txBody>
      </p:sp>
      <p:sp>
        <p:nvSpPr>
          <p:cNvPr id="91138" name="Content Placeholder 2">
            <a:extLst>
              <a:ext uri="{FF2B5EF4-FFF2-40B4-BE49-F238E27FC236}">
                <a16:creationId xmlns:a16="http://schemas.microsoft.com/office/drawing/2014/main" id="{66863360-8218-4F9C-99FE-9BE85325DE12}"/>
              </a:ext>
            </a:extLst>
          </p:cNvPr>
          <p:cNvSpPr>
            <a:spLocks noGrp="1"/>
          </p:cNvSpPr>
          <p:nvPr>
            <p:ph idx="1"/>
          </p:nvPr>
        </p:nvSpPr>
        <p:spPr>
          <a:xfrm>
            <a:off x="806450" y="1233488"/>
            <a:ext cx="4524375" cy="4530725"/>
          </a:xfrm>
        </p:spPr>
        <p:txBody>
          <a:bodyPr/>
          <a:lstStyle/>
          <a:p>
            <a:r>
              <a:rPr lang="en-US" altLang="en-US" dirty="0"/>
              <a:t>One instance of R1</a:t>
            </a:r>
          </a:p>
          <a:p>
            <a:r>
              <a:rPr lang="en-US" altLang="en-US" dirty="0"/>
              <a:t>Two instances of R2</a:t>
            </a:r>
          </a:p>
          <a:p>
            <a:r>
              <a:rPr lang="en-US" altLang="en-US" dirty="0"/>
              <a:t>One instance of R3</a:t>
            </a:r>
          </a:p>
          <a:p>
            <a:r>
              <a:rPr lang="en-US" altLang="en-US" dirty="0"/>
              <a:t>Three instance of R4</a:t>
            </a:r>
          </a:p>
          <a:p>
            <a:r>
              <a:rPr lang="en-US" altLang="en-US" dirty="0"/>
              <a:t>T1 holds one instance of R2 and is waiting for an instance of R1</a:t>
            </a:r>
          </a:p>
          <a:p>
            <a:r>
              <a:rPr lang="en-US" altLang="en-US" dirty="0"/>
              <a:t>T2 holds one instance of R1, one instance of R2, and is waiting for an instance of R3</a:t>
            </a:r>
          </a:p>
          <a:p>
            <a:r>
              <a:rPr lang="en-US" altLang="en-US" dirty="0"/>
              <a:t>T3 is holds one instance of R3</a:t>
            </a:r>
          </a:p>
        </p:txBody>
      </p:sp>
      <p:pic>
        <p:nvPicPr>
          <p:cNvPr id="91139" name="Picture 3">
            <a:extLst>
              <a:ext uri="{FF2B5EF4-FFF2-40B4-BE49-F238E27FC236}">
                <a16:creationId xmlns:a16="http://schemas.microsoft.com/office/drawing/2014/main" id="{4B3F1686-A558-47EE-B9D9-DBE933ACC3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2163" y="1500188"/>
            <a:ext cx="249713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837C291A-9445-4721-B361-26FE27F4113C}"/>
              </a:ext>
            </a:extLst>
          </p:cNvPr>
          <p:cNvSpPr>
            <a:spLocks noGrp="1" noChangeArrowheads="1"/>
          </p:cNvSpPr>
          <p:nvPr>
            <p:ph type="title"/>
          </p:nvPr>
        </p:nvSpPr>
        <p:spPr>
          <a:xfrm>
            <a:off x="978074" y="221637"/>
            <a:ext cx="8378825" cy="469900"/>
          </a:xfrm>
        </p:spPr>
        <p:txBody>
          <a:bodyPr/>
          <a:lstStyle/>
          <a:p>
            <a:pPr eaLnBrk="1" hangingPunct="1"/>
            <a:r>
              <a:rPr lang="en-US" altLang="en-US" sz="2800" dirty="0"/>
              <a:t>Resource Allocation Graph with a Deadlock</a:t>
            </a:r>
          </a:p>
        </p:txBody>
      </p:sp>
      <p:pic>
        <p:nvPicPr>
          <p:cNvPr id="17410" name="Picture 1">
            <a:extLst>
              <a:ext uri="{FF2B5EF4-FFF2-40B4-BE49-F238E27FC236}">
                <a16:creationId xmlns:a16="http://schemas.microsoft.com/office/drawing/2014/main" id="{6DC2929A-0DEC-4DB0-815C-C96B1DCBCD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1089025"/>
            <a:ext cx="3354388"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C1FE1CF9-67CC-4C8B-A23E-E3989C148625}"/>
              </a:ext>
            </a:extLst>
          </p:cNvPr>
          <p:cNvSpPr>
            <a:spLocks noGrp="1" noChangeArrowheads="1"/>
          </p:cNvSpPr>
          <p:nvPr>
            <p:ph type="title"/>
          </p:nvPr>
        </p:nvSpPr>
        <p:spPr>
          <a:xfrm>
            <a:off x="1162411" y="195812"/>
            <a:ext cx="7913497" cy="457200"/>
          </a:xfrm>
        </p:spPr>
        <p:txBody>
          <a:bodyPr/>
          <a:lstStyle/>
          <a:p>
            <a:pPr eaLnBrk="1" hangingPunct="1"/>
            <a:r>
              <a:rPr lang="en-US" altLang="en-US" dirty="0"/>
              <a:t>Graph with a Cycle But no Deadlock</a:t>
            </a:r>
          </a:p>
        </p:txBody>
      </p:sp>
      <p:pic>
        <p:nvPicPr>
          <p:cNvPr id="19458" name="Picture 1">
            <a:extLst>
              <a:ext uri="{FF2B5EF4-FFF2-40B4-BE49-F238E27FC236}">
                <a16:creationId xmlns:a16="http://schemas.microsoft.com/office/drawing/2014/main" id="{CC72185A-FCE6-4038-BA8E-B2DF5B5E46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1216" y="1423143"/>
            <a:ext cx="3248633" cy="414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368CA74-5723-4606-85F5-095271A5A3FF}"/>
              </a:ext>
            </a:extLst>
          </p:cNvPr>
          <p:cNvSpPr>
            <a:spLocks noGrp="1" noChangeArrowheads="1"/>
          </p:cNvSpPr>
          <p:nvPr>
            <p:ph type="title"/>
          </p:nvPr>
        </p:nvSpPr>
        <p:spPr>
          <a:xfrm>
            <a:off x="457200" y="236379"/>
            <a:ext cx="8229600" cy="576263"/>
          </a:xfrm>
        </p:spPr>
        <p:txBody>
          <a:bodyPr/>
          <a:lstStyle/>
          <a:p>
            <a:pPr eaLnBrk="1" hangingPunct="1"/>
            <a:r>
              <a:rPr lang="en-US" altLang="en-US" dirty="0"/>
              <a:t>Basic Facts</a:t>
            </a:r>
          </a:p>
        </p:txBody>
      </p:sp>
      <p:sp>
        <p:nvSpPr>
          <p:cNvPr id="21506" name="Rectangle 3">
            <a:extLst>
              <a:ext uri="{FF2B5EF4-FFF2-40B4-BE49-F238E27FC236}">
                <a16:creationId xmlns:a16="http://schemas.microsoft.com/office/drawing/2014/main" id="{7CA9EB25-8907-4C31-9562-78429BD390F6}"/>
              </a:ext>
            </a:extLst>
          </p:cNvPr>
          <p:cNvSpPr>
            <a:spLocks noGrp="1" noChangeArrowheads="1"/>
          </p:cNvSpPr>
          <p:nvPr>
            <p:ph type="body" idx="1"/>
          </p:nvPr>
        </p:nvSpPr>
        <p:spPr>
          <a:xfrm>
            <a:off x="865188" y="1217613"/>
            <a:ext cx="7635000" cy="4400550"/>
          </a:xfrm>
        </p:spPr>
        <p:txBody>
          <a:bodyPr/>
          <a:lstStyle/>
          <a:p>
            <a:r>
              <a:rPr lang="en-US" altLang="en-US" dirty="0"/>
              <a:t>If graph contains no cycles </a:t>
            </a:r>
            <a:r>
              <a:rPr lang="en-US" altLang="en-US" dirty="0">
                <a:sym typeface="Symbol" panose="05050102010706020507" pitchFamily="18" charset="2"/>
              </a:rPr>
              <a:t> no deadlock</a:t>
            </a:r>
          </a:p>
          <a:p>
            <a:r>
              <a:rPr lang="en-US" altLang="en-US" dirty="0">
                <a:sym typeface="Symbol" panose="05050102010706020507" pitchFamily="18" charset="2"/>
              </a:rPr>
              <a:t>If graph contains a cycle </a:t>
            </a:r>
          </a:p>
          <a:p>
            <a:pPr lvl="1"/>
            <a:r>
              <a:rPr lang="en-US" altLang="en-US" dirty="0">
                <a:sym typeface="Symbol" panose="05050102010706020507" pitchFamily="18" charset="2"/>
              </a:rPr>
              <a:t>if only one instance per resource type, then deadlock</a:t>
            </a:r>
          </a:p>
          <a:p>
            <a:pPr lvl="1"/>
            <a:r>
              <a:rPr lang="en-US" altLang="en-US" dirty="0">
                <a:sym typeface="Symbol" panose="05050102010706020507" pitchFamily="18" charset="2"/>
              </a:rPr>
              <a:t>if several instances per resource type, possibility of deadlock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r>
              <a:rPr lang="en-US" sz="1600" b="1" dirty="0"/>
              <a:t>2. Examples of Synchronization Tools</a:t>
            </a:r>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lvl="1"/>
            <a:endParaRPr lang="en-US" sz="1600" b="1" dirty="0"/>
          </a:p>
          <a:p>
            <a:pPr marL="57150" indent="0">
              <a:buNone/>
            </a:pPr>
            <a:r>
              <a:rPr lang="en-US" sz="1600" b="1" dirty="0">
                <a:highlight>
                  <a:srgbClr val="FFFF00"/>
                </a:highlight>
              </a:rPr>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377378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4E6DC195-A097-4489-91F0-082398196992}"/>
              </a:ext>
            </a:extLst>
          </p:cNvPr>
          <p:cNvSpPr>
            <a:spLocks noGrp="1" noChangeArrowheads="1"/>
          </p:cNvSpPr>
          <p:nvPr>
            <p:ph type="title"/>
          </p:nvPr>
        </p:nvSpPr>
        <p:spPr>
          <a:xfrm>
            <a:off x="1109663" y="214313"/>
            <a:ext cx="7577137" cy="576262"/>
          </a:xfrm>
        </p:spPr>
        <p:txBody>
          <a:bodyPr/>
          <a:lstStyle/>
          <a:p>
            <a:pPr eaLnBrk="1" hangingPunct="1"/>
            <a:r>
              <a:rPr lang="en-US" altLang="en-US" dirty="0"/>
              <a:t>Methods for Handling Deadlocks</a:t>
            </a:r>
          </a:p>
        </p:txBody>
      </p:sp>
      <p:sp>
        <p:nvSpPr>
          <p:cNvPr id="23554" name="Rectangle 3">
            <a:extLst>
              <a:ext uri="{FF2B5EF4-FFF2-40B4-BE49-F238E27FC236}">
                <a16:creationId xmlns:a16="http://schemas.microsoft.com/office/drawing/2014/main" id="{0B1974F3-B27D-4398-888B-6020EB15EEA0}"/>
              </a:ext>
            </a:extLst>
          </p:cNvPr>
          <p:cNvSpPr>
            <a:spLocks noGrp="1" noChangeArrowheads="1"/>
          </p:cNvSpPr>
          <p:nvPr>
            <p:ph type="body" idx="1"/>
          </p:nvPr>
        </p:nvSpPr>
        <p:spPr>
          <a:xfrm>
            <a:off x="882649" y="1198563"/>
            <a:ext cx="7577137" cy="3295650"/>
          </a:xfrm>
        </p:spPr>
        <p:txBody>
          <a:bodyPr/>
          <a:lstStyle/>
          <a:p>
            <a:r>
              <a:rPr lang="en-US" altLang="en-US" dirty="0"/>
              <a:t>Ensure that the system will </a:t>
            </a:r>
            <a:r>
              <a:rPr lang="en-US" altLang="en-US" b="1" dirty="0">
                <a:solidFill>
                  <a:srgbClr val="006699"/>
                </a:solidFill>
                <a:latin typeface="+mj-lt"/>
              </a:rPr>
              <a:t>never</a:t>
            </a:r>
            <a:r>
              <a:rPr lang="en-US" altLang="en-US" dirty="0"/>
              <a:t> enter a deadlock state:</a:t>
            </a:r>
          </a:p>
          <a:p>
            <a:pPr lvl="1"/>
            <a:r>
              <a:rPr lang="en-US" altLang="en-US" dirty="0"/>
              <a:t>Deadlock prevention</a:t>
            </a:r>
          </a:p>
          <a:p>
            <a:pPr lvl="1"/>
            <a:r>
              <a:rPr lang="en-US" altLang="en-US" dirty="0"/>
              <a:t>Deadlock avoidance</a:t>
            </a:r>
          </a:p>
          <a:p>
            <a:r>
              <a:rPr lang="en-US" altLang="en-US" dirty="0"/>
              <a:t>Allow the system to enter a deadlock state and then recover</a:t>
            </a:r>
          </a:p>
          <a:p>
            <a:r>
              <a:rPr lang="en-US" altLang="en-US" dirty="0"/>
              <a:t>Ignore the problem and pretend that deadlocks never occur in the system.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a:extLst>
              <a:ext uri="{FF2B5EF4-FFF2-40B4-BE49-F238E27FC236}">
                <a16:creationId xmlns:a16="http://schemas.microsoft.com/office/drawing/2014/main" id="{93884E20-FE6E-43AF-8F05-40E2C3E8FF19}"/>
              </a:ext>
            </a:extLst>
          </p:cNvPr>
          <p:cNvSpPr>
            <a:spLocks noGrp="1" noChangeArrowheads="1"/>
          </p:cNvSpPr>
          <p:nvPr>
            <p:ph type="title"/>
          </p:nvPr>
        </p:nvSpPr>
        <p:spPr>
          <a:xfrm>
            <a:off x="885825" y="226431"/>
            <a:ext cx="7800975" cy="576262"/>
          </a:xfrm>
        </p:spPr>
        <p:txBody>
          <a:bodyPr/>
          <a:lstStyle/>
          <a:p>
            <a:pPr eaLnBrk="1" hangingPunct="1"/>
            <a:r>
              <a:rPr lang="en-US" altLang="en-US" dirty="0"/>
              <a:t>Deadlock Prevention</a:t>
            </a:r>
          </a:p>
        </p:txBody>
      </p:sp>
      <p:sp>
        <p:nvSpPr>
          <p:cNvPr id="25602" name="Rectangle 1027">
            <a:extLst>
              <a:ext uri="{FF2B5EF4-FFF2-40B4-BE49-F238E27FC236}">
                <a16:creationId xmlns:a16="http://schemas.microsoft.com/office/drawing/2014/main" id="{248F74CB-A637-4326-83AD-A85531E46B2E}"/>
              </a:ext>
            </a:extLst>
          </p:cNvPr>
          <p:cNvSpPr>
            <a:spLocks noGrp="1" noChangeArrowheads="1"/>
          </p:cNvSpPr>
          <p:nvPr>
            <p:ph type="body" idx="1"/>
          </p:nvPr>
        </p:nvSpPr>
        <p:spPr>
          <a:xfrm>
            <a:off x="1253773" y="1717511"/>
            <a:ext cx="7237084" cy="3822700"/>
          </a:xfrm>
        </p:spPr>
        <p:txBody>
          <a:bodyPr/>
          <a:lstStyle/>
          <a:p>
            <a:r>
              <a:rPr lang="en-US" altLang="en-US" b="1" dirty="0"/>
              <a:t>Mutual Exclusion</a:t>
            </a:r>
            <a:r>
              <a:rPr lang="en-US" altLang="en-US" dirty="0"/>
              <a:t> – not required for sharable resources (e.g., read-only files); must hold for non-sharable resources</a:t>
            </a:r>
          </a:p>
          <a:p>
            <a:r>
              <a:rPr lang="en-US" altLang="en-US" b="1" dirty="0"/>
              <a:t>Hold and Wait</a:t>
            </a:r>
            <a:r>
              <a:rPr lang="en-US" altLang="en-US" dirty="0"/>
              <a:t> – must guarantee that whenever a process requests a resource, it does not hold any other resources</a:t>
            </a:r>
          </a:p>
          <a:p>
            <a:pPr lvl="1"/>
            <a:r>
              <a:rPr lang="en-US" altLang="en-US" dirty="0"/>
              <a:t>Require process to request and be allocated all its resources before it begins execution, or allow process to request resources only when the process has none allocated to it.</a:t>
            </a:r>
          </a:p>
          <a:p>
            <a:pPr lvl="1"/>
            <a:r>
              <a:rPr lang="en-US" altLang="en-US" dirty="0"/>
              <a:t>Low resource utilization; starvation possible</a:t>
            </a:r>
          </a:p>
        </p:txBody>
      </p:sp>
      <p:sp>
        <p:nvSpPr>
          <p:cNvPr id="25603" name="Text Box 1028">
            <a:extLst>
              <a:ext uri="{FF2B5EF4-FFF2-40B4-BE49-F238E27FC236}">
                <a16:creationId xmlns:a16="http://schemas.microsoft.com/office/drawing/2014/main" id="{9845B2D7-F006-41D6-8929-1B9EF427F899}"/>
              </a:ext>
            </a:extLst>
          </p:cNvPr>
          <p:cNvSpPr txBox="1">
            <a:spLocks noChangeArrowheads="1"/>
          </p:cNvSpPr>
          <p:nvPr/>
        </p:nvSpPr>
        <p:spPr bwMode="auto">
          <a:xfrm>
            <a:off x="885826" y="1196734"/>
            <a:ext cx="7800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dirty="0"/>
              <a:t>Invalidate one of the four necessary conditions for deadlock: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a:extLst>
              <a:ext uri="{FF2B5EF4-FFF2-40B4-BE49-F238E27FC236}">
                <a16:creationId xmlns:a16="http://schemas.microsoft.com/office/drawing/2014/main" id="{5E79F7A0-88E3-48D2-89FF-125D5DE02D67}"/>
              </a:ext>
            </a:extLst>
          </p:cNvPr>
          <p:cNvSpPr>
            <a:spLocks noGrp="1" noChangeArrowheads="1"/>
          </p:cNvSpPr>
          <p:nvPr>
            <p:ph type="title"/>
          </p:nvPr>
        </p:nvSpPr>
        <p:spPr>
          <a:xfrm>
            <a:off x="1003300" y="232005"/>
            <a:ext cx="7683500" cy="576262"/>
          </a:xfrm>
        </p:spPr>
        <p:txBody>
          <a:bodyPr/>
          <a:lstStyle/>
          <a:p>
            <a:pPr eaLnBrk="1" hangingPunct="1"/>
            <a:r>
              <a:rPr lang="en-US" altLang="en-US" dirty="0"/>
              <a:t>Deadlock Prevention (Cont.)</a:t>
            </a:r>
          </a:p>
        </p:txBody>
      </p:sp>
      <p:sp>
        <p:nvSpPr>
          <p:cNvPr id="27650" name="Rectangle 1027">
            <a:extLst>
              <a:ext uri="{FF2B5EF4-FFF2-40B4-BE49-F238E27FC236}">
                <a16:creationId xmlns:a16="http://schemas.microsoft.com/office/drawing/2014/main" id="{D9A7966E-2C18-4BF6-AF61-56D535306101}"/>
              </a:ext>
            </a:extLst>
          </p:cNvPr>
          <p:cNvSpPr>
            <a:spLocks noGrp="1" noChangeArrowheads="1"/>
          </p:cNvSpPr>
          <p:nvPr>
            <p:ph type="body" idx="1"/>
          </p:nvPr>
        </p:nvSpPr>
        <p:spPr>
          <a:xfrm>
            <a:off x="838200" y="1085853"/>
            <a:ext cx="7683500" cy="4446588"/>
          </a:xfrm>
        </p:spPr>
        <p:txBody>
          <a:bodyPr/>
          <a:lstStyle/>
          <a:p>
            <a:r>
              <a:rPr lang="en-US" altLang="en-US" b="1" dirty="0"/>
              <a:t>No Preemption</a:t>
            </a:r>
            <a:r>
              <a:rPr lang="en-US" altLang="en-US" dirty="0"/>
              <a:t>:</a:t>
            </a:r>
          </a:p>
          <a:p>
            <a:pPr lvl="1"/>
            <a:r>
              <a:rPr lang="en-US" altLang="en-US" dirty="0"/>
              <a:t>If a process that is holding some resources requests another resource that cannot be immediately allocated to it, then all resources currently being held are released</a:t>
            </a:r>
          </a:p>
          <a:p>
            <a:pPr lvl="1"/>
            <a:r>
              <a:rPr lang="en-US" altLang="en-US" dirty="0"/>
              <a:t>Preempted resources are added to the list of resources for which the process is waiting</a:t>
            </a:r>
          </a:p>
          <a:p>
            <a:pPr lvl="1"/>
            <a:r>
              <a:rPr lang="en-US" altLang="en-US" dirty="0"/>
              <a:t>Process will be restarted only when it can regain its old resources, as well as the new ones that it is requesting</a:t>
            </a:r>
          </a:p>
          <a:p>
            <a:r>
              <a:rPr lang="en-US" altLang="en-US" b="1" dirty="0"/>
              <a:t>Circular Wait:</a:t>
            </a:r>
          </a:p>
          <a:p>
            <a:pPr lvl="1"/>
            <a:r>
              <a:rPr lang="en-US" altLang="en-US" dirty="0"/>
              <a:t>Impose a total ordering of all resource types, and require that each process requests resources in an increasing order of enumeration</a:t>
            </a:r>
          </a:p>
          <a:p>
            <a:pPr lvl="1"/>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C9BCC94F-DF14-4CEF-B307-FFDB8B7BDCE4}"/>
              </a:ext>
            </a:extLst>
          </p:cNvPr>
          <p:cNvSpPr>
            <a:spLocks noGrp="1"/>
          </p:cNvSpPr>
          <p:nvPr>
            <p:ph type="title"/>
          </p:nvPr>
        </p:nvSpPr>
        <p:spPr/>
        <p:txBody>
          <a:bodyPr/>
          <a:lstStyle/>
          <a:p>
            <a:r>
              <a:rPr lang="en-US" altLang="en-US"/>
              <a:t>Circular Wait</a:t>
            </a:r>
          </a:p>
        </p:txBody>
      </p:sp>
      <p:sp>
        <p:nvSpPr>
          <p:cNvPr id="92162" name="Content Placeholder 2">
            <a:extLst>
              <a:ext uri="{FF2B5EF4-FFF2-40B4-BE49-F238E27FC236}">
                <a16:creationId xmlns:a16="http://schemas.microsoft.com/office/drawing/2014/main" id="{58AB02F0-3B68-482D-A95F-2D1605DF330A}"/>
              </a:ext>
            </a:extLst>
          </p:cNvPr>
          <p:cNvSpPr>
            <a:spLocks noGrp="1"/>
          </p:cNvSpPr>
          <p:nvPr>
            <p:ph idx="1"/>
          </p:nvPr>
        </p:nvSpPr>
        <p:spPr>
          <a:xfrm>
            <a:off x="806450" y="1233488"/>
            <a:ext cx="8229600" cy="4810125"/>
          </a:xfrm>
        </p:spPr>
        <p:txBody>
          <a:bodyPr/>
          <a:lstStyle/>
          <a:p>
            <a:r>
              <a:rPr lang="en-US" altLang="en-US" dirty="0"/>
              <a:t>Invalidating the circular wait condition is most common.</a:t>
            </a:r>
          </a:p>
          <a:p>
            <a:r>
              <a:rPr lang="en-US" altLang="en-US" dirty="0"/>
              <a:t>Simply assign each resource (i.e., mutex locks) a unique number.</a:t>
            </a:r>
          </a:p>
          <a:p>
            <a:r>
              <a:rPr lang="en-US" altLang="en-US" dirty="0"/>
              <a:t>Resources must be acquired in order.</a:t>
            </a:r>
          </a:p>
          <a:p>
            <a:r>
              <a:rPr lang="en-US" altLang="en-US" dirty="0"/>
              <a:t>If:</a:t>
            </a:r>
            <a:br>
              <a:rPr lang="en-US" altLang="en-US" dirty="0"/>
            </a:br>
            <a:br>
              <a:rPr lang="en-US" altLang="en-US" dirty="0"/>
            </a:br>
            <a:r>
              <a:rPr lang="en-US" altLang="en-US" b="1" dirty="0" err="1">
                <a:latin typeface="Courier New" panose="02070309020205020404" pitchFamily="49" charset="0"/>
                <a:cs typeface="Courier New" panose="02070309020205020404" pitchFamily="49" charset="0"/>
              </a:rPr>
              <a:t>first_mutex</a:t>
            </a:r>
            <a:r>
              <a:rPr lang="en-US" altLang="en-US" b="1" dirty="0">
                <a:latin typeface="Courier New" panose="02070309020205020404" pitchFamily="49" charset="0"/>
                <a:cs typeface="Courier New" panose="02070309020205020404" pitchFamily="49" charset="0"/>
              </a:rPr>
              <a:t> = 1</a:t>
            </a:r>
            <a:br>
              <a:rPr lang="en-US" altLang="en-US" b="1" dirty="0">
                <a:latin typeface="Courier New" panose="02070309020205020404" pitchFamily="49" charset="0"/>
                <a:cs typeface="Courier New" panose="02070309020205020404" pitchFamily="49" charset="0"/>
              </a:rPr>
            </a:br>
            <a:r>
              <a:rPr lang="en-US" altLang="en-US" b="1" dirty="0" err="1">
                <a:latin typeface="Courier New" panose="02070309020205020404" pitchFamily="49" charset="0"/>
                <a:cs typeface="Courier New" panose="02070309020205020404" pitchFamily="49" charset="0"/>
              </a:rPr>
              <a:t>second_mutex</a:t>
            </a:r>
            <a:r>
              <a:rPr lang="en-US" altLang="en-US" b="1" dirty="0">
                <a:latin typeface="Courier New" panose="02070309020205020404" pitchFamily="49" charset="0"/>
                <a:cs typeface="Courier New" panose="02070309020205020404" pitchFamily="49" charset="0"/>
              </a:rPr>
              <a:t> = 5</a:t>
            </a:r>
            <a:br>
              <a:rPr lang="en-US" altLang="en-US" b="1" dirty="0">
                <a:latin typeface="Courier New" panose="02070309020205020404" pitchFamily="49" charset="0"/>
                <a:cs typeface="Courier New" panose="02070309020205020404" pitchFamily="49" charset="0"/>
              </a:rPr>
            </a:br>
            <a:br>
              <a:rPr lang="en-US" altLang="en-US" dirty="0"/>
            </a:br>
            <a:r>
              <a:rPr lang="en-US" altLang="en-US" dirty="0"/>
              <a:t>code for </a:t>
            </a:r>
            <a:r>
              <a:rPr lang="en-US" altLang="en-US" b="1" dirty="0" err="1">
                <a:latin typeface="Courier New" panose="02070309020205020404" pitchFamily="49" charset="0"/>
                <a:cs typeface="Courier New" panose="02070309020205020404" pitchFamily="49" charset="0"/>
              </a:rPr>
              <a:t>thread_two</a:t>
            </a:r>
            <a:r>
              <a:rPr lang="en-US" altLang="en-US" dirty="0"/>
              <a:t> could not be </a:t>
            </a:r>
            <a:br>
              <a:rPr lang="en-US" altLang="en-US" dirty="0"/>
            </a:br>
            <a:r>
              <a:rPr lang="en-US" altLang="en-US" dirty="0"/>
              <a:t>written as follows:</a:t>
            </a:r>
          </a:p>
        </p:txBody>
      </p:sp>
      <p:pic>
        <p:nvPicPr>
          <p:cNvPr id="92163" name="Content Placeholder 4">
            <a:extLst>
              <a:ext uri="{FF2B5EF4-FFF2-40B4-BE49-F238E27FC236}">
                <a16:creationId xmlns:a16="http://schemas.microsoft.com/office/drawing/2014/main" id="{211EEBA5-828D-4DE4-9727-3740CF9D02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8450" y="2011363"/>
            <a:ext cx="30988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164" name="Straight Arrow Connector 5">
            <a:extLst>
              <a:ext uri="{FF2B5EF4-FFF2-40B4-BE49-F238E27FC236}">
                <a16:creationId xmlns:a16="http://schemas.microsoft.com/office/drawing/2014/main" id="{6FD34B5C-0025-47BD-A2A2-5E565E3A223F}"/>
              </a:ext>
            </a:extLst>
          </p:cNvPr>
          <p:cNvCxnSpPr>
            <a:cxnSpLocks noChangeShapeType="1"/>
          </p:cNvCxnSpPr>
          <p:nvPr/>
        </p:nvCxnSpPr>
        <p:spPr bwMode="auto">
          <a:xfrm>
            <a:off x="3163888" y="4160838"/>
            <a:ext cx="2214562" cy="576262"/>
          </a:xfrm>
          <a:prstGeom prst="straightConnector1">
            <a:avLst/>
          </a:prstGeom>
          <a:noFill/>
          <a:ln w="9525">
            <a:solidFill>
              <a:schemeClr val="tx1"/>
            </a:solidFill>
            <a:round/>
            <a:headEn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45FFABD-D0ED-4BD7-90B8-096D05870983}"/>
              </a:ext>
            </a:extLst>
          </p:cNvPr>
          <p:cNvSpPr>
            <a:spLocks noGrp="1" noChangeArrowheads="1"/>
          </p:cNvSpPr>
          <p:nvPr>
            <p:ph type="title"/>
          </p:nvPr>
        </p:nvSpPr>
        <p:spPr>
          <a:xfrm>
            <a:off x="923731" y="277813"/>
            <a:ext cx="7763069" cy="576262"/>
          </a:xfrm>
        </p:spPr>
        <p:txBody>
          <a:bodyPr/>
          <a:lstStyle/>
          <a:p>
            <a:pPr eaLnBrk="1" hangingPunct="1"/>
            <a:r>
              <a:rPr lang="en-US" altLang="en-US" dirty="0"/>
              <a:t>Bounded-Buffer Problem</a:t>
            </a:r>
          </a:p>
        </p:txBody>
      </p:sp>
      <p:sp>
        <p:nvSpPr>
          <p:cNvPr id="11266" name="Rectangle 3">
            <a:extLst>
              <a:ext uri="{FF2B5EF4-FFF2-40B4-BE49-F238E27FC236}">
                <a16:creationId xmlns:a16="http://schemas.microsoft.com/office/drawing/2014/main" id="{D956C55F-640F-4784-8984-36E14C723FAC}"/>
              </a:ext>
            </a:extLst>
          </p:cNvPr>
          <p:cNvSpPr>
            <a:spLocks noGrp="1" noChangeArrowheads="1"/>
          </p:cNvSpPr>
          <p:nvPr>
            <p:ph idx="1"/>
          </p:nvPr>
        </p:nvSpPr>
        <p:spPr>
          <a:xfrm>
            <a:off x="849083" y="1293813"/>
            <a:ext cx="7210425" cy="3725862"/>
          </a:xfrm>
        </p:spPr>
        <p:txBody>
          <a:bodyPr/>
          <a:lstStyle/>
          <a:p>
            <a:r>
              <a:rPr lang="en-US" altLang="en-US" sz="2000" b="1" i="1" dirty="0"/>
              <a:t>n</a:t>
            </a:r>
            <a:r>
              <a:rPr lang="en-US" altLang="en-US" dirty="0"/>
              <a:t> buffers, each can hold one item</a:t>
            </a:r>
          </a:p>
          <a:p>
            <a:r>
              <a:rPr lang="en-US" altLang="en-US" dirty="0"/>
              <a:t>Semaphore </a:t>
            </a:r>
            <a:r>
              <a:rPr lang="en-US" altLang="en-US" sz="2000" b="1" dirty="0">
                <a:solidFill>
                  <a:srgbClr val="000000"/>
                </a:solidFill>
                <a:latin typeface="Courier New" panose="02070309020205020404" pitchFamily="49" charset="0"/>
              </a:rPr>
              <a:t>mutex</a:t>
            </a:r>
            <a:r>
              <a:rPr lang="en-US" altLang="en-US" dirty="0">
                <a:solidFill>
                  <a:srgbClr val="000000"/>
                </a:solidFill>
              </a:rPr>
              <a:t> i</a:t>
            </a:r>
            <a:r>
              <a:rPr lang="en-US" altLang="en-US" dirty="0"/>
              <a:t>nitialized to the value 1</a:t>
            </a:r>
          </a:p>
          <a:p>
            <a:r>
              <a:rPr lang="en-US" altLang="en-US" dirty="0">
                <a:solidFill>
                  <a:srgbClr val="000000"/>
                </a:solidFill>
              </a:rPr>
              <a:t>Semaphore </a:t>
            </a:r>
            <a:r>
              <a:rPr lang="en-US" altLang="en-US" sz="2000" b="1" dirty="0">
                <a:solidFill>
                  <a:srgbClr val="000000"/>
                </a:solidFill>
                <a:latin typeface="Courier New" panose="02070309020205020404" pitchFamily="49" charset="0"/>
              </a:rPr>
              <a:t>full</a:t>
            </a:r>
            <a:r>
              <a:rPr lang="en-US" altLang="en-US" dirty="0">
                <a:solidFill>
                  <a:srgbClr val="000000"/>
                </a:solidFill>
              </a:rPr>
              <a:t> initialized </a:t>
            </a:r>
            <a:r>
              <a:rPr lang="en-US" altLang="en-US" dirty="0"/>
              <a:t>to the value 0</a:t>
            </a:r>
          </a:p>
          <a:p>
            <a:r>
              <a:rPr lang="en-US" altLang="en-US" dirty="0"/>
              <a:t>Semaphore </a:t>
            </a:r>
            <a:r>
              <a:rPr lang="en-US" altLang="en-US" sz="2000" b="1" dirty="0">
                <a:solidFill>
                  <a:srgbClr val="000000"/>
                </a:solidFill>
                <a:latin typeface="Courier New" panose="02070309020205020404" pitchFamily="49" charset="0"/>
              </a:rPr>
              <a:t>empty</a:t>
            </a:r>
            <a:r>
              <a:rPr lang="en-US" altLang="en-US" b="1" dirty="0">
                <a:solidFill>
                  <a:srgbClr val="000000"/>
                </a:solidFill>
                <a:latin typeface="Courier New" panose="02070309020205020404" pitchFamily="49" charset="0"/>
              </a:rPr>
              <a:t> </a:t>
            </a:r>
            <a:r>
              <a:rPr lang="en-US" altLang="en-US" dirty="0">
                <a:solidFill>
                  <a:srgbClr val="000000"/>
                </a:solidFill>
              </a:rPr>
              <a:t>initialized </a:t>
            </a:r>
            <a:r>
              <a:rPr lang="en-US" altLang="en-US" dirty="0"/>
              <a:t>to the value n</a:t>
            </a:r>
          </a:p>
          <a:p>
            <a:endParaRPr lang="en-US" altLang="en-US" dirty="0"/>
          </a:p>
        </p:txBody>
      </p:sp>
      <p:sp>
        <p:nvSpPr>
          <p:cNvPr id="11267" name="Rectangle 5">
            <a:extLst>
              <a:ext uri="{FF2B5EF4-FFF2-40B4-BE49-F238E27FC236}">
                <a16:creationId xmlns:a16="http://schemas.microsoft.com/office/drawing/2014/main" id="{91998508-D538-4C89-AD83-931DA05A9BCE}"/>
              </a:ext>
            </a:extLst>
          </p:cNvPr>
          <p:cNvSpPr>
            <a:spLocks noChangeArrowheads="1"/>
          </p:cNvSpPr>
          <p:nvPr/>
        </p:nvSpPr>
        <p:spPr bwMode="auto">
          <a:xfrm>
            <a:off x="2492375" y="32464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r>
              <a:rPr lang="en-US" sz="1600" b="1" dirty="0"/>
              <a:t>2. Examples of Synchronization Tools</a:t>
            </a:r>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lvl="1"/>
            <a:endParaRPr lang="en-US" sz="1600" b="1" dirty="0"/>
          </a:p>
          <a:p>
            <a:pPr marL="57150" indent="0">
              <a:buNone/>
            </a:pPr>
            <a:r>
              <a:rPr lang="en-US" sz="1600" b="1" dirty="0"/>
              <a:t>4. Methods for Handling Deadlocks</a:t>
            </a:r>
          </a:p>
          <a:p>
            <a:pPr lvl="1"/>
            <a:r>
              <a:rPr lang="en-US" sz="1600" b="1" dirty="0"/>
              <a:t>Deadlock Prevention</a:t>
            </a:r>
          </a:p>
          <a:p>
            <a:pPr lvl="1"/>
            <a:r>
              <a:rPr lang="en-US" sz="1600" b="1" dirty="0">
                <a:highlight>
                  <a:srgbClr val="FFFF00"/>
                </a:highlight>
              </a:rPr>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423180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CAFFD0F5-6606-4126-85B7-48E43CCCD1EB}"/>
              </a:ext>
            </a:extLst>
          </p:cNvPr>
          <p:cNvSpPr>
            <a:spLocks noGrp="1" noChangeArrowheads="1"/>
          </p:cNvSpPr>
          <p:nvPr>
            <p:ph type="title"/>
          </p:nvPr>
        </p:nvSpPr>
        <p:spPr>
          <a:xfrm>
            <a:off x="923925" y="226431"/>
            <a:ext cx="7762875" cy="576262"/>
          </a:xfrm>
        </p:spPr>
        <p:txBody>
          <a:bodyPr/>
          <a:lstStyle/>
          <a:p>
            <a:pPr eaLnBrk="1" hangingPunct="1"/>
            <a:r>
              <a:rPr lang="en-US" altLang="en-US" dirty="0"/>
              <a:t>Deadlock Avoidance</a:t>
            </a:r>
          </a:p>
        </p:txBody>
      </p:sp>
      <p:sp>
        <p:nvSpPr>
          <p:cNvPr id="29698" name="Rectangle 3">
            <a:extLst>
              <a:ext uri="{FF2B5EF4-FFF2-40B4-BE49-F238E27FC236}">
                <a16:creationId xmlns:a16="http://schemas.microsoft.com/office/drawing/2014/main" id="{F316B56B-E9C7-4926-A854-188C569231A1}"/>
              </a:ext>
            </a:extLst>
          </p:cNvPr>
          <p:cNvSpPr>
            <a:spLocks noGrp="1" noChangeArrowheads="1"/>
          </p:cNvSpPr>
          <p:nvPr>
            <p:ph type="body" idx="1"/>
          </p:nvPr>
        </p:nvSpPr>
        <p:spPr>
          <a:xfrm>
            <a:off x="1240971" y="1814513"/>
            <a:ext cx="7296539" cy="3783012"/>
          </a:xfrm>
        </p:spPr>
        <p:txBody>
          <a:bodyPr/>
          <a:lstStyle/>
          <a:p>
            <a:r>
              <a:rPr lang="en-US" altLang="en-US" dirty="0"/>
              <a:t>Simplest and most useful model requires that each process declare the </a:t>
            </a:r>
            <a:r>
              <a:rPr lang="en-US" altLang="en-US" b="1" i="1" dirty="0"/>
              <a:t>maximum number</a:t>
            </a:r>
            <a:r>
              <a:rPr lang="en-US" altLang="en-US" b="1" dirty="0"/>
              <a:t> </a:t>
            </a:r>
            <a:r>
              <a:rPr lang="en-US" altLang="en-US" dirty="0"/>
              <a:t>of resources of each type that it may need</a:t>
            </a:r>
          </a:p>
          <a:p>
            <a:r>
              <a:rPr lang="en-US" altLang="en-US" dirty="0"/>
              <a:t>The deadlock-avoidance algorithm dynamically examines the resource-allocation state to ensure that there can never be a circular-wait condition</a:t>
            </a:r>
          </a:p>
          <a:p>
            <a:r>
              <a:rPr lang="en-US" altLang="en-US" dirty="0"/>
              <a:t>Resource-allocation </a:t>
            </a:r>
            <a:r>
              <a:rPr lang="en-US" altLang="en-US" i="1" dirty="0"/>
              <a:t>state</a:t>
            </a:r>
            <a:r>
              <a:rPr lang="en-US" altLang="en-US" dirty="0"/>
              <a:t> is defined by the number of available and allocated resources, and the maximum demands of the processes</a:t>
            </a:r>
          </a:p>
        </p:txBody>
      </p:sp>
      <p:sp>
        <p:nvSpPr>
          <p:cNvPr id="29699" name="Text Box 4">
            <a:extLst>
              <a:ext uri="{FF2B5EF4-FFF2-40B4-BE49-F238E27FC236}">
                <a16:creationId xmlns:a16="http://schemas.microsoft.com/office/drawing/2014/main" id="{19AE85A0-D9E0-41AE-B1B3-22E783F9DC68}"/>
              </a:ext>
            </a:extLst>
          </p:cNvPr>
          <p:cNvSpPr txBox="1">
            <a:spLocks noChangeArrowheads="1"/>
          </p:cNvSpPr>
          <p:nvPr/>
        </p:nvSpPr>
        <p:spPr bwMode="auto">
          <a:xfrm>
            <a:off x="858417" y="1098550"/>
            <a:ext cx="767909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dirty="0"/>
              <a:t>Requires that the system has some additional </a:t>
            </a:r>
            <a:r>
              <a:rPr kumimoji="0" lang="en-US" altLang="en-US" b="1" i="1" dirty="0"/>
              <a:t>a priori </a:t>
            </a:r>
            <a:r>
              <a:rPr kumimoji="0" lang="en-US" altLang="en-US" dirty="0"/>
              <a:t>information </a:t>
            </a:r>
            <a:br>
              <a:rPr kumimoji="0" lang="en-US" altLang="en-US" dirty="0"/>
            </a:br>
            <a:r>
              <a:rPr kumimoji="0" lang="en-US" altLang="en-US" dirty="0"/>
              <a:t>available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0134717-6B8D-4E64-9AC7-D74C60478870}"/>
              </a:ext>
            </a:extLst>
          </p:cNvPr>
          <p:cNvSpPr>
            <a:spLocks noGrp="1" noChangeArrowheads="1"/>
          </p:cNvSpPr>
          <p:nvPr>
            <p:ph type="title"/>
          </p:nvPr>
        </p:nvSpPr>
        <p:spPr>
          <a:xfrm>
            <a:off x="457200" y="229835"/>
            <a:ext cx="8229600" cy="576263"/>
          </a:xfrm>
        </p:spPr>
        <p:txBody>
          <a:bodyPr/>
          <a:lstStyle/>
          <a:p>
            <a:pPr eaLnBrk="1" hangingPunct="1"/>
            <a:r>
              <a:rPr lang="en-US" altLang="en-US" dirty="0"/>
              <a:t>Safe State</a:t>
            </a:r>
          </a:p>
        </p:txBody>
      </p:sp>
      <p:sp>
        <p:nvSpPr>
          <p:cNvPr id="31746" name="Rectangle 3">
            <a:extLst>
              <a:ext uri="{FF2B5EF4-FFF2-40B4-BE49-F238E27FC236}">
                <a16:creationId xmlns:a16="http://schemas.microsoft.com/office/drawing/2014/main" id="{EFC0A195-78EA-410E-9026-C9CEFE55CB37}"/>
              </a:ext>
            </a:extLst>
          </p:cNvPr>
          <p:cNvSpPr>
            <a:spLocks noGrp="1" noChangeArrowheads="1"/>
          </p:cNvSpPr>
          <p:nvPr>
            <p:ph type="body" idx="1"/>
          </p:nvPr>
        </p:nvSpPr>
        <p:spPr>
          <a:xfrm>
            <a:off x="919163" y="1165225"/>
            <a:ext cx="7310438" cy="4914562"/>
          </a:xfrm>
        </p:spPr>
        <p:txBody>
          <a:bodyPr/>
          <a:lstStyle/>
          <a:p>
            <a:r>
              <a:rPr lang="en-US" altLang="en-US" dirty="0"/>
              <a:t>When a process requests an available resource, system must decide if immediate allocation leaves the system in a safe state</a:t>
            </a:r>
          </a:p>
          <a:p>
            <a:r>
              <a:rPr lang="en-US" altLang="en-US" dirty="0"/>
              <a:t>System is in </a:t>
            </a:r>
            <a:r>
              <a:rPr lang="en-US" altLang="en-US" b="1" dirty="0">
                <a:solidFill>
                  <a:srgbClr val="006699"/>
                </a:solidFill>
                <a:latin typeface="+mj-lt"/>
              </a:rPr>
              <a:t>safe state </a:t>
            </a:r>
            <a:r>
              <a:rPr lang="en-US" altLang="en-US" dirty="0"/>
              <a:t>if there exists a sequence &lt;</a:t>
            </a:r>
            <a:r>
              <a:rPr lang="en-US" altLang="en-US" i="1" dirty="0"/>
              <a:t>P</a:t>
            </a:r>
            <a:r>
              <a:rPr lang="en-US" altLang="en-US" i="1" baseline="-25000" dirty="0"/>
              <a:t>1</a:t>
            </a:r>
            <a:r>
              <a:rPr lang="en-US" altLang="en-US" i="1" dirty="0"/>
              <a:t>, P</a:t>
            </a:r>
            <a:r>
              <a:rPr lang="en-US" altLang="en-US" i="1" baseline="-25000" dirty="0"/>
              <a:t>2</a:t>
            </a:r>
            <a:r>
              <a:rPr lang="en-US" altLang="en-US" i="1" dirty="0"/>
              <a:t>, …, </a:t>
            </a:r>
            <a:r>
              <a:rPr lang="en-US" altLang="en-US" i="1" dirty="0" err="1"/>
              <a:t>P</a:t>
            </a:r>
            <a:r>
              <a:rPr lang="en-US" altLang="en-US" i="1" baseline="-25000" dirty="0" err="1"/>
              <a:t>n</a:t>
            </a:r>
            <a:r>
              <a:rPr lang="en-US" altLang="en-US" dirty="0"/>
              <a:t>&gt; of ALL the  processes  in the systems such that  for each P</a:t>
            </a:r>
            <a:r>
              <a:rPr lang="en-US" altLang="en-US" baseline="-25000" dirty="0"/>
              <a:t>i</a:t>
            </a:r>
            <a:r>
              <a:rPr lang="en-US" altLang="en-US" dirty="0"/>
              <a:t>, the resources that P</a:t>
            </a:r>
            <a:r>
              <a:rPr lang="en-US" altLang="en-US" baseline="-25000" dirty="0"/>
              <a:t>i </a:t>
            </a:r>
            <a:r>
              <a:rPr lang="en-US" altLang="en-US" dirty="0"/>
              <a:t>can still request can be satisfied by currently available resources + resources held by all the </a:t>
            </a:r>
            <a:r>
              <a:rPr lang="en-US" altLang="en-US" i="1" dirty="0" err="1"/>
              <a:t>P</a:t>
            </a:r>
            <a:r>
              <a:rPr lang="en-US" altLang="en-US" i="1" baseline="-25000" dirty="0" err="1"/>
              <a:t>j</a:t>
            </a:r>
            <a:r>
              <a:rPr lang="en-US" altLang="en-US" dirty="0"/>
              <a:t>, with</a:t>
            </a:r>
            <a:r>
              <a:rPr lang="en-US" altLang="en-US" i="1" dirty="0"/>
              <a:t> j </a:t>
            </a:r>
            <a:r>
              <a:rPr lang="en-US" altLang="en-US" dirty="0"/>
              <a:t>&lt; </a:t>
            </a:r>
            <a:r>
              <a:rPr lang="en-US" altLang="en-US" i="1" dirty="0"/>
              <a:t>I</a:t>
            </a:r>
            <a:endParaRPr lang="en-US" altLang="en-US" dirty="0"/>
          </a:p>
          <a:p>
            <a:r>
              <a:rPr lang="en-US" altLang="en-US" dirty="0"/>
              <a:t>That is:</a:t>
            </a:r>
          </a:p>
          <a:p>
            <a:pPr lvl="1"/>
            <a:r>
              <a:rPr lang="en-US" altLang="en-US" dirty="0"/>
              <a:t>If P</a:t>
            </a:r>
            <a:r>
              <a:rPr lang="en-US" altLang="en-US" baseline="-25000" dirty="0"/>
              <a:t>i</a:t>
            </a:r>
            <a:r>
              <a:rPr lang="en-US" altLang="en-US" dirty="0"/>
              <a:t> resource needs are not immediately available, then </a:t>
            </a:r>
            <a:r>
              <a:rPr lang="en-US" altLang="en-US" i="1" dirty="0"/>
              <a:t>P</a:t>
            </a:r>
            <a:r>
              <a:rPr lang="en-US" altLang="en-US" i="1" baseline="-25000" dirty="0"/>
              <a:t>i</a:t>
            </a:r>
            <a:r>
              <a:rPr lang="en-US" altLang="en-US" dirty="0"/>
              <a:t> can wait until all </a:t>
            </a:r>
            <a:r>
              <a:rPr lang="en-US" altLang="en-US" i="1" dirty="0" err="1"/>
              <a:t>P</a:t>
            </a:r>
            <a:r>
              <a:rPr lang="en-US" altLang="en-US" i="1" baseline="-25000" dirty="0" err="1"/>
              <a:t>j</a:t>
            </a:r>
            <a:r>
              <a:rPr lang="en-US" altLang="en-US" i="1" dirty="0"/>
              <a:t> </a:t>
            </a:r>
            <a:r>
              <a:rPr lang="en-US" altLang="en-US" dirty="0"/>
              <a:t>have finished</a:t>
            </a:r>
          </a:p>
          <a:p>
            <a:pPr lvl="1"/>
            <a:r>
              <a:rPr lang="en-US" altLang="en-US" dirty="0"/>
              <a:t>When </a:t>
            </a:r>
            <a:r>
              <a:rPr lang="en-US" altLang="en-US" i="1" dirty="0" err="1"/>
              <a:t>P</a:t>
            </a:r>
            <a:r>
              <a:rPr lang="en-US" altLang="en-US" i="1" baseline="-25000" dirty="0" err="1"/>
              <a:t>j</a:t>
            </a:r>
            <a:r>
              <a:rPr lang="en-US" altLang="en-US" dirty="0"/>
              <a:t> is finished, </a:t>
            </a:r>
            <a:r>
              <a:rPr lang="en-US" altLang="en-US" i="1" dirty="0"/>
              <a:t>P</a:t>
            </a:r>
            <a:r>
              <a:rPr lang="en-US" altLang="en-US" i="1" baseline="-25000" dirty="0"/>
              <a:t>i</a:t>
            </a:r>
            <a:r>
              <a:rPr lang="en-US" altLang="en-US" dirty="0"/>
              <a:t> can obtain needed resources, execute, return allocated resources, and terminate</a:t>
            </a:r>
          </a:p>
          <a:p>
            <a:pPr lvl="1"/>
            <a:r>
              <a:rPr lang="en-US" altLang="en-US" dirty="0"/>
              <a:t>When </a:t>
            </a:r>
            <a:r>
              <a:rPr lang="en-US" altLang="en-US" i="1" dirty="0"/>
              <a:t>P</a:t>
            </a:r>
            <a:r>
              <a:rPr lang="en-US" altLang="en-US" i="1" baseline="-25000" dirty="0"/>
              <a:t>i</a:t>
            </a:r>
            <a:r>
              <a:rPr lang="en-US" altLang="en-US" dirty="0"/>
              <a:t> terminates, </a:t>
            </a:r>
            <a:r>
              <a:rPr lang="en-US" altLang="en-US" i="1" dirty="0"/>
              <a:t>P</a:t>
            </a:r>
            <a:r>
              <a:rPr lang="en-US" altLang="en-US" i="1" baseline="-25000" dirty="0"/>
              <a:t>i </a:t>
            </a:r>
            <a:r>
              <a:rPr lang="en-US" altLang="en-US" baseline="-25000" dirty="0"/>
              <a:t>+1</a:t>
            </a:r>
            <a:r>
              <a:rPr lang="en-US" altLang="en-US" dirty="0"/>
              <a:t> can obtain its needed resources, and so on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E27B5FF-B4F4-4F92-A75E-BC83298532DA}"/>
              </a:ext>
            </a:extLst>
          </p:cNvPr>
          <p:cNvSpPr>
            <a:spLocks noGrp="1" noChangeArrowheads="1"/>
          </p:cNvSpPr>
          <p:nvPr>
            <p:ph type="title"/>
          </p:nvPr>
        </p:nvSpPr>
        <p:spPr>
          <a:xfrm>
            <a:off x="457200" y="236379"/>
            <a:ext cx="8229600" cy="576263"/>
          </a:xfrm>
        </p:spPr>
        <p:txBody>
          <a:bodyPr/>
          <a:lstStyle/>
          <a:p>
            <a:pPr eaLnBrk="1" hangingPunct="1"/>
            <a:r>
              <a:rPr lang="en-US" altLang="en-US" dirty="0"/>
              <a:t>Basic Facts</a:t>
            </a:r>
          </a:p>
        </p:txBody>
      </p:sp>
      <p:sp>
        <p:nvSpPr>
          <p:cNvPr id="33794" name="Rectangle 3">
            <a:extLst>
              <a:ext uri="{FF2B5EF4-FFF2-40B4-BE49-F238E27FC236}">
                <a16:creationId xmlns:a16="http://schemas.microsoft.com/office/drawing/2014/main" id="{015BDF1D-C0EA-4FC7-A293-BF12CBE7CCDF}"/>
              </a:ext>
            </a:extLst>
          </p:cNvPr>
          <p:cNvSpPr>
            <a:spLocks noGrp="1" noChangeArrowheads="1"/>
          </p:cNvSpPr>
          <p:nvPr>
            <p:ph type="body" idx="1"/>
          </p:nvPr>
        </p:nvSpPr>
        <p:spPr>
          <a:xfrm>
            <a:off x="922337" y="1190625"/>
            <a:ext cx="7652495" cy="4414838"/>
          </a:xfrm>
        </p:spPr>
        <p:txBody>
          <a:bodyPr/>
          <a:lstStyle/>
          <a:p>
            <a:r>
              <a:rPr lang="en-US" altLang="en-US" dirty="0"/>
              <a:t>If a system is in safe state </a:t>
            </a:r>
            <a:r>
              <a:rPr lang="en-US" altLang="en-US" dirty="0">
                <a:sym typeface="Symbol" panose="05050102010706020507" pitchFamily="18" charset="2"/>
              </a:rPr>
              <a:t> no deadlocks</a:t>
            </a:r>
            <a:br>
              <a:rPr lang="en-US" altLang="en-US" dirty="0">
                <a:sym typeface="Symbol" panose="05050102010706020507" pitchFamily="18" charset="2"/>
              </a:rPr>
            </a:br>
            <a:endParaRPr lang="en-US" altLang="en-US" dirty="0">
              <a:sym typeface="Symbol" panose="05050102010706020507" pitchFamily="18" charset="2"/>
            </a:endParaRPr>
          </a:p>
          <a:p>
            <a:r>
              <a:rPr lang="en-US" altLang="en-US" dirty="0">
                <a:sym typeface="Symbol" panose="05050102010706020507" pitchFamily="18" charset="2"/>
              </a:rPr>
              <a:t>If a system is in unsafe state  possibility of deadlock</a:t>
            </a:r>
            <a:br>
              <a:rPr lang="en-US" altLang="en-US" dirty="0">
                <a:sym typeface="Symbol" panose="05050102010706020507" pitchFamily="18" charset="2"/>
              </a:rPr>
            </a:br>
            <a:endParaRPr lang="en-US" altLang="en-US" dirty="0">
              <a:sym typeface="Symbol" panose="05050102010706020507" pitchFamily="18" charset="2"/>
            </a:endParaRPr>
          </a:p>
          <a:p>
            <a:r>
              <a:rPr lang="en-US" altLang="en-US" dirty="0">
                <a:sym typeface="Symbol" panose="05050102010706020507" pitchFamily="18" charset="2"/>
              </a:rPr>
              <a:t>Avoidance  ensure that a system will never enter an unsafe state.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8833C35E-A99A-45F7-A732-34E0D4573E53}"/>
              </a:ext>
            </a:extLst>
          </p:cNvPr>
          <p:cNvSpPr>
            <a:spLocks noGrp="1" noChangeArrowheads="1"/>
          </p:cNvSpPr>
          <p:nvPr>
            <p:ph type="title"/>
          </p:nvPr>
        </p:nvSpPr>
        <p:spPr>
          <a:xfrm>
            <a:off x="846138" y="225461"/>
            <a:ext cx="7840662" cy="576262"/>
          </a:xfrm>
        </p:spPr>
        <p:txBody>
          <a:bodyPr/>
          <a:lstStyle/>
          <a:p>
            <a:pPr eaLnBrk="1" hangingPunct="1"/>
            <a:r>
              <a:rPr lang="en-US" altLang="en-US" dirty="0"/>
              <a:t>Safe, Unsafe, Deadlock State </a:t>
            </a:r>
          </a:p>
        </p:txBody>
      </p:sp>
      <p:pic>
        <p:nvPicPr>
          <p:cNvPr id="35842" name="Picture 1">
            <a:extLst>
              <a:ext uri="{FF2B5EF4-FFF2-40B4-BE49-F238E27FC236}">
                <a16:creationId xmlns:a16="http://schemas.microsoft.com/office/drawing/2014/main" id="{138FEED4-3700-4E13-BB16-66A99CC6B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62088"/>
            <a:ext cx="43529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D3210E7-ED94-41D3-A580-4892C80D7718}"/>
              </a:ext>
            </a:extLst>
          </p:cNvPr>
          <p:cNvSpPr>
            <a:spLocks noGrp="1" noChangeArrowheads="1"/>
          </p:cNvSpPr>
          <p:nvPr>
            <p:ph type="title"/>
          </p:nvPr>
        </p:nvSpPr>
        <p:spPr>
          <a:xfrm>
            <a:off x="1041400" y="241336"/>
            <a:ext cx="7645400" cy="576262"/>
          </a:xfrm>
        </p:spPr>
        <p:txBody>
          <a:bodyPr/>
          <a:lstStyle/>
          <a:p>
            <a:pPr eaLnBrk="1" hangingPunct="1"/>
            <a:r>
              <a:rPr lang="en-US" altLang="en-US" dirty="0"/>
              <a:t>Avoidance Algorithms</a:t>
            </a:r>
          </a:p>
        </p:txBody>
      </p:sp>
      <p:sp>
        <p:nvSpPr>
          <p:cNvPr id="37890" name="Rectangle 3">
            <a:extLst>
              <a:ext uri="{FF2B5EF4-FFF2-40B4-BE49-F238E27FC236}">
                <a16:creationId xmlns:a16="http://schemas.microsoft.com/office/drawing/2014/main" id="{03BE1552-DFDD-4C2D-ABAD-33391FB8DAF6}"/>
              </a:ext>
            </a:extLst>
          </p:cNvPr>
          <p:cNvSpPr>
            <a:spLocks noGrp="1" noChangeArrowheads="1"/>
          </p:cNvSpPr>
          <p:nvPr>
            <p:ph type="body" idx="1"/>
          </p:nvPr>
        </p:nvSpPr>
        <p:spPr>
          <a:xfrm>
            <a:off x="906463" y="1171575"/>
            <a:ext cx="6659562" cy="4483100"/>
          </a:xfrm>
        </p:spPr>
        <p:txBody>
          <a:bodyPr/>
          <a:lstStyle/>
          <a:p>
            <a:r>
              <a:rPr lang="en-US" altLang="en-US" dirty="0"/>
              <a:t>Single instance of a resource type</a:t>
            </a:r>
          </a:p>
          <a:p>
            <a:pPr lvl="1"/>
            <a:r>
              <a:rPr lang="en-US" altLang="en-US" dirty="0"/>
              <a:t>Use a resource-allocation graph</a:t>
            </a:r>
          </a:p>
          <a:p>
            <a:pPr lvl="1">
              <a:buFont typeface="Monotype Sorts" pitchFamily="-84" charset="2"/>
              <a:buNone/>
            </a:pPr>
            <a:endParaRPr lang="en-US" altLang="en-US" dirty="0"/>
          </a:p>
          <a:p>
            <a:r>
              <a:rPr lang="en-US" altLang="en-US" dirty="0"/>
              <a:t>Multiple instances of a resource type</a:t>
            </a:r>
          </a:p>
          <a:p>
            <a:pPr lvl="1"/>
            <a:r>
              <a:rPr lang="en-US" altLang="en-US" dirty="0"/>
              <a:t> Use the Banker</a:t>
            </a:r>
            <a:r>
              <a:rPr lang="ja-JP" altLang="en-US" dirty="0"/>
              <a:t>’</a:t>
            </a:r>
            <a:r>
              <a:rPr lang="en-US" altLang="ja-JP" dirty="0"/>
              <a:t>s Algorithm</a:t>
            </a:r>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62E1847-7FBC-4E3E-907B-AD5F78E08F0D}"/>
              </a:ext>
            </a:extLst>
          </p:cNvPr>
          <p:cNvSpPr>
            <a:spLocks noGrp="1" noChangeArrowheads="1"/>
          </p:cNvSpPr>
          <p:nvPr>
            <p:ph type="title"/>
          </p:nvPr>
        </p:nvSpPr>
        <p:spPr>
          <a:xfrm>
            <a:off x="983989" y="235762"/>
            <a:ext cx="7831138" cy="576262"/>
          </a:xfrm>
        </p:spPr>
        <p:txBody>
          <a:bodyPr/>
          <a:lstStyle/>
          <a:p>
            <a:pPr eaLnBrk="1" hangingPunct="1"/>
            <a:r>
              <a:rPr lang="en-US" altLang="en-US" dirty="0"/>
              <a:t>Resource-Allocation Graph Scheme</a:t>
            </a:r>
          </a:p>
        </p:txBody>
      </p:sp>
      <p:sp>
        <p:nvSpPr>
          <p:cNvPr id="39938" name="Rectangle 3">
            <a:extLst>
              <a:ext uri="{FF2B5EF4-FFF2-40B4-BE49-F238E27FC236}">
                <a16:creationId xmlns:a16="http://schemas.microsoft.com/office/drawing/2014/main" id="{86FC01CE-3998-490A-BDE6-3A6213797806}"/>
              </a:ext>
            </a:extLst>
          </p:cNvPr>
          <p:cNvSpPr>
            <a:spLocks noGrp="1" noChangeArrowheads="1"/>
          </p:cNvSpPr>
          <p:nvPr>
            <p:ph type="body" idx="1"/>
          </p:nvPr>
        </p:nvSpPr>
        <p:spPr>
          <a:xfrm>
            <a:off x="858837" y="1155700"/>
            <a:ext cx="7697333" cy="4483100"/>
          </a:xfrm>
        </p:spPr>
        <p:txBody>
          <a:bodyPr/>
          <a:lstStyle/>
          <a:p>
            <a:r>
              <a:rPr lang="en-US" altLang="en-US" b="1" dirty="0">
                <a:solidFill>
                  <a:srgbClr val="006699"/>
                </a:solidFill>
                <a:latin typeface="+mj-lt"/>
              </a:rPr>
              <a:t>Claim edge </a:t>
            </a:r>
            <a:r>
              <a:rPr lang="en-US" altLang="en-US" i="1" dirty="0"/>
              <a:t>P</a:t>
            </a:r>
            <a:r>
              <a:rPr lang="en-US" altLang="en-US" i="1" baseline="-25000" dirty="0"/>
              <a:t>i</a:t>
            </a:r>
            <a:r>
              <a:rPr lang="en-US" altLang="en-US" dirty="0"/>
              <a:t> </a:t>
            </a:r>
            <a:r>
              <a:rPr lang="en-US" altLang="en-US" dirty="0">
                <a:sym typeface="Symbol" panose="05050102010706020507" pitchFamily="18" charset="2"/>
              </a:rPr>
              <a:t> </a:t>
            </a:r>
            <a:r>
              <a:rPr lang="en-US" altLang="en-US" i="1" dirty="0" err="1">
                <a:sym typeface="Symbol" panose="05050102010706020507" pitchFamily="18" charset="2"/>
              </a:rPr>
              <a:t>R</a:t>
            </a:r>
            <a:r>
              <a:rPr lang="en-US" altLang="en-US" i="1" baseline="-25000" dirty="0" err="1">
                <a:sym typeface="Symbol" panose="05050102010706020507" pitchFamily="18" charset="2"/>
              </a:rPr>
              <a:t>j</a:t>
            </a:r>
            <a:r>
              <a:rPr lang="en-US" altLang="en-US" dirty="0">
                <a:sym typeface="Symbol" panose="05050102010706020507" pitchFamily="18" charset="2"/>
              </a:rPr>
              <a:t> indicated that process </a:t>
            </a:r>
            <a:r>
              <a:rPr lang="en-US" altLang="en-US" i="1" dirty="0" err="1">
                <a:sym typeface="Symbol" panose="05050102010706020507" pitchFamily="18" charset="2"/>
              </a:rPr>
              <a:t>P</a:t>
            </a:r>
            <a:r>
              <a:rPr lang="en-US" altLang="en-US" i="1" baseline="-25000" dirty="0" err="1">
                <a:sym typeface="Symbol" panose="05050102010706020507" pitchFamily="18" charset="2"/>
              </a:rPr>
              <a:t>j</a:t>
            </a:r>
            <a:r>
              <a:rPr lang="en-US" altLang="en-US" dirty="0">
                <a:sym typeface="Symbol" panose="05050102010706020507" pitchFamily="18" charset="2"/>
              </a:rPr>
              <a:t> may request resource </a:t>
            </a:r>
            <a:r>
              <a:rPr lang="en-US" altLang="en-US" i="1" dirty="0" err="1">
                <a:sym typeface="Symbol" panose="05050102010706020507" pitchFamily="18" charset="2"/>
              </a:rPr>
              <a:t>R</a:t>
            </a:r>
            <a:r>
              <a:rPr lang="en-US" altLang="en-US" i="1" baseline="-25000" dirty="0" err="1">
                <a:sym typeface="Symbol" panose="05050102010706020507" pitchFamily="18" charset="2"/>
              </a:rPr>
              <a:t>j</a:t>
            </a:r>
            <a:r>
              <a:rPr lang="en-US" altLang="en-US" dirty="0">
                <a:sym typeface="Symbol" panose="05050102010706020507" pitchFamily="18" charset="2"/>
              </a:rPr>
              <a:t>; represented by a dashed line</a:t>
            </a:r>
          </a:p>
          <a:p>
            <a:r>
              <a:rPr lang="en-US" altLang="en-US" dirty="0">
                <a:sym typeface="Symbol" panose="05050102010706020507" pitchFamily="18" charset="2"/>
              </a:rPr>
              <a:t>Claim edge converts to request edge when a process requests a resource</a:t>
            </a:r>
          </a:p>
          <a:p>
            <a:r>
              <a:rPr lang="en-US" altLang="en-US" dirty="0">
                <a:sym typeface="Symbol" panose="05050102010706020507" pitchFamily="18" charset="2"/>
              </a:rPr>
              <a:t>Request edge converted to an assignment edge when the  resource is allocated to the process</a:t>
            </a:r>
          </a:p>
          <a:p>
            <a:r>
              <a:rPr lang="en-US" altLang="en-US" dirty="0">
                <a:sym typeface="Symbol" panose="05050102010706020507" pitchFamily="18" charset="2"/>
              </a:rPr>
              <a:t>When a resource is released by a process, assignment edge reconverts to a claim edge</a:t>
            </a:r>
          </a:p>
          <a:p>
            <a:r>
              <a:rPr lang="en-US" altLang="en-US" dirty="0">
                <a:sym typeface="Symbol" panose="05050102010706020507" pitchFamily="18" charset="2"/>
              </a:rPr>
              <a:t>Resources must be claimed </a:t>
            </a:r>
            <a:r>
              <a:rPr lang="en-US" altLang="en-US" i="1" dirty="0">
                <a:sym typeface="Symbol" panose="05050102010706020507" pitchFamily="18" charset="2"/>
              </a:rPr>
              <a:t>a priori</a:t>
            </a:r>
            <a:r>
              <a:rPr lang="en-US" altLang="en-US" dirty="0">
                <a:sym typeface="Symbol" panose="05050102010706020507" pitchFamily="18" charset="2"/>
              </a:rPr>
              <a:t> in the system</a:t>
            </a:r>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69641F8-B5ED-4701-ADC4-AF8830265D8A}"/>
              </a:ext>
            </a:extLst>
          </p:cNvPr>
          <p:cNvSpPr>
            <a:spLocks noGrp="1" noChangeArrowheads="1"/>
          </p:cNvSpPr>
          <p:nvPr>
            <p:ph type="title"/>
          </p:nvPr>
        </p:nvSpPr>
        <p:spPr>
          <a:xfrm>
            <a:off x="564079" y="355636"/>
            <a:ext cx="8224837" cy="457200"/>
          </a:xfrm>
        </p:spPr>
        <p:txBody>
          <a:bodyPr/>
          <a:lstStyle/>
          <a:p>
            <a:pPr eaLnBrk="1" hangingPunct="1"/>
            <a:r>
              <a:rPr lang="en-US" altLang="en-US" dirty="0"/>
              <a:t>Resource-Allocation Graph</a:t>
            </a:r>
          </a:p>
        </p:txBody>
      </p:sp>
      <p:pic>
        <p:nvPicPr>
          <p:cNvPr id="41986" name="Picture 1">
            <a:extLst>
              <a:ext uri="{FF2B5EF4-FFF2-40B4-BE49-F238E27FC236}">
                <a16:creationId xmlns:a16="http://schemas.microsoft.com/office/drawing/2014/main" id="{971D754B-5ADF-443C-9EFE-EC7015D91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8077" y="1423696"/>
            <a:ext cx="36623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FB73D6D1-D7A9-4A37-BC41-6815A8C70DF7}"/>
              </a:ext>
            </a:extLst>
          </p:cNvPr>
          <p:cNvSpPr>
            <a:spLocks noGrp="1" noChangeArrowheads="1"/>
          </p:cNvSpPr>
          <p:nvPr>
            <p:ph type="title"/>
          </p:nvPr>
        </p:nvSpPr>
        <p:spPr>
          <a:xfrm>
            <a:off x="907952" y="353656"/>
            <a:ext cx="8243887" cy="457200"/>
          </a:xfrm>
        </p:spPr>
        <p:txBody>
          <a:bodyPr/>
          <a:lstStyle/>
          <a:p>
            <a:pPr eaLnBrk="1" hangingPunct="1"/>
            <a:r>
              <a:rPr lang="en-US" altLang="en-US" sz="2800" dirty="0"/>
              <a:t>Unsafe State In Resource-Allocation Graph</a:t>
            </a:r>
          </a:p>
        </p:txBody>
      </p:sp>
      <p:pic>
        <p:nvPicPr>
          <p:cNvPr id="44034" name="Picture 1">
            <a:extLst>
              <a:ext uri="{FF2B5EF4-FFF2-40B4-BE49-F238E27FC236}">
                <a16:creationId xmlns:a16="http://schemas.microsoft.com/office/drawing/2014/main" id="{F5B9B755-77BC-48DD-8A47-C57BD11236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1438275"/>
            <a:ext cx="39020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0FB8F846-16AC-4967-ACDC-17AEF923DCDF}"/>
              </a:ext>
            </a:extLst>
          </p:cNvPr>
          <p:cNvSpPr>
            <a:spLocks noGrp="1" noChangeArrowheads="1"/>
          </p:cNvSpPr>
          <p:nvPr>
            <p:ph type="title"/>
          </p:nvPr>
        </p:nvSpPr>
        <p:spPr>
          <a:xfrm>
            <a:off x="1032747" y="234792"/>
            <a:ext cx="7656512" cy="576262"/>
          </a:xfrm>
        </p:spPr>
        <p:txBody>
          <a:bodyPr/>
          <a:lstStyle/>
          <a:p>
            <a:pPr eaLnBrk="1" hangingPunct="1"/>
            <a:r>
              <a:rPr lang="en-US" altLang="en-US" dirty="0"/>
              <a:t>Resource-Allocation Graph Algorithm</a:t>
            </a:r>
          </a:p>
        </p:txBody>
      </p:sp>
      <p:sp>
        <p:nvSpPr>
          <p:cNvPr id="46082" name="Rectangle 3">
            <a:extLst>
              <a:ext uri="{FF2B5EF4-FFF2-40B4-BE49-F238E27FC236}">
                <a16:creationId xmlns:a16="http://schemas.microsoft.com/office/drawing/2014/main" id="{0A7AE779-FF63-41A9-B5BD-D519561ABD9E}"/>
              </a:ext>
            </a:extLst>
          </p:cNvPr>
          <p:cNvSpPr>
            <a:spLocks noGrp="1" noChangeArrowheads="1"/>
          </p:cNvSpPr>
          <p:nvPr>
            <p:ph type="body" idx="1"/>
          </p:nvPr>
        </p:nvSpPr>
        <p:spPr>
          <a:xfrm>
            <a:off x="825015" y="1187450"/>
            <a:ext cx="7656512" cy="4303713"/>
          </a:xfrm>
        </p:spPr>
        <p:txBody>
          <a:bodyPr/>
          <a:lstStyle/>
          <a:p>
            <a:r>
              <a:rPr lang="en-US" altLang="en-US" dirty="0"/>
              <a:t>Suppose that process</a:t>
            </a:r>
            <a:r>
              <a:rPr lang="en-US" altLang="en-US" i="1" dirty="0"/>
              <a:t> P</a:t>
            </a:r>
            <a:r>
              <a:rPr lang="en-US" altLang="en-US" i="1" baseline="-25000" dirty="0"/>
              <a:t>i</a:t>
            </a:r>
            <a:r>
              <a:rPr lang="en-US" altLang="en-US" dirty="0"/>
              <a:t> requests a resource </a:t>
            </a:r>
            <a:r>
              <a:rPr lang="en-US" altLang="en-US" i="1" dirty="0" err="1">
                <a:sym typeface="Symbol" panose="05050102010706020507" pitchFamily="18" charset="2"/>
              </a:rPr>
              <a:t>R</a:t>
            </a:r>
            <a:r>
              <a:rPr lang="en-US" altLang="en-US" i="1" baseline="-25000" dirty="0" err="1">
                <a:sym typeface="Symbol" panose="05050102010706020507" pitchFamily="18" charset="2"/>
              </a:rPr>
              <a:t>j</a:t>
            </a:r>
            <a:endParaRPr lang="en-US" altLang="en-US" i="1" baseline="-25000" dirty="0">
              <a:sym typeface="Symbol" panose="05050102010706020507" pitchFamily="18" charset="2"/>
            </a:endParaRPr>
          </a:p>
          <a:p>
            <a:r>
              <a:rPr lang="en-US" altLang="en-US" dirty="0">
                <a:sym typeface="Symbol" panose="05050102010706020507" pitchFamily="18" charset="2"/>
              </a:rPr>
              <a:t>The request can be granted only if converting the request edge to an assignment edge does not result in the formation of a cycle in the resource allocation graph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45FFABD-D0ED-4BD7-90B8-096D05870983}"/>
              </a:ext>
            </a:extLst>
          </p:cNvPr>
          <p:cNvSpPr>
            <a:spLocks noGrp="1" noChangeArrowheads="1"/>
          </p:cNvSpPr>
          <p:nvPr>
            <p:ph type="title"/>
          </p:nvPr>
        </p:nvSpPr>
        <p:spPr>
          <a:xfrm>
            <a:off x="923731" y="277813"/>
            <a:ext cx="7763069" cy="576262"/>
          </a:xfrm>
        </p:spPr>
        <p:txBody>
          <a:bodyPr/>
          <a:lstStyle/>
          <a:p>
            <a:pPr eaLnBrk="1" hangingPunct="1"/>
            <a:r>
              <a:rPr lang="en-US" altLang="en-US" dirty="0"/>
              <a:t>Bounded-Buffer Problem</a:t>
            </a:r>
          </a:p>
        </p:txBody>
      </p:sp>
      <p:sp>
        <p:nvSpPr>
          <p:cNvPr id="11267" name="Rectangle 5">
            <a:extLst>
              <a:ext uri="{FF2B5EF4-FFF2-40B4-BE49-F238E27FC236}">
                <a16:creationId xmlns:a16="http://schemas.microsoft.com/office/drawing/2014/main" id="{91998508-D538-4C89-AD83-931DA05A9BCE}"/>
              </a:ext>
            </a:extLst>
          </p:cNvPr>
          <p:cNvSpPr>
            <a:spLocks noChangeArrowheads="1"/>
          </p:cNvSpPr>
          <p:nvPr/>
        </p:nvSpPr>
        <p:spPr bwMode="auto">
          <a:xfrm>
            <a:off x="2492375" y="32464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p:txBody>
      </p:sp>
      <p:pic>
        <p:nvPicPr>
          <p:cNvPr id="4" name="Picture 3">
            <a:extLst>
              <a:ext uri="{FF2B5EF4-FFF2-40B4-BE49-F238E27FC236}">
                <a16:creationId xmlns:a16="http://schemas.microsoft.com/office/drawing/2014/main" id="{616AF114-56DB-47FF-B88A-450070AB3F47}"/>
              </a:ext>
            </a:extLst>
          </p:cNvPr>
          <p:cNvPicPr>
            <a:picLocks noChangeAspect="1"/>
          </p:cNvPicPr>
          <p:nvPr/>
        </p:nvPicPr>
        <p:blipFill>
          <a:blip r:embed="rId3"/>
          <a:stretch>
            <a:fillRect/>
          </a:stretch>
        </p:blipFill>
        <p:spPr>
          <a:xfrm>
            <a:off x="0" y="1977159"/>
            <a:ext cx="9144000" cy="2903682"/>
          </a:xfrm>
          <a:prstGeom prst="rect">
            <a:avLst/>
          </a:prstGeom>
        </p:spPr>
      </p:pic>
    </p:spTree>
    <p:extLst>
      <p:ext uri="{BB962C8B-B14F-4D97-AF65-F5344CB8AC3E}">
        <p14:creationId xmlns:p14="http://schemas.microsoft.com/office/powerpoint/2010/main" val="723605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29A3144D-3E55-44DD-99C2-5A8149921420}"/>
              </a:ext>
            </a:extLst>
          </p:cNvPr>
          <p:cNvSpPr>
            <a:spLocks noGrp="1" noChangeArrowheads="1"/>
          </p:cNvSpPr>
          <p:nvPr>
            <p:ph type="title"/>
          </p:nvPr>
        </p:nvSpPr>
        <p:spPr>
          <a:xfrm>
            <a:off x="914400" y="238549"/>
            <a:ext cx="7772400" cy="576262"/>
          </a:xfrm>
        </p:spPr>
        <p:txBody>
          <a:bodyPr/>
          <a:lstStyle/>
          <a:p>
            <a:pPr eaLnBrk="1" hangingPunct="1"/>
            <a:r>
              <a:rPr lang="en-US" altLang="en-US" dirty="0"/>
              <a:t>Banker’s Algorithm</a:t>
            </a:r>
          </a:p>
        </p:txBody>
      </p:sp>
      <p:sp>
        <p:nvSpPr>
          <p:cNvPr id="48130" name="Rectangle 3">
            <a:extLst>
              <a:ext uri="{FF2B5EF4-FFF2-40B4-BE49-F238E27FC236}">
                <a16:creationId xmlns:a16="http://schemas.microsoft.com/office/drawing/2014/main" id="{D051B137-35A8-4BCD-B97B-829EA95E2680}"/>
              </a:ext>
            </a:extLst>
          </p:cNvPr>
          <p:cNvSpPr>
            <a:spLocks noGrp="1" noChangeArrowheads="1"/>
          </p:cNvSpPr>
          <p:nvPr>
            <p:ph type="body" idx="1"/>
          </p:nvPr>
        </p:nvSpPr>
        <p:spPr>
          <a:xfrm>
            <a:off x="858838" y="1128713"/>
            <a:ext cx="7706664" cy="4441825"/>
          </a:xfrm>
        </p:spPr>
        <p:txBody>
          <a:bodyPr/>
          <a:lstStyle/>
          <a:p>
            <a:r>
              <a:rPr lang="en-US" altLang="en-US" dirty="0"/>
              <a:t>Multiple instances of resources</a:t>
            </a:r>
            <a:br>
              <a:rPr lang="en-US" altLang="en-US" dirty="0"/>
            </a:br>
            <a:endParaRPr lang="en-US" altLang="en-US" dirty="0"/>
          </a:p>
          <a:p>
            <a:r>
              <a:rPr lang="en-US" altLang="en-US" dirty="0"/>
              <a:t>Each process must a priori claim maximum use</a:t>
            </a:r>
            <a:br>
              <a:rPr lang="en-US" altLang="en-US" dirty="0"/>
            </a:br>
            <a:endParaRPr lang="en-US" altLang="en-US" dirty="0"/>
          </a:p>
          <a:p>
            <a:r>
              <a:rPr lang="en-US" altLang="en-US" dirty="0"/>
              <a:t>When a process requests a resource it may have to wait  </a:t>
            </a:r>
            <a:br>
              <a:rPr lang="en-US" altLang="en-US" dirty="0"/>
            </a:br>
            <a:endParaRPr lang="en-US" altLang="en-US" dirty="0"/>
          </a:p>
          <a:p>
            <a:r>
              <a:rPr lang="en-US" altLang="en-US" dirty="0"/>
              <a:t>When a process gets all its resources it must return them in a finite amount of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87FA0DF4-BE04-4A21-8DF8-1258C2593E40}"/>
              </a:ext>
            </a:extLst>
          </p:cNvPr>
          <p:cNvSpPr>
            <a:spLocks noGrp="1" noChangeArrowheads="1"/>
          </p:cNvSpPr>
          <p:nvPr>
            <p:ph type="title"/>
          </p:nvPr>
        </p:nvSpPr>
        <p:spPr>
          <a:xfrm>
            <a:off x="1064237" y="383009"/>
            <a:ext cx="7586662" cy="431800"/>
          </a:xfrm>
        </p:spPr>
        <p:txBody>
          <a:bodyPr/>
          <a:lstStyle/>
          <a:p>
            <a:pPr eaLnBrk="1" hangingPunct="1"/>
            <a:r>
              <a:rPr lang="en-US" altLang="en-US" sz="2800" dirty="0"/>
              <a:t>Data Structures for the Banker</a:t>
            </a:r>
            <a:r>
              <a:rPr lang="ja-JP" altLang="en-US" sz="2800" dirty="0"/>
              <a:t>’</a:t>
            </a:r>
            <a:r>
              <a:rPr lang="en-US" altLang="ja-JP" sz="2800" dirty="0"/>
              <a:t>s Algorithm </a:t>
            </a:r>
            <a:endParaRPr lang="en-US" altLang="en-US" sz="2800" dirty="0"/>
          </a:p>
        </p:txBody>
      </p:sp>
      <p:sp>
        <p:nvSpPr>
          <p:cNvPr id="50178" name="Rectangle 3">
            <a:extLst>
              <a:ext uri="{FF2B5EF4-FFF2-40B4-BE49-F238E27FC236}">
                <a16:creationId xmlns:a16="http://schemas.microsoft.com/office/drawing/2014/main" id="{9D3FB76A-D010-4081-9D81-A9865380F002}"/>
              </a:ext>
            </a:extLst>
          </p:cNvPr>
          <p:cNvSpPr>
            <a:spLocks noGrp="1" noChangeArrowheads="1"/>
          </p:cNvSpPr>
          <p:nvPr>
            <p:ph type="body" idx="1"/>
          </p:nvPr>
        </p:nvSpPr>
        <p:spPr>
          <a:xfrm>
            <a:off x="1192213" y="1654175"/>
            <a:ext cx="7370762" cy="4387850"/>
          </a:xfrm>
        </p:spPr>
        <p:txBody>
          <a:bodyPr/>
          <a:lstStyle/>
          <a:p>
            <a:r>
              <a:rPr lang="en-US" altLang="en-US" b="1" dirty="0"/>
              <a:t>Available</a:t>
            </a:r>
            <a:r>
              <a:rPr lang="en-US" altLang="en-US" i="1" dirty="0"/>
              <a:t>:</a:t>
            </a:r>
            <a:r>
              <a:rPr lang="en-US" altLang="en-US" dirty="0"/>
              <a:t>  Vector of length </a:t>
            </a:r>
            <a:r>
              <a:rPr lang="en-US" altLang="en-US" i="1" dirty="0"/>
              <a:t>m</a:t>
            </a:r>
            <a:r>
              <a:rPr lang="en-US" altLang="en-US" dirty="0"/>
              <a:t>. If available [</a:t>
            </a:r>
            <a:r>
              <a:rPr lang="en-US" altLang="en-US" i="1" dirty="0"/>
              <a:t>j</a:t>
            </a:r>
            <a:r>
              <a:rPr lang="en-US" altLang="en-US" dirty="0"/>
              <a:t>] = </a:t>
            </a:r>
            <a:r>
              <a:rPr lang="en-US" altLang="en-US" i="1" dirty="0"/>
              <a:t>k</a:t>
            </a:r>
            <a:r>
              <a:rPr lang="en-US" altLang="en-US" dirty="0"/>
              <a:t>, there are</a:t>
            </a:r>
            <a:r>
              <a:rPr lang="en-US" altLang="en-US" i="1" dirty="0"/>
              <a:t> k</a:t>
            </a:r>
            <a:r>
              <a:rPr lang="en-US" altLang="en-US" dirty="0"/>
              <a:t> instances of resource type </a:t>
            </a:r>
            <a:r>
              <a:rPr lang="en-US" altLang="en-US" i="1" dirty="0" err="1"/>
              <a:t>R</a:t>
            </a:r>
            <a:r>
              <a:rPr lang="en-US" altLang="en-US" i="1" baseline="-25000" dirty="0" err="1"/>
              <a:t>j</a:t>
            </a:r>
            <a:r>
              <a:rPr lang="en-US" altLang="en-US" baseline="-25000" dirty="0"/>
              <a:t>  </a:t>
            </a:r>
            <a:r>
              <a:rPr lang="en-US" altLang="en-US" dirty="0"/>
              <a:t>available</a:t>
            </a:r>
          </a:p>
          <a:p>
            <a:endParaRPr lang="en-US" altLang="en-US" sz="800" dirty="0"/>
          </a:p>
          <a:p>
            <a:r>
              <a:rPr lang="en-US" altLang="en-US" b="1" dirty="0">
                <a:solidFill>
                  <a:srgbClr val="000000"/>
                </a:solidFill>
              </a:rPr>
              <a:t>Max</a:t>
            </a:r>
            <a:r>
              <a:rPr lang="en-US" altLang="en-US" i="1" dirty="0"/>
              <a:t>: n x m</a:t>
            </a:r>
            <a:r>
              <a:rPr lang="en-US" altLang="en-US" dirty="0"/>
              <a:t> matrix.  If </a:t>
            </a:r>
            <a:r>
              <a:rPr lang="en-US" altLang="en-US" i="1" dirty="0"/>
              <a:t>Max </a:t>
            </a:r>
            <a:r>
              <a:rPr lang="en-US" altLang="en-US" dirty="0"/>
              <a:t>[</a:t>
            </a:r>
            <a:r>
              <a:rPr lang="en-US" altLang="en-US" i="1" dirty="0" err="1"/>
              <a:t>i,j</a:t>
            </a:r>
            <a:r>
              <a:rPr lang="en-US" altLang="en-US" dirty="0"/>
              <a:t>] = </a:t>
            </a:r>
            <a:r>
              <a:rPr lang="en-US" altLang="en-US" i="1" dirty="0"/>
              <a:t>k</a:t>
            </a:r>
            <a:r>
              <a:rPr lang="en-US" altLang="en-US" dirty="0"/>
              <a:t>, then process </a:t>
            </a:r>
            <a:r>
              <a:rPr lang="en-US" altLang="en-US" i="1" dirty="0"/>
              <a:t>P</a:t>
            </a:r>
            <a:r>
              <a:rPr lang="en-US" altLang="en-US" i="1" baseline="-25000" dirty="0"/>
              <a:t>i</a:t>
            </a:r>
            <a:r>
              <a:rPr lang="en-US" altLang="en-US" i="1" dirty="0"/>
              <a:t> </a:t>
            </a:r>
            <a:r>
              <a:rPr lang="en-US" altLang="en-US" dirty="0"/>
              <a:t>may request at most</a:t>
            </a:r>
            <a:r>
              <a:rPr lang="en-US" altLang="en-US" i="1" dirty="0"/>
              <a:t> k </a:t>
            </a:r>
            <a:r>
              <a:rPr lang="en-US" altLang="en-US" dirty="0"/>
              <a:t>instances of resource type </a:t>
            </a:r>
            <a:r>
              <a:rPr lang="en-US" altLang="en-US" i="1" dirty="0" err="1"/>
              <a:t>R</a:t>
            </a:r>
            <a:r>
              <a:rPr lang="en-US" altLang="en-US" i="1" baseline="-25000" dirty="0" err="1"/>
              <a:t>j</a:t>
            </a:r>
            <a:endParaRPr lang="en-US" altLang="en-US" i="1" baseline="-25000" dirty="0"/>
          </a:p>
          <a:p>
            <a:endParaRPr lang="en-US" altLang="en-US" sz="800" i="1" baseline="-25000" dirty="0"/>
          </a:p>
          <a:p>
            <a:r>
              <a:rPr lang="en-US" altLang="en-US" b="1" dirty="0">
                <a:solidFill>
                  <a:srgbClr val="000000"/>
                </a:solidFill>
              </a:rPr>
              <a:t>Allocation</a:t>
            </a:r>
            <a:r>
              <a:rPr lang="en-US" altLang="en-US" i="1" dirty="0"/>
              <a:t>:  n </a:t>
            </a:r>
            <a:r>
              <a:rPr lang="en-US" altLang="en-US" dirty="0"/>
              <a:t>x</a:t>
            </a:r>
            <a:r>
              <a:rPr lang="en-US" altLang="en-US" i="1" dirty="0"/>
              <a:t> m</a:t>
            </a:r>
            <a:r>
              <a:rPr lang="en-US" altLang="en-US" dirty="0"/>
              <a:t> matrix.  If Allocation[</a:t>
            </a:r>
            <a:r>
              <a:rPr lang="en-US" altLang="en-US" i="1" dirty="0" err="1"/>
              <a:t>i,j</a:t>
            </a:r>
            <a:r>
              <a:rPr lang="en-US" altLang="en-US" dirty="0"/>
              <a:t>] = </a:t>
            </a:r>
            <a:r>
              <a:rPr lang="en-US" altLang="en-US" i="1" dirty="0"/>
              <a:t>k</a:t>
            </a:r>
            <a:r>
              <a:rPr lang="en-US" altLang="en-US" dirty="0"/>
              <a:t> then</a:t>
            </a:r>
            <a:r>
              <a:rPr lang="en-US" altLang="en-US" i="1" dirty="0"/>
              <a:t> P</a:t>
            </a:r>
            <a:r>
              <a:rPr lang="en-US" altLang="en-US" i="1" baseline="-25000" dirty="0"/>
              <a:t>i</a:t>
            </a:r>
            <a:r>
              <a:rPr lang="en-US" altLang="en-US" dirty="0"/>
              <a:t> is currently allocated </a:t>
            </a:r>
            <a:r>
              <a:rPr lang="en-US" altLang="en-US" i="1" dirty="0"/>
              <a:t>k</a:t>
            </a:r>
            <a:r>
              <a:rPr lang="en-US" altLang="en-US" dirty="0"/>
              <a:t> instances of </a:t>
            </a:r>
            <a:r>
              <a:rPr lang="en-US" altLang="en-US" i="1" dirty="0" err="1"/>
              <a:t>R</a:t>
            </a:r>
            <a:r>
              <a:rPr lang="en-US" altLang="en-US" i="1" baseline="-25000" dirty="0" err="1"/>
              <a:t>j</a:t>
            </a:r>
            <a:endParaRPr lang="en-US" altLang="en-US" i="1" baseline="-25000" dirty="0"/>
          </a:p>
          <a:p>
            <a:endParaRPr lang="en-US" altLang="en-US" sz="800" i="1" baseline="-25000" dirty="0"/>
          </a:p>
          <a:p>
            <a:r>
              <a:rPr lang="en-US" altLang="en-US" b="1" dirty="0">
                <a:solidFill>
                  <a:srgbClr val="000000"/>
                </a:solidFill>
              </a:rPr>
              <a:t>Need</a:t>
            </a:r>
            <a:r>
              <a:rPr lang="en-US" altLang="en-US" i="1" dirty="0"/>
              <a:t>:  n </a:t>
            </a:r>
            <a:r>
              <a:rPr lang="en-US" altLang="en-US" dirty="0"/>
              <a:t>x</a:t>
            </a:r>
            <a:r>
              <a:rPr lang="en-US" altLang="en-US" i="1" dirty="0"/>
              <a:t> m</a:t>
            </a:r>
            <a:r>
              <a:rPr lang="en-US" altLang="en-US" dirty="0"/>
              <a:t> matrix. If </a:t>
            </a:r>
            <a:r>
              <a:rPr lang="en-US" altLang="en-US" i="1" dirty="0"/>
              <a:t>Need</a:t>
            </a:r>
            <a:r>
              <a:rPr lang="en-US" altLang="en-US" dirty="0"/>
              <a:t>[</a:t>
            </a:r>
            <a:r>
              <a:rPr lang="en-US" altLang="en-US" i="1" dirty="0" err="1"/>
              <a:t>i,j</a:t>
            </a:r>
            <a:r>
              <a:rPr lang="en-US" altLang="en-US" dirty="0"/>
              <a:t>] =</a:t>
            </a:r>
            <a:r>
              <a:rPr lang="en-US" altLang="en-US" i="1" dirty="0"/>
              <a:t> k</a:t>
            </a:r>
            <a:r>
              <a:rPr lang="en-US" altLang="en-US" dirty="0"/>
              <a:t>, then</a:t>
            </a:r>
            <a:r>
              <a:rPr lang="en-US" altLang="en-US" i="1" dirty="0"/>
              <a:t> P</a:t>
            </a:r>
            <a:r>
              <a:rPr lang="en-US" altLang="en-US" i="1" baseline="-25000" dirty="0"/>
              <a:t>i</a:t>
            </a:r>
            <a:r>
              <a:rPr lang="en-US" altLang="en-US" dirty="0"/>
              <a:t> may need </a:t>
            </a:r>
            <a:r>
              <a:rPr lang="en-US" altLang="en-US" i="1" dirty="0"/>
              <a:t>k</a:t>
            </a:r>
            <a:r>
              <a:rPr lang="en-US" altLang="en-US" dirty="0"/>
              <a:t> more instances of </a:t>
            </a:r>
            <a:r>
              <a:rPr lang="en-US" altLang="en-US" i="1" dirty="0" err="1"/>
              <a:t>R</a:t>
            </a:r>
            <a:r>
              <a:rPr lang="en-US" altLang="en-US" i="1" baseline="-25000" dirty="0" err="1"/>
              <a:t>j</a:t>
            </a:r>
            <a:r>
              <a:rPr lang="en-US" altLang="en-US" baseline="-25000" dirty="0"/>
              <a:t> </a:t>
            </a:r>
            <a:r>
              <a:rPr lang="en-US" altLang="en-US" dirty="0"/>
              <a:t>to complete its task</a:t>
            </a:r>
          </a:p>
          <a:p>
            <a:pPr lvl="2">
              <a:buFont typeface="Webdings" panose="05030102010509060703" pitchFamily="18" charset="2"/>
              <a:buNone/>
            </a:pPr>
            <a:br>
              <a:rPr lang="en-US" altLang="en-US" dirty="0"/>
            </a:br>
            <a:r>
              <a:rPr lang="en-US" altLang="en-US" i="1" dirty="0"/>
              <a:t>Need</a:t>
            </a:r>
            <a:r>
              <a:rPr lang="en-US" altLang="en-US" dirty="0"/>
              <a:t> [</a:t>
            </a:r>
            <a:r>
              <a:rPr lang="en-US" altLang="en-US" i="1" dirty="0" err="1"/>
              <a:t>i,j</a:t>
            </a:r>
            <a:r>
              <a:rPr lang="en-US" altLang="en-US" i="1" dirty="0"/>
              <a:t>]</a:t>
            </a:r>
            <a:r>
              <a:rPr lang="en-US" altLang="en-US" dirty="0"/>
              <a:t> = </a:t>
            </a:r>
            <a:r>
              <a:rPr lang="en-US" altLang="en-US" i="1" dirty="0"/>
              <a:t>Max</a:t>
            </a:r>
            <a:r>
              <a:rPr lang="en-US" altLang="en-US" dirty="0"/>
              <a:t>[</a:t>
            </a:r>
            <a:r>
              <a:rPr lang="en-US" altLang="en-US" i="1" dirty="0" err="1"/>
              <a:t>i,j</a:t>
            </a:r>
            <a:r>
              <a:rPr lang="en-US" altLang="en-US" dirty="0"/>
              <a:t>] – </a:t>
            </a:r>
            <a:r>
              <a:rPr lang="en-US" altLang="en-US" i="1" dirty="0"/>
              <a:t>Allocation</a:t>
            </a:r>
            <a:r>
              <a:rPr lang="en-US" altLang="en-US" dirty="0"/>
              <a:t> [</a:t>
            </a:r>
            <a:r>
              <a:rPr lang="en-US" altLang="en-US" i="1" dirty="0" err="1"/>
              <a:t>i,j</a:t>
            </a:r>
            <a:r>
              <a:rPr lang="en-US" altLang="en-US" dirty="0"/>
              <a:t>]</a:t>
            </a:r>
          </a:p>
        </p:txBody>
      </p:sp>
      <p:sp>
        <p:nvSpPr>
          <p:cNvPr id="50179" name="Text Box 4">
            <a:extLst>
              <a:ext uri="{FF2B5EF4-FFF2-40B4-BE49-F238E27FC236}">
                <a16:creationId xmlns:a16="http://schemas.microsoft.com/office/drawing/2014/main" id="{AE86C5C3-E474-4D7C-8E73-3297B5AF2937}"/>
              </a:ext>
            </a:extLst>
          </p:cNvPr>
          <p:cNvSpPr txBox="1">
            <a:spLocks noChangeArrowheads="1"/>
          </p:cNvSpPr>
          <p:nvPr/>
        </p:nvSpPr>
        <p:spPr bwMode="auto">
          <a:xfrm>
            <a:off x="950913" y="1108075"/>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dirty="0"/>
              <a:t>Let </a:t>
            </a:r>
            <a:r>
              <a:rPr kumimoji="0" lang="en-US" altLang="en-US" i="1" dirty="0"/>
              <a:t>n</a:t>
            </a:r>
            <a:r>
              <a:rPr kumimoji="0" lang="en-US" altLang="en-US" dirty="0"/>
              <a:t> = number of processes, and </a:t>
            </a:r>
            <a:r>
              <a:rPr kumimoji="0" lang="en-US" altLang="en-US" i="1" dirty="0"/>
              <a:t>m </a:t>
            </a:r>
            <a:r>
              <a:rPr kumimoji="0" lang="en-US" altLang="en-US" dirty="0"/>
              <a:t>= number of resources types.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790C097-F637-4E56-9DE9-9732B5BC1693}"/>
              </a:ext>
            </a:extLst>
          </p:cNvPr>
          <p:cNvSpPr>
            <a:spLocks noGrp="1" noChangeArrowheads="1"/>
          </p:cNvSpPr>
          <p:nvPr>
            <p:ph type="title"/>
          </p:nvPr>
        </p:nvSpPr>
        <p:spPr>
          <a:xfrm>
            <a:off x="457200" y="232005"/>
            <a:ext cx="8229600" cy="576262"/>
          </a:xfrm>
        </p:spPr>
        <p:txBody>
          <a:bodyPr/>
          <a:lstStyle/>
          <a:p>
            <a:pPr eaLnBrk="1" hangingPunct="1"/>
            <a:r>
              <a:rPr lang="en-US" altLang="en-US" dirty="0"/>
              <a:t>Safety Algorithm</a:t>
            </a:r>
          </a:p>
        </p:txBody>
      </p:sp>
      <p:sp>
        <p:nvSpPr>
          <p:cNvPr id="52226" name="Rectangle 3">
            <a:extLst>
              <a:ext uri="{FF2B5EF4-FFF2-40B4-BE49-F238E27FC236}">
                <a16:creationId xmlns:a16="http://schemas.microsoft.com/office/drawing/2014/main" id="{3636911B-2CB1-426E-842A-DA9B0800644E}"/>
              </a:ext>
            </a:extLst>
          </p:cNvPr>
          <p:cNvSpPr>
            <a:spLocks noGrp="1" noChangeArrowheads="1"/>
          </p:cNvSpPr>
          <p:nvPr>
            <p:ph type="body" idx="1"/>
          </p:nvPr>
        </p:nvSpPr>
        <p:spPr>
          <a:xfrm>
            <a:off x="885825" y="1157288"/>
            <a:ext cx="7372350" cy="4943475"/>
          </a:xfrm>
        </p:spPr>
        <p:txBody>
          <a:bodyPr/>
          <a:lstStyle/>
          <a:p>
            <a:pPr marL="342900" indent="-342900">
              <a:buFont typeface="+mj-lt"/>
              <a:buAutoNum type="arabicPeriod"/>
            </a:pPr>
            <a:r>
              <a:rPr lang="en-US" altLang="en-US" dirty="0"/>
              <a:t>Let </a:t>
            </a:r>
            <a:r>
              <a:rPr lang="en-US" altLang="en-US" b="1" i="1" dirty="0">
                <a:solidFill>
                  <a:srgbClr val="000000"/>
                </a:solidFill>
              </a:rPr>
              <a:t>Work</a:t>
            </a:r>
            <a:r>
              <a:rPr lang="en-US" altLang="en-US" i="1" dirty="0">
                <a:solidFill>
                  <a:srgbClr val="000000"/>
                </a:solidFill>
              </a:rPr>
              <a:t> </a:t>
            </a:r>
            <a:r>
              <a:rPr lang="en-US" altLang="en-US" dirty="0"/>
              <a:t>and </a:t>
            </a:r>
            <a:r>
              <a:rPr lang="en-US" altLang="en-US" b="1" i="1" dirty="0">
                <a:solidFill>
                  <a:srgbClr val="000000"/>
                </a:solidFill>
              </a:rPr>
              <a:t>Finish</a:t>
            </a:r>
            <a:r>
              <a:rPr lang="en-US" altLang="en-US" dirty="0">
                <a:solidFill>
                  <a:srgbClr val="000000"/>
                </a:solidFill>
              </a:rPr>
              <a:t> </a:t>
            </a:r>
            <a:r>
              <a:rPr lang="en-US" altLang="en-US" dirty="0"/>
              <a:t>be vectors of length</a:t>
            </a:r>
            <a:r>
              <a:rPr lang="en-US" altLang="en-US" i="1" dirty="0"/>
              <a:t> m</a:t>
            </a:r>
            <a:r>
              <a:rPr lang="en-US" altLang="en-US" dirty="0"/>
              <a:t> and</a:t>
            </a:r>
            <a:r>
              <a:rPr lang="en-US" altLang="en-US" i="1" dirty="0"/>
              <a:t> n</a:t>
            </a:r>
            <a:r>
              <a:rPr lang="en-US" altLang="en-US" dirty="0"/>
              <a:t>, respectively.  Initialize:</a:t>
            </a:r>
          </a:p>
          <a:p>
            <a:pPr marL="1543050" lvl="3" indent="-342900">
              <a:lnSpc>
                <a:spcPct val="90000"/>
              </a:lnSpc>
              <a:buFontTx/>
              <a:buNone/>
            </a:pPr>
            <a:r>
              <a:rPr lang="en-US" altLang="en-US" b="1" i="1" dirty="0"/>
              <a:t>Work </a:t>
            </a:r>
            <a:r>
              <a:rPr lang="en-US" altLang="en-US" b="1" dirty="0"/>
              <a:t>= </a:t>
            </a:r>
            <a:r>
              <a:rPr lang="en-US" altLang="en-US" b="1" i="1" dirty="0"/>
              <a:t>Available</a:t>
            </a:r>
          </a:p>
          <a:p>
            <a:pPr marL="1543050" lvl="3" indent="-342900">
              <a:lnSpc>
                <a:spcPct val="90000"/>
              </a:lnSpc>
              <a:buFontTx/>
              <a:buNone/>
            </a:pPr>
            <a:r>
              <a:rPr lang="en-US" altLang="en-US" b="1" i="1" dirty="0"/>
              <a:t>Finish </a:t>
            </a:r>
            <a:r>
              <a:rPr lang="en-US" altLang="en-US" b="1" dirty="0"/>
              <a:t>[</a:t>
            </a:r>
            <a:r>
              <a:rPr lang="en-US" altLang="en-US" b="1" i="1" dirty="0"/>
              <a:t>i</a:t>
            </a:r>
            <a:r>
              <a:rPr lang="en-US" altLang="en-US" b="1" dirty="0"/>
              <a:t>] =</a:t>
            </a:r>
            <a:r>
              <a:rPr lang="en-US" altLang="en-US" b="1" i="1" dirty="0"/>
              <a:t> false </a:t>
            </a:r>
            <a:r>
              <a:rPr lang="en-US" altLang="en-US" b="1" dirty="0"/>
              <a:t>for</a:t>
            </a:r>
            <a:r>
              <a:rPr lang="en-US" altLang="en-US" b="1" i="1" dirty="0"/>
              <a:t> i</a:t>
            </a:r>
            <a:r>
              <a:rPr lang="en-US" altLang="en-US" b="1" dirty="0"/>
              <a:t> = 0, 1, …, </a:t>
            </a:r>
            <a:r>
              <a:rPr lang="en-US" altLang="en-US" b="1" i="1" dirty="0"/>
              <a:t>n- </a:t>
            </a:r>
            <a:r>
              <a:rPr lang="en-US" altLang="en-US" b="1" dirty="0"/>
              <a:t>1</a:t>
            </a:r>
          </a:p>
          <a:p>
            <a:pPr marL="1543050" lvl="3" indent="-342900">
              <a:lnSpc>
                <a:spcPct val="90000"/>
              </a:lnSpc>
              <a:buFontTx/>
              <a:buNone/>
            </a:pPr>
            <a:endParaRPr lang="en-US" altLang="en-US" sz="800" dirty="0"/>
          </a:p>
          <a:p>
            <a:pPr marL="342900" indent="-342900">
              <a:lnSpc>
                <a:spcPct val="90000"/>
              </a:lnSpc>
              <a:buFont typeface="+mj-lt"/>
              <a:buAutoNum type="arabicPeriod"/>
            </a:pPr>
            <a:r>
              <a:rPr lang="en-US" altLang="en-US" dirty="0"/>
              <a:t>Find an </a:t>
            </a:r>
            <a:r>
              <a:rPr lang="en-US" altLang="en-US" b="1" i="1" dirty="0"/>
              <a:t>i</a:t>
            </a:r>
            <a:r>
              <a:rPr lang="en-US" altLang="en-US" i="1" dirty="0"/>
              <a:t> </a:t>
            </a:r>
            <a:r>
              <a:rPr lang="en-US" altLang="en-US" dirty="0"/>
              <a:t>such that both: </a:t>
            </a:r>
          </a:p>
          <a:p>
            <a:pPr marL="800100" lvl="1" indent="-342900">
              <a:lnSpc>
                <a:spcPct val="90000"/>
              </a:lnSpc>
              <a:buFont typeface="Monotype Sorts" pitchFamily="-84" charset="2"/>
              <a:buNone/>
            </a:pPr>
            <a:r>
              <a:rPr lang="en-US" altLang="en-US" dirty="0"/>
              <a:t>  (a) </a:t>
            </a:r>
            <a:r>
              <a:rPr lang="en-US" altLang="en-US" b="1" i="1" dirty="0"/>
              <a:t>Finish</a:t>
            </a:r>
            <a:r>
              <a:rPr lang="en-US" altLang="en-US" b="1" dirty="0"/>
              <a:t> [</a:t>
            </a:r>
            <a:r>
              <a:rPr lang="en-US" altLang="en-US" b="1" i="1" dirty="0"/>
              <a:t>i</a:t>
            </a:r>
            <a:r>
              <a:rPr lang="en-US" altLang="en-US" b="1" dirty="0"/>
              <a:t>] = </a:t>
            </a:r>
            <a:r>
              <a:rPr lang="en-US" altLang="en-US" b="1" i="1" dirty="0"/>
              <a:t>false</a:t>
            </a:r>
            <a:endParaRPr lang="en-US" altLang="en-US" b="1" dirty="0"/>
          </a:p>
          <a:p>
            <a:pPr marL="800100" lvl="1" indent="-342900">
              <a:lnSpc>
                <a:spcPct val="90000"/>
              </a:lnSpc>
              <a:buFont typeface="Monotype Sorts" pitchFamily="-84" charset="2"/>
              <a:buNone/>
            </a:pPr>
            <a:r>
              <a:rPr lang="en-US" altLang="en-US" dirty="0"/>
              <a:t>  (b) </a:t>
            </a:r>
            <a:r>
              <a:rPr lang="en-US" altLang="en-US" b="1" i="1" dirty="0" err="1"/>
              <a:t>Need</a:t>
            </a:r>
            <a:r>
              <a:rPr lang="en-US" altLang="en-US" b="1" i="1" baseline="-25000" dirty="0" err="1"/>
              <a:t>i</a:t>
            </a:r>
            <a:r>
              <a:rPr lang="en-US" altLang="en-US" b="1" dirty="0"/>
              <a:t> </a:t>
            </a:r>
            <a:r>
              <a:rPr lang="en-US" altLang="en-US" b="1" dirty="0">
                <a:sym typeface="Symbol" panose="05050102010706020507" pitchFamily="18" charset="2"/>
              </a:rPr>
              <a:t> </a:t>
            </a:r>
            <a:r>
              <a:rPr lang="en-US" altLang="en-US" b="1" i="1" dirty="0">
                <a:sym typeface="Symbol" panose="05050102010706020507" pitchFamily="18" charset="2"/>
              </a:rPr>
              <a:t>Work</a:t>
            </a:r>
          </a:p>
          <a:p>
            <a:pPr marL="800100" lvl="1" indent="-342900">
              <a:lnSpc>
                <a:spcPct val="90000"/>
              </a:lnSpc>
              <a:buFont typeface="Monotype Sorts" pitchFamily="-84" charset="2"/>
              <a:buNone/>
            </a:pPr>
            <a:r>
              <a:rPr lang="en-US" altLang="en-US" dirty="0">
                <a:sym typeface="Symbol" panose="05050102010706020507" pitchFamily="18" charset="2"/>
              </a:rPr>
              <a:t>   If no such</a:t>
            </a:r>
            <a:r>
              <a:rPr lang="en-US" altLang="en-US" b="1" dirty="0">
                <a:sym typeface="Symbol" panose="05050102010706020507" pitchFamily="18" charset="2"/>
              </a:rPr>
              <a:t> </a:t>
            </a:r>
            <a:r>
              <a:rPr lang="en-US" altLang="en-US" b="1" i="1" dirty="0">
                <a:sym typeface="Symbol" panose="05050102010706020507" pitchFamily="18" charset="2"/>
              </a:rPr>
              <a:t>i </a:t>
            </a:r>
            <a:r>
              <a:rPr lang="en-US" altLang="en-US" dirty="0">
                <a:sym typeface="Symbol" panose="05050102010706020507" pitchFamily="18" charset="2"/>
              </a:rPr>
              <a:t>exists, go to step 4</a:t>
            </a:r>
          </a:p>
          <a:p>
            <a:pPr marL="800100" lvl="1" indent="-342900">
              <a:lnSpc>
                <a:spcPct val="90000"/>
              </a:lnSpc>
              <a:buFont typeface="Monotype Sorts" pitchFamily="-84" charset="2"/>
              <a:buNone/>
            </a:pPr>
            <a:endParaRPr lang="en-US" altLang="en-US" sz="800" dirty="0">
              <a:sym typeface="Symbol" panose="05050102010706020507" pitchFamily="18" charset="2"/>
            </a:endParaRPr>
          </a:p>
          <a:p>
            <a:pPr marL="342900" indent="-342900">
              <a:buFont typeface="+mj-lt"/>
              <a:buAutoNum type="arabicPeriod"/>
            </a:pPr>
            <a:r>
              <a:rPr lang="en-US" altLang="en-US" dirty="0"/>
              <a:t> </a:t>
            </a:r>
            <a:r>
              <a:rPr lang="en-US" altLang="en-US" b="1" i="1" dirty="0"/>
              <a:t>Work</a:t>
            </a:r>
            <a:r>
              <a:rPr lang="en-US" altLang="en-US" b="1" dirty="0"/>
              <a:t> = </a:t>
            </a:r>
            <a:r>
              <a:rPr lang="en-US" altLang="en-US" b="1" i="1" dirty="0"/>
              <a:t>Work </a:t>
            </a:r>
            <a:r>
              <a:rPr lang="en-US" altLang="en-US" b="1" dirty="0"/>
              <a:t>+ </a:t>
            </a:r>
            <a:r>
              <a:rPr lang="en-US" altLang="en-US" b="1" i="1" dirty="0" err="1"/>
              <a:t>Allocation</a:t>
            </a:r>
            <a:r>
              <a:rPr lang="en-US" altLang="en-US" b="1" i="1" baseline="-25000" dirty="0" err="1"/>
              <a:t>i</a:t>
            </a:r>
            <a:br>
              <a:rPr lang="en-US" altLang="en-US" b="1" dirty="0"/>
            </a:br>
            <a:r>
              <a:rPr lang="en-US" altLang="en-US" b="1" dirty="0"/>
              <a:t> </a:t>
            </a:r>
            <a:r>
              <a:rPr lang="en-US" altLang="en-US" b="1" i="1" dirty="0"/>
              <a:t>Finish</a:t>
            </a:r>
            <a:r>
              <a:rPr lang="en-US" altLang="en-US" b="1" dirty="0"/>
              <a:t>[</a:t>
            </a:r>
            <a:r>
              <a:rPr lang="en-US" altLang="en-US" b="1" i="1" dirty="0"/>
              <a:t>i</a:t>
            </a:r>
            <a:r>
              <a:rPr lang="en-US" altLang="en-US" b="1" dirty="0"/>
              <a:t>] =</a:t>
            </a:r>
            <a:r>
              <a:rPr lang="en-US" altLang="en-US" b="1" i="1" dirty="0"/>
              <a:t> true</a:t>
            </a:r>
            <a:br>
              <a:rPr lang="en-US" altLang="en-US" b="1" dirty="0"/>
            </a:br>
            <a:r>
              <a:rPr lang="en-US" altLang="en-US" b="1" dirty="0"/>
              <a:t>  </a:t>
            </a:r>
            <a:r>
              <a:rPr lang="en-US" altLang="en-US" dirty="0"/>
              <a:t>go to step 2</a:t>
            </a:r>
          </a:p>
          <a:p>
            <a:pPr marL="342900" indent="-342900">
              <a:lnSpc>
                <a:spcPct val="90000"/>
              </a:lnSpc>
              <a:buFont typeface="+mj-lt"/>
              <a:buAutoNum type="arabicPeriod"/>
            </a:pPr>
            <a:endParaRPr lang="en-US" altLang="en-US" sz="700" dirty="0"/>
          </a:p>
          <a:p>
            <a:pPr marL="342900" indent="-342900">
              <a:lnSpc>
                <a:spcPct val="90000"/>
              </a:lnSpc>
              <a:buFont typeface="+mj-lt"/>
              <a:buAutoNum type="arabicPeriod"/>
            </a:pPr>
            <a:r>
              <a:rPr lang="en-US" altLang="en-US" dirty="0"/>
              <a:t>If </a:t>
            </a:r>
            <a:r>
              <a:rPr lang="en-US" altLang="en-US" b="1" i="1" dirty="0"/>
              <a:t>Finish</a:t>
            </a:r>
            <a:r>
              <a:rPr lang="en-US" altLang="en-US" b="1" dirty="0"/>
              <a:t> [</a:t>
            </a:r>
            <a:r>
              <a:rPr lang="en-US" altLang="en-US" b="1" i="1" dirty="0"/>
              <a:t>i</a:t>
            </a:r>
            <a:r>
              <a:rPr lang="en-US" altLang="en-US" b="1" dirty="0"/>
              <a:t>] == </a:t>
            </a:r>
            <a:r>
              <a:rPr lang="en-US" altLang="en-US" b="1" i="1" dirty="0"/>
              <a:t>true</a:t>
            </a:r>
            <a:r>
              <a:rPr lang="en-US" altLang="en-US" b="1" dirty="0"/>
              <a:t> </a:t>
            </a:r>
            <a:r>
              <a:rPr lang="en-US" altLang="en-US" dirty="0"/>
              <a:t>for all </a:t>
            </a:r>
            <a:r>
              <a:rPr lang="en-US" altLang="en-US" b="1" i="1" dirty="0"/>
              <a:t>i</a:t>
            </a:r>
            <a:r>
              <a:rPr lang="en-US" altLang="en-US" dirty="0"/>
              <a:t>, then the system is in a safe state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D555E4E-D656-4473-9631-EC334BFD82B2}"/>
              </a:ext>
            </a:extLst>
          </p:cNvPr>
          <p:cNvSpPr>
            <a:spLocks noGrp="1" noChangeArrowheads="1"/>
          </p:cNvSpPr>
          <p:nvPr>
            <p:ph type="title"/>
          </p:nvPr>
        </p:nvSpPr>
        <p:spPr>
          <a:xfrm>
            <a:off x="899951" y="353078"/>
            <a:ext cx="7924800" cy="457200"/>
          </a:xfrm>
        </p:spPr>
        <p:txBody>
          <a:bodyPr/>
          <a:lstStyle/>
          <a:p>
            <a:pPr eaLnBrk="1" hangingPunct="1"/>
            <a:r>
              <a:rPr lang="en-US" altLang="en-US" sz="2800" dirty="0"/>
              <a:t>Resource-Request Algorithm for Process </a:t>
            </a:r>
            <a:r>
              <a:rPr lang="en-US" altLang="en-US" sz="2800" i="1" dirty="0"/>
              <a:t>P</a:t>
            </a:r>
            <a:r>
              <a:rPr lang="en-US" altLang="en-US" sz="2800" i="1" baseline="-25000" dirty="0"/>
              <a:t>i</a:t>
            </a:r>
            <a:endParaRPr lang="en-US" altLang="en-US" sz="2800" dirty="0"/>
          </a:p>
        </p:txBody>
      </p:sp>
      <p:sp>
        <p:nvSpPr>
          <p:cNvPr id="54274" name="Rectangle 3">
            <a:extLst>
              <a:ext uri="{FF2B5EF4-FFF2-40B4-BE49-F238E27FC236}">
                <a16:creationId xmlns:a16="http://schemas.microsoft.com/office/drawing/2014/main" id="{778FADBB-9076-4FBD-93D9-F75ADC967EFF}"/>
              </a:ext>
            </a:extLst>
          </p:cNvPr>
          <p:cNvSpPr>
            <a:spLocks noGrp="1" noChangeArrowheads="1"/>
          </p:cNvSpPr>
          <p:nvPr>
            <p:ph type="body" idx="1"/>
          </p:nvPr>
        </p:nvSpPr>
        <p:spPr>
          <a:xfrm>
            <a:off x="822325" y="1114425"/>
            <a:ext cx="7642225" cy="4686300"/>
          </a:xfrm>
        </p:spPr>
        <p:txBody>
          <a:bodyPr/>
          <a:lstStyle/>
          <a:p>
            <a:pPr>
              <a:buFont typeface="Monotype Sorts" pitchFamily="-84" charset="2"/>
              <a:buNone/>
            </a:pPr>
            <a:r>
              <a:rPr lang="en-US" altLang="en-US" b="1" i="1" dirty="0"/>
              <a:t>     </a:t>
            </a:r>
            <a:r>
              <a:rPr lang="en-US" altLang="en-US" b="1" i="1" dirty="0" err="1"/>
              <a:t>Request</a:t>
            </a:r>
            <a:r>
              <a:rPr lang="en-US" altLang="en-US" b="1" i="1" baseline="-25000" dirty="0" err="1"/>
              <a:t>i</a:t>
            </a:r>
            <a:r>
              <a:rPr lang="en-US" altLang="en-US" dirty="0"/>
              <a:t> = request vector for process </a:t>
            </a:r>
            <a:r>
              <a:rPr lang="en-US" altLang="en-US" b="1" i="1" dirty="0"/>
              <a:t>P</a:t>
            </a:r>
            <a:r>
              <a:rPr lang="en-US" altLang="en-US" b="1" i="1" baseline="-25000" dirty="0"/>
              <a:t>i</a:t>
            </a:r>
            <a:r>
              <a:rPr lang="en-US" altLang="en-US" dirty="0"/>
              <a:t>.  If </a:t>
            </a:r>
            <a:r>
              <a:rPr lang="en-US" altLang="en-US" b="1" i="1" dirty="0" err="1"/>
              <a:t>Request</a:t>
            </a:r>
            <a:r>
              <a:rPr lang="en-US" altLang="en-US" b="1" i="1" baseline="-25000" dirty="0" err="1"/>
              <a:t>i</a:t>
            </a:r>
            <a:r>
              <a:rPr lang="en-US" altLang="en-US" b="1" baseline="-25000" dirty="0"/>
              <a:t> </a:t>
            </a:r>
            <a:r>
              <a:rPr lang="en-US" altLang="en-US" b="1" dirty="0"/>
              <a:t>[</a:t>
            </a:r>
            <a:r>
              <a:rPr lang="en-US" altLang="en-US" b="1" i="1" dirty="0"/>
              <a:t>j</a:t>
            </a:r>
            <a:r>
              <a:rPr lang="en-US" altLang="en-US" b="1" dirty="0"/>
              <a:t>] = </a:t>
            </a:r>
            <a:r>
              <a:rPr lang="en-US" altLang="en-US" b="1" i="1" dirty="0"/>
              <a:t>k</a:t>
            </a:r>
            <a:r>
              <a:rPr lang="en-US" altLang="en-US" b="1" dirty="0"/>
              <a:t> </a:t>
            </a:r>
            <a:r>
              <a:rPr lang="en-US" altLang="en-US" dirty="0"/>
              <a:t>then process </a:t>
            </a:r>
            <a:r>
              <a:rPr lang="en-US" altLang="en-US" b="1" i="1" dirty="0"/>
              <a:t>P</a:t>
            </a:r>
            <a:r>
              <a:rPr lang="en-US" altLang="en-US" b="1" i="1" baseline="-25000" dirty="0"/>
              <a:t>i</a:t>
            </a:r>
            <a:r>
              <a:rPr lang="en-US" altLang="en-US" dirty="0"/>
              <a:t> wants </a:t>
            </a:r>
            <a:r>
              <a:rPr lang="en-US" altLang="en-US" b="1" i="1" dirty="0"/>
              <a:t>k</a:t>
            </a:r>
            <a:r>
              <a:rPr lang="en-US" altLang="en-US" dirty="0"/>
              <a:t> instances of resource type </a:t>
            </a:r>
            <a:r>
              <a:rPr lang="en-US" altLang="en-US" b="1" i="1" dirty="0" err="1"/>
              <a:t>R</a:t>
            </a:r>
            <a:r>
              <a:rPr lang="en-US" altLang="en-US" b="1" i="1" baseline="-25000" dirty="0" err="1"/>
              <a:t>j</a:t>
            </a:r>
            <a:endParaRPr lang="en-US" altLang="en-US" b="1" baseline="-25000" dirty="0"/>
          </a:p>
          <a:p>
            <a:pPr marL="800100" lvl="1" indent="-342900">
              <a:buFont typeface="+mj-lt"/>
              <a:buAutoNum type="arabicPeriod"/>
            </a:pPr>
            <a:r>
              <a:rPr lang="en-US" altLang="en-US" dirty="0"/>
              <a:t>If </a:t>
            </a:r>
            <a:r>
              <a:rPr lang="en-US" altLang="en-US" b="1" i="1" dirty="0" err="1"/>
              <a:t>Request</a:t>
            </a:r>
            <a:r>
              <a:rPr lang="en-US" altLang="en-US" b="1" i="1" baseline="-25000" dirty="0" err="1"/>
              <a:t>i</a:t>
            </a:r>
            <a:r>
              <a:rPr lang="en-US" altLang="en-US" b="1" i="1" dirty="0"/>
              <a:t> </a:t>
            </a:r>
            <a:r>
              <a:rPr lang="en-US" altLang="en-US" b="1" dirty="0">
                <a:sym typeface="Symbol" panose="05050102010706020507" pitchFamily="18" charset="2"/>
              </a:rPr>
              <a:t> </a:t>
            </a:r>
            <a:r>
              <a:rPr lang="en-US" altLang="en-US" b="1" i="1" dirty="0" err="1">
                <a:sym typeface="Symbol" panose="05050102010706020507" pitchFamily="18" charset="2"/>
              </a:rPr>
              <a:t>Need</a:t>
            </a:r>
            <a:r>
              <a:rPr lang="en-US" altLang="en-US" b="1" i="1" baseline="-25000" dirty="0" err="1">
                <a:sym typeface="Symbol" panose="05050102010706020507" pitchFamily="18" charset="2"/>
              </a:rPr>
              <a:t>i</a:t>
            </a:r>
            <a:r>
              <a:rPr lang="en-US" altLang="en-US" b="1" i="1" dirty="0">
                <a:sym typeface="Symbol" panose="05050102010706020507" pitchFamily="18" charset="2"/>
              </a:rPr>
              <a:t> </a:t>
            </a:r>
            <a:r>
              <a:rPr lang="en-US" altLang="en-US" dirty="0">
                <a:sym typeface="Symbol" panose="05050102010706020507" pitchFamily="18" charset="2"/>
              </a:rPr>
              <a:t>go to step 2.  Otherwise, raise error condition, since process has exceeded its maximum claim</a:t>
            </a:r>
          </a:p>
          <a:p>
            <a:pPr marL="800100" lvl="1" indent="-342900">
              <a:buFont typeface="+mj-lt"/>
              <a:buAutoNum type="arabicPeriod"/>
            </a:pPr>
            <a:r>
              <a:rPr lang="en-US" altLang="en-US" dirty="0">
                <a:sym typeface="Symbol" panose="05050102010706020507" pitchFamily="18" charset="2"/>
              </a:rPr>
              <a:t>If </a:t>
            </a:r>
            <a:r>
              <a:rPr lang="en-US" altLang="en-US" b="1" i="1" dirty="0" err="1"/>
              <a:t>Request</a:t>
            </a:r>
            <a:r>
              <a:rPr lang="en-US" altLang="en-US" b="1" i="1" baseline="-25000" dirty="0" err="1"/>
              <a:t>i</a:t>
            </a:r>
            <a:r>
              <a:rPr lang="en-US" altLang="en-US" b="1" dirty="0"/>
              <a:t> </a:t>
            </a:r>
            <a:r>
              <a:rPr lang="en-US" altLang="en-US" b="1" dirty="0">
                <a:sym typeface="Symbol" panose="05050102010706020507" pitchFamily="18" charset="2"/>
              </a:rPr>
              <a:t> </a:t>
            </a:r>
            <a:r>
              <a:rPr lang="en-US" altLang="en-US" b="1" i="1" dirty="0">
                <a:sym typeface="Symbol" panose="05050102010706020507" pitchFamily="18" charset="2"/>
              </a:rPr>
              <a:t>Available</a:t>
            </a:r>
            <a:r>
              <a:rPr lang="en-US" altLang="en-US" dirty="0">
                <a:sym typeface="Symbol" panose="05050102010706020507" pitchFamily="18" charset="2"/>
              </a:rPr>
              <a:t>, go to step 3.  Otherwise </a:t>
            </a:r>
            <a:r>
              <a:rPr lang="en-US" altLang="en-US" b="1" i="1" dirty="0">
                <a:sym typeface="Symbol" panose="05050102010706020507" pitchFamily="18" charset="2"/>
              </a:rPr>
              <a:t>P</a:t>
            </a:r>
            <a:r>
              <a:rPr lang="en-US" altLang="en-US" b="1" i="1" baseline="-25000" dirty="0">
                <a:sym typeface="Symbol" panose="05050102010706020507" pitchFamily="18" charset="2"/>
              </a:rPr>
              <a:t>i</a:t>
            </a:r>
            <a:r>
              <a:rPr lang="en-US" altLang="en-US" dirty="0">
                <a:sym typeface="Symbol" panose="05050102010706020507" pitchFamily="18" charset="2"/>
              </a:rPr>
              <a:t>  must wait, since resources are not available</a:t>
            </a:r>
          </a:p>
          <a:p>
            <a:pPr marL="800100" lvl="1" indent="-342900">
              <a:buFont typeface="+mj-lt"/>
              <a:buAutoNum type="arabicPeriod"/>
            </a:pPr>
            <a:r>
              <a:rPr lang="en-US" altLang="en-US" dirty="0">
                <a:sym typeface="Symbol" panose="05050102010706020507" pitchFamily="18" charset="2"/>
              </a:rPr>
              <a:t>Pretend to allocate requested resources to </a:t>
            </a:r>
            <a:r>
              <a:rPr lang="en-US" altLang="en-US" b="1" i="1" dirty="0">
                <a:sym typeface="Symbol" panose="05050102010706020507" pitchFamily="18" charset="2"/>
              </a:rPr>
              <a:t>P</a:t>
            </a:r>
            <a:r>
              <a:rPr lang="en-US" altLang="en-US" b="1" i="1" baseline="-25000" dirty="0">
                <a:sym typeface="Symbol" panose="05050102010706020507" pitchFamily="18" charset="2"/>
              </a:rPr>
              <a:t>i</a:t>
            </a:r>
            <a:r>
              <a:rPr lang="en-US" altLang="en-US" dirty="0">
                <a:sym typeface="Symbol" panose="05050102010706020507" pitchFamily="18" charset="2"/>
              </a:rPr>
              <a:t> by modifying the state as follows:</a:t>
            </a:r>
          </a:p>
          <a:p>
            <a:pPr lvl="3">
              <a:buFontTx/>
              <a:buNone/>
            </a:pPr>
            <a:r>
              <a:rPr lang="en-US" altLang="en-US" dirty="0">
                <a:sym typeface="Symbol" panose="05050102010706020507" pitchFamily="18" charset="2"/>
              </a:rPr>
              <a:t>		</a:t>
            </a:r>
            <a:r>
              <a:rPr lang="en-US" altLang="en-US" b="1" i="1" dirty="0">
                <a:sym typeface="Symbol" panose="05050102010706020507" pitchFamily="18" charset="2"/>
              </a:rPr>
              <a:t>Available</a:t>
            </a:r>
            <a:r>
              <a:rPr lang="en-US" altLang="en-US" b="1" dirty="0">
                <a:sym typeface="Symbol" panose="05050102010706020507" pitchFamily="18" charset="2"/>
              </a:rPr>
              <a:t> = </a:t>
            </a:r>
            <a:r>
              <a:rPr lang="en-US" altLang="en-US" b="1" i="1" dirty="0">
                <a:sym typeface="Symbol" panose="05050102010706020507" pitchFamily="18" charset="2"/>
              </a:rPr>
              <a:t>Available  </a:t>
            </a:r>
            <a:r>
              <a:rPr lang="en-US" altLang="en-US" b="1" dirty="0">
                <a:sym typeface="Symbol" panose="05050102010706020507" pitchFamily="18" charset="2"/>
              </a:rPr>
              <a:t>–</a:t>
            </a:r>
            <a:r>
              <a:rPr lang="en-US" altLang="en-US" b="1" i="1" dirty="0">
                <a:sym typeface="Symbol" panose="05050102010706020507" pitchFamily="18" charset="2"/>
              </a:rPr>
              <a:t> </a:t>
            </a:r>
            <a:r>
              <a:rPr lang="en-US" altLang="en-US" b="1" i="1" dirty="0" err="1">
                <a:sym typeface="Symbol" panose="05050102010706020507" pitchFamily="18" charset="2"/>
              </a:rPr>
              <a:t>Request</a:t>
            </a:r>
            <a:r>
              <a:rPr lang="en-US" altLang="en-US" b="1" i="1" baseline="-25000" dirty="0" err="1">
                <a:sym typeface="Symbol" panose="05050102010706020507" pitchFamily="18" charset="2"/>
              </a:rPr>
              <a:t>i</a:t>
            </a:r>
            <a:r>
              <a:rPr lang="en-US" altLang="en-US" b="1" i="1" dirty="0">
                <a:sym typeface="Symbol" panose="05050102010706020507" pitchFamily="18" charset="2"/>
              </a:rPr>
              <a:t>;</a:t>
            </a:r>
          </a:p>
          <a:p>
            <a:pPr lvl="3">
              <a:buFontTx/>
              <a:buNone/>
            </a:pPr>
            <a:r>
              <a:rPr lang="en-US" altLang="en-US" b="1" dirty="0">
                <a:sym typeface="Symbol" panose="05050102010706020507" pitchFamily="18" charset="2"/>
              </a:rPr>
              <a:t>		</a:t>
            </a:r>
            <a:r>
              <a:rPr lang="en-US" altLang="en-US" b="1" i="1" dirty="0" err="1">
                <a:sym typeface="Symbol" panose="05050102010706020507" pitchFamily="18" charset="2"/>
              </a:rPr>
              <a:t>Allocation</a:t>
            </a:r>
            <a:r>
              <a:rPr lang="en-US" altLang="en-US" b="1" i="1" baseline="-25000" dirty="0" err="1">
                <a:sym typeface="Symbol" panose="05050102010706020507" pitchFamily="18" charset="2"/>
              </a:rPr>
              <a:t>i</a:t>
            </a:r>
            <a:r>
              <a:rPr lang="en-US" altLang="en-US" b="1" baseline="-25000" dirty="0">
                <a:sym typeface="Symbol" panose="05050102010706020507" pitchFamily="18" charset="2"/>
              </a:rPr>
              <a:t> </a:t>
            </a:r>
            <a:r>
              <a:rPr lang="en-US" altLang="en-US" b="1" dirty="0">
                <a:sym typeface="Symbol" panose="05050102010706020507" pitchFamily="18" charset="2"/>
              </a:rPr>
              <a:t>= </a:t>
            </a:r>
            <a:r>
              <a:rPr lang="en-US" altLang="en-US" b="1" i="1" dirty="0" err="1">
                <a:sym typeface="Symbol" panose="05050102010706020507" pitchFamily="18" charset="2"/>
              </a:rPr>
              <a:t>Allocation</a:t>
            </a:r>
            <a:r>
              <a:rPr lang="en-US" altLang="en-US" b="1" i="1" baseline="-25000" dirty="0" err="1">
                <a:sym typeface="Symbol" panose="05050102010706020507" pitchFamily="18" charset="2"/>
              </a:rPr>
              <a:t>i</a:t>
            </a:r>
            <a:r>
              <a:rPr lang="en-US" altLang="en-US" b="1" dirty="0">
                <a:sym typeface="Symbol" panose="05050102010706020507" pitchFamily="18" charset="2"/>
              </a:rPr>
              <a:t> + </a:t>
            </a:r>
            <a:r>
              <a:rPr lang="en-US" altLang="en-US" b="1" i="1" dirty="0" err="1">
                <a:sym typeface="Symbol" panose="05050102010706020507" pitchFamily="18" charset="2"/>
              </a:rPr>
              <a:t>Request</a:t>
            </a:r>
            <a:r>
              <a:rPr lang="en-US" altLang="en-US" b="1" i="1" baseline="-25000" dirty="0" err="1">
                <a:sym typeface="Symbol" panose="05050102010706020507" pitchFamily="18" charset="2"/>
              </a:rPr>
              <a:t>i</a:t>
            </a:r>
            <a:r>
              <a:rPr lang="en-US" altLang="en-US" b="1" dirty="0">
                <a:sym typeface="Symbol" panose="05050102010706020507" pitchFamily="18" charset="2"/>
              </a:rPr>
              <a:t>;</a:t>
            </a:r>
          </a:p>
          <a:p>
            <a:pPr lvl="3">
              <a:buFontTx/>
              <a:buNone/>
            </a:pPr>
            <a:r>
              <a:rPr lang="en-US" altLang="en-US" b="1" dirty="0">
                <a:sym typeface="Symbol" panose="05050102010706020507" pitchFamily="18" charset="2"/>
              </a:rPr>
              <a:t>		</a:t>
            </a:r>
            <a:r>
              <a:rPr lang="en-US" altLang="en-US" b="1" i="1" dirty="0" err="1">
                <a:sym typeface="Symbol" panose="05050102010706020507" pitchFamily="18" charset="2"/>
              </a:rPr>
              <a:t>Need</a:t>
            </a:r>
            <a:r>
              <a:rPr lang="en-US" altLang="en-US" b="1" i="1" baseline="-25000" dirty="0" err="1">
                <a:sym typeface="Symbol" panose="05050102010706020507" pitchFamily="18" charset="2"/>
              </a:rPr>
              <a:t>i</a:t>
            </a:r>
            <a:r>
              <a:rPr lang="en-US" altLang="en-US" b="1" i="1" dirty="0">
                <a:sym typeface="Symbol" panose="05050102010706020507" pitchFamily="18" charset="2"/>
              </a:rPr>
              <a:t> </a:t>
            </a:r>
            <a:r>
              <a:rPr lang="en-US" altLang="en-US" b="1" dirty="0">
                <a:sym typeface="Symbol" panose="05050102010706020507" pitchFamily="18" charset="2"/>
              </a:rPr>
              <a:t>=</a:t>
            </a:r>
            <a:r>
              <a:rPr lang="en-US" altLang="en-US" b="1" i="1" dirty="0">
                <a:sym typeface="Symbol" panose="05050102010706020507" pitchFamily="18" charset="2"/>
              </a:rPr>
              <a:t> </a:t>
            </a:r>
            <a:r>
              <a:rPr lang="en-US" altLang="en-US" b="1" i="1" dirty="0" err="1">
                <a:sym typeface="Symbol" panose="05050102010706020507" pitchFamily="18" charset="2"/>
              </a:rPr>
              <a:t>Need</a:t>
            </a:r>
            <a:r>
              <a:rPr lang="en-US" altLang="en-US" b="1" i="1" baseline="-25000" dirty="0" err="1">
                <a:sym typeface="Symbol" panose="05050102010706020507" pitchFamily="18" charset="2"/>
              </a:rPr>
              <a:t>i</a:t>
            </a:r>
            <a:r>
              <a:rPr lang="en-US" altLang="en-US" b="1" dirty="0">
                <a:sym typeface="Symbol" panose="05050102010706020507" pitchFamily="18" charset="2"/>
              </a:rPr>
              <a:t> – </a:t>
            </a:r>
            <a:r>
              <a:rPr lang="en-US" altLang="en-US" b="1" i="1" dirty="0" err="1">
                <a:sym typeface="Symbol" panose="05050102010706020507" pitchFamily="18" charset="2"/>
              </a:rPr>
              <a:t>Request</a:t>
            </a:r>
            <a:r>
              <a:rPr lang="en-US" altLang="en-US" b="1" i="1" baseline="-25000" dirty="0" err="1">
                <a:sym typeface="Symbol" panose="05050102010706020507" pitchFamily="18" charset="2"/>
              </a:rPr>
              <a:t>i</a:t>
            </a:r>
            <a:r>
              <a:rPr lang="en-US" altLang="en-US" b="1" i="1" dirty="0">
                <a:sym typeface="Symbol" panose="05050102010706020507" pitchFamily="18" charset="2"/>
              </a:rPr>
              <a:t>;</a:t>
            </a:r>
          </a:p>
          <a:p>
            <a:pPr lvl="2">
              <a:buClr>
                <a:srgbClr val="CC6600"/>
              </a:buClr>
              <a:buSzPct val="110000"/>
              <a:buFont typeface="Arial" panose="020B0604020202020204" pitchFamily="34" charset="0"/>
              <a:buChar char="•"/>
            </a:pPr>
            <a:r>
              <a:rPr lang="en-US" altLang="en-US" dirty="0">
                <a:sym typeface="Symbol" panose="05050102010706020507" pitchFamily="18" charset="2"/>
              </a:rPr>
              <a:t>If safe  the resources are allocated to </a:t>
            </a:r>
            <a:r>
              <a:rPr lang="en-US" altLang="en-US" b="1" i="1" dirty="0">
                <a:sym typeface="Symbol" panose="05050102010706020507" pitchFamily="18" charset="2"/>
              </a:rPr>
              <a:t>P</a:t>
            </a:r>
            <a:r>
              <a:rPr lang="en-US" altLang="en-US" b="1" i="1" baseline="-25000" dirty="0">
                <a:sym typeface="Symbol" panose="05050102010706020507" pitchFamily="18" charset="2"/>
              </a:rPr>
              <a:t>i</a:t>
            </a:r>
          </a:p>
          <a:p>
            <a:pPr lvl="2">
              <a:buClr>
                <a:srgbClr val="CC6600"/>
              </a:buClr>
              <a:buSzPct val="110000"/>
              <a:buFont typeface="Arial" panose="020B0604020202020204" pitchFamily="34" charset="0"/>
              <a:buChar char="•"/>
            </a:pPr>
            <a:r>
              <a:rPr lang="en-US" altLang="en-US" dirty="0">
                <a:sym typeface="Symbol" panose="05050102010706020507" pitchFamily="18" charset="2"/>
              </a:rPr>
              <a:t>If unsafe  </a:t>
            </a:r>
            <a:r>
              <a:rPr lang="en-US" altLang="en-US" b="1" i="1" dirty="0">
                <a:sym typeface="Symbol" panose="05050102010706020507" pitchFamily="18" charset="2"/>
              </a:rPr>
              <a:t>P</a:t>
            </a:r>
            <a:r>
              <a:rPr lang="en-US" altLang="en-US" b="1" i="1" baseline="-25000" dirty="0">
                <a:sym typeface="Symbol" panose="05050102010706020507" pitchFamily="18" charset="2"/>
              </a:rPr>
              <a:t>i</a:t>
            </a:r>
            <a:r>
              <a:rPr lang="en-US" altLang="en-US" dirty="0">
                <a:sym typeface="Symbol" panose="05050102010706020507" pitchFamily="18" charset="2"/>
              </a:rPr>
              <a:t> must wait, and the old resource-allocation state is restored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18387C4-9D5B-4D54-8084-FE05B91CCCB2}"/>
              </a:ext>
            </a:extLst>
          </p:cNvPr>
          <p:cNvSpPr>
            <a:spLocks noGrp="1" noChangeArrowheads="1"/>
          </p:cNvSpPr>
          <p:nvPr>
            <p:ph type="title"/>
          </p:nvPr>
        </p:nvSpPr>
        <p:spPr>
          <a:xfrm>
            <a:off x="1022350" y="236379"/>
            <a:ext cx="7664450" cy="576263"/>
          </a:xfrm>
        </p:spPr>
        <p:txBody>
          <a:bodyPr/>
          <a:lstStyle/>
          <a:p>
            <a:pPr eaLnBrk="1" hangingPunct="1"/>
            <a:r>
              <a:rPr lang="en-US" altLang="en-US" dirty="0"/>
              <a:t>Example of Banker</a:t>
            </a:r>
            <a:r>
              <a:rPr lang="ja-JP" altLang="en-US" dirty="0"/>
              <a:t>’</a:t>
            </a:r>
            <a:r>
              <a:rPr lang="en-US" altLang="ja-JP" dirty="0"/>
              <a:t>s Algorithm</a:t>
            </a:r>
            <a:endParaRPr lang="en-US" altLang="en-US" dirty="0"/>
          </a:p>
        </p:txBody>
      </p:sp>
      <p:sp>
        <p:nvSpPr>
          <p:cNvPr id="56322" name="Rectangle 3">
            <a:extLst>
              <a:ext uri="{FF2B5EF4-FFF2-40B4-BE49-F238E27FC236}">
                <a16:creationId xmlns:a16="http://schemas.microsoft.com/office/drawing/2014/main" id="{F9D491DD-A38E-475F-8906-6128AD1F3862}"/>
              </a:ext>
            </a:extLst>
          </p:cNvPr>
          <p:cNvSpPr>
            <a:spLocks noGrp="1" noChangeArrowheads="1"/>
          </p:cNvSpPr>
          <p:nvPr>
            <p:ph type="body" idx="1"/>
          </p:nvPr>
        </p:nvSpPr>
        <p:spPr>
          <a:xfrm>
            <a:off x="852488" y="1360488"/>
            <a:ext cx="7923212" cy="4540250"/>
          </a:xfrm>
        </p:spPr>
        <p:txBody>
          <a:bodyPr/>
          <a:lstStyle/>
          <a:p>
            <a:pPr>
              <a:tabLst>
                <a:tab pos="1371600" algn="l"/>
                <a:tab pos="2395538" algn="ctr"/>
                <a:tab pos="3594100" algn="ctr"/>
                <a:tab pos="4805363" algn="ctr"/>
              </a:tabLst>
            </a:pPr>
            <a:r>
              <a:rPr lang="en-US" altLang="en-US" dirty="0"/>
              <a:t>5 processes </a:t>
            </a:r>
            <a:r>
              <a:rPr lang="en-US" altLang="en-US" i="1" dirty="0"/>
              <a:t>P</a:t>
            </a:r>
            <a:r>
              <a:rPr lang="en-US" altLang="en-US" baseline="-25000" dirty="0"/>
              <a:t>0  </a:t>
            </a:r>
            <a:r>
              <a:rPr lang="en-US" altLang="en-US" dirty="0"/>
              <a:t>through </a:t>
            </a:r>
            <a:r>
              <a:rPr lang="en-US" altLang="en-US" i="1" dirty="0"/>
              <a:t>P</a:t>
            </a:r>
            <a:r>
              <a:rPr lang="en-US" altLang="en-US" baseline="-25000" dirty="0"/>
              <a:t>4</a:t>
            </a:r>
            <a:r>
              <a:rPr lang="en-US" altLang="en-US" dirty="0"/>
              <a:t>; </a:t>
            </a:r>
          </a:p>
          <a:p>
            <a:pPr>
              <a:buFont typeface="Monotype Sorts" pitchFamily="-84" charset="2"/>
              <a:buNone/>
              <a:tabLst>
                <a:tab pos="1371600" algn="l"/>
                <a:tab pos="2395538" algn="ctr"/>
                <a:tab pos="3594100" algn="ctr"/>
                <a:tab pos="4805363" algn="ctr"/>
              </a:tabLst>
            </a:pPr>
            <a:r>
              <a:rPr lang="en-US" altLang="en-US" dirty="0"/>
              <a:t>      3 resource types:</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A</a:t>
            </a:r>
            <a:r>
              <a:rPr lang="en-US" altLang="en-US" dirty="0"/>
              <a:t> (10 instances),  </a:t>
            </a:r>
            <a:r>
              <a:rPr lang="en-US" altLang="en-US" i="1" dirty="0"/>
              <a:t>B</a:t>
            </a:r>
            <a:r>
              <a:rPr lang="en-US" altLang="en-US" dirty="0"/>
              <a:t> (5instances), and </a:t>
            </a:r>
            <a:r>
              <a:rPr lang="en-US" altLang="en-US" i="1" dirty="0"/>
              <a:t>C</a:t>
            </a:r>
            <a:r>
              <a:rPr lang="en-US" altLang="en-US" dirty="0"/>
              <a:t> (7 instances)</a:t>
            </a:r>
          </a:p>
          <a:p>
            <a:pPr>
              <a:tabLst>
                <a:tab pos="1371600" algn="l"/>
                <a:tab pos="2395538" algn="ctr"/>
                <a:tab pos="3594100" algn="ctr"/>
                <a:tab pos="4805363" algn="ctr"/>
              </a:tabLst>
            </a:pPr>
            <a:r>
              <a:rPr lang="en-US" altLang="en-US" dirty="0"/>
              <a:t>Snapshot at time </a:t>
            </a:r>
            <a:r>
              <a:rPr lang="en-US" altLang="en-US" i="1" dirty="0"/>
              <a:t>T</a:t>
            </a:r>
            <a:r>
              <a:rPr lang="en-US" altLang="en-US" baseline="-25000" dirty="0"/>
              <a:t>0</a:t>
            </a:r>
            <a:r>
              <a:rPr lang="en-US" altLang="en-US" dirty="0"/>
              <a:t>:</a:t>
            </a:r>
          </a:p>
          <a:p>
            <a:pPr>
              <a:buFont typeface="Monotype Sorts" pitchFamily="-84" charset="2"/>
              <a:buNone/>
              <a:tabLst>
                <a:tab pos="1371600" algn="l"/>
                <a:tab pos="2395538" algn="ctr"/>
                <a:tab pos="3594100" algn="ctr"/>
                <a:tab pos="4805363" algn="ctr"/>
              </a:tabLst>
            </a:pPr>
            <a:r>
              <a:rPr lang="en-US" altLang="en-US" dirty="0"/>
              <a:t>			</a:t>
            </a:r>
            <a:r>
              <a:rPr lang="en-US" altLang="en-US" i="1" u="sng" dirty="0"/>
              <a:t>Allocation</a:t>
            </a:r>
            <a:r>
              <a:rPr lang="en-US" altLang="en-US" i="1" dirty="0"/>
              <a:t>	  </a:t>
            </a:r>
            <a:r>
              <a:rPr lang="en-US" altLang="en-US" i="1" u="sng" dirty="0"/>
              <a:t>Max</a:t>
            </a:r>
            <a:r>
              <a:rPr lang="en-US" altLang="en-US" i="1" dirty="0"/>
              <a:t>	</a:t>
            </a:r>
            <a:r>
              <a:rPr lang="en-US" altLang="en-US" i="1" u="sng" dirty="0"/>
              <a:t>Available</a:t>
            </a:r>
            <a:endParaRPr lang="en-US" altLang="en-US" i="1" dirty="0"/>
          </a:p>
          <a:p>
            <a:pPr>
              <a:buFont typeface="Monotype Sorts" pitchFamily="-84" charset="2"/>
              <a:buNone/>
              <a:tabLst>
                <a:tab pos="1371600" algn="l"/>
                <a:tab pos="2395538" algn="ctr"/>
                <a:tab pos="3594100" algn="ctr"/>
                <a:tab pos="4805363" algn="ctr"/>
              </a:tabLst>
            </a:pPr>
            <a:r>
              <a:rPr lang="en-US" altLang="en-US" i="1" dirty="0"/>
              <a:t>			A B C	       A B C 	A B C</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P</a:t>
            </a:r>
            <a:r>
              <a:rPr lang="en-US" altLang="en-US" baseline="-25000" dirty="0"/>
              <a:t>0	</a:t>
            </a:r>
            <a:r>
              <a:rPr lang="en-US" altLang="en-US" dirty="0"/>
              <a:t>0 1 0	         7 5 3 	3 3 2</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P</a:t>
            </a:r>
            <a:r>
              <a:rPr lang="en-US" altLang="en-US" baseline="-25000" dirty="0"/>
              <a:t>1	</a:t>
            </a:r>
            <a:r>
              <a:rPr lang="en-US" altLang="en-US" dirty="0"/>
              <a:t>2 0 0 	        3 2 2  </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P</a:t>
            </a:r>
            <a:r>
              <a:rPr lang="en-US" altLang="en-US" baseline="-25000" dirty="0"/>
              <a:t>2</a:t>
            </a:r>
            <a:r>
              <a:rPr lang="en-US" altLang="en-US" dirty="0"/>
              <a:t>	3 0 2 	        9 0 2</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P</a:t>
            </a:r>
            <a:r>
              <a:rPr lang="en-US" altLang="en-US" baseline="-25000" dirty="0"/>
              <a:t>3</a:t>
            </a:r>
            <a:r>
              <a:rPr lang="en-US" altLang="en-US" dirty="0"/>
              <a:t>	2 1 1 	        2 2 2</a:t>
            </a:r>
          </a:p>
          <a:p>
            <a:pPr>
              <a:buFont typeface="Monotype Sorts" pitchFamily="-84" charset="2"/>
              <a:buNone/>
              <a:tabLst>
                <a:tab pos="1371600" algn="l"/>
                <a:tab pos="2395538" algn="ctr"/>
                <a:tab pos="3594100" algn="ctr"/>
                <a:tab pos="4805363" algn="ctr"/>
              </a:tabLst>
            </a:pPr>
            <a:r>
              <a:rPr lang="en-US" altLang="en-US" dirty="0"/>
              <a:t>		 </a:t>
            </a:r>
            <a:r>
              <a:rPr lang="en-US" altLang="en-US" i="1" dirty="0"/>
              <a:t>P</a:t>
            </a:r>
            <a:r>
              <a:rPr lang="en-US" altLang="en-US" baseline="-25000" dirty="0"/>
              <a:t>4</a:t>
            </a:r>
            <a:r>
              <a:rPr lang="en-US" altLang="en-US" dirty="0"/>
              <a:t>	0 0 2	         4 3 3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DB8887BD-D3BC-4339-B372-7CC9B71D77CF}"/>
              </a:ext>
            </a:extLst>
          </p:cNvPr>
          <p:cNvSpPr>
            <a:spLocks noGrp="1" noChangeArrowheads="1"/>
          </p:cNvSpPr>
          <p:nvPr>
            <p:ph type="title"/>
          </p:nvPr>
        </p:nvSpPr>
        <p:spPr>
          <a:xfrm>
            <a:off x="457200" y="233314"/>
            <a:ext cx="8229600" cy="576262"/>
          </a:xfrm>
        </p:spPr>
        <p:txBody>
          <a:bodyPr/>
          <a:lstStyle/>
          <a:p>
            <a:pPr eaLnBrk="1" hangingPunct="1"/>
            <a:r>
              <a:rPr lang="en-US" altLang="en-US" dirty="0"/>
              <a:t>Example (Cont.)</a:t>
            </a:r>
          </a:p>
        </p:txBody>
      </p:sp>
      <p:sp>
        <p:nvSpPr>
          <p:cNvPr id="58370" name="Rectangle 3">
            <a:extLst>
              <a:ext uri="{FF2B5EF4-FFF2-40B4-BE49-F238E27FC236}">
                <a16:creationId xmlns:a16="http://schemas.microsoft.com/office/drawing/2014/main" id="{43FB620B-ED3D-4487-B4B3-8D8C1990193B}"/>
              </a:ext>
            </a:extLst>
          </p:cNvPr>
          <p:cNvSpPr>
            <a:spLocks noGrp="1" noChangeArrowheads="1"/>
          </p:cNvSpPr>
          <p:nvPr>
            <p:ph type="body" idx="1"/>
          </p:nvPr>
        </p:nvSpPr>
        <p:spPr>
          <a:xfrm>
            <a:off x="802433" y="1136650"/>
            <a:ext cx="7854205" cy="4640263"/>
          </a:xfrm>
        </p:spPr>
        <p:txBody>
          <a:bodyPr/>
          <a:lstStyle/>
          <a:p>
            <a:pPr>
              <a:tabLst>
                <a:tab pos="2452688" algn="l"/>
                <a:tab pos="3492500" algn="ctr"/>
              </a:tabLst>
            </a:pPr>
            <a:r>
              <a:rPr lang="en-US" altLang="en-US" dirty="0"/>
              <a:t>The content of the matrix </a:t>
            </a:r>
            <a:r>
              <a:rPr lang="en-US" altLang="en-US" b="1" i="1" dirty="0"/>
              <a:t>Need</a:t>
            </a:r>
            <a:r>
              <a:rPr lang="en-US" altLang="en-US" dirty="0"/>
              <a:t> is defined to be </a:t>
            </a:r>
            <a:r>
              <a:rPr lang="en-US" altLang="en-US" b="1" i="1" dirty="0"/>
              <a:t>Max</a:t>
            </a:r>
            <a:r>
              <a:rPr lang="en-US" altLang="en-US" b="1" dirty="0"/>
              <a:t> – </a:t>
            </a:r>
            <a:r>
              <a:rPr lang="en-US" altLang="en-US" b="1" i="1" dirty="0"/>
              <a:t>Allocation</a:t>
            </a:r>
            <a:endParaRPr lang="en-US" altLang="en-US" b="1" dirty="0"/>
          </a:p>
          <a:p>
            <a:pPr>
              <a:buFont typeface="Monotype Sorts" pitchFamily="-84" charset="2"/>
              <a:buNone/>
              <a:tabLst>
                <a:tab pos="2452688" algn="l"/>
                <a:tab pos="3492500" algn="ctr"/>
              </a:tabLst>
            </a:pPr>
            <a:endParaRPr lang="en-US" altLang="en-US" dirty="0"/>
          </a:p>
          <a:p>
            <a:pPr>
              <a:buFont typeface="Monotype Sorts" pitchFamily="-84" charset="2"/>
              <a:buNone/>
              <a:tabLst>
                <a:tab pos="2452688" algn="l"/>
                <a:tab pos="3492500" algn="ctr"/>
              </a:tabLst>
            </a:pPr>
            <a:r>
              <a:rPr lang="en-US" altLang="en-US" dirty="0"/>
              <a:t>			</a:t>
            </a:r>
            <a:r>
              <a:rPr lang="en-US" altLang="en-US" i="1" u="sng" dirty="0"/>
              <a:t>Need</a:t>
            </a:r>
            <a:endParaRPr lang="en-US" altLang="en-US" u="sng" dirty="0"/>
          </a:p>
          <a:p>
            <a:pPr>
              <a:buFont typeface="Monotype Sorts" pitchFamily="-84" charset="2"/>
              <a:buNone/>
              <a:tabLst>
                <a:tab pos="2452688" algn="l"/>
                <a:tab pos="3492500" algn="ctr"/>
              </a:tabLst>
            </a:pPr>
            <a:r>
              <a:rPr lang="en-US" altLang="en-US" dirty="0"/>
              <a:t>			</a:t>
            </a:r>
            <a:r>
              <a:rPr lang="en-US" altLang="en-US" i="1" dirty="0"/>
              <a:t>A B C</a:t>
            </a:r>
          </a:p>
          <a:p>
            <a:pPr>
              <a:buFont typeface="Monotype Sorts" pitchFamily="-84" charset="2"/>
              <a:buNone/>
              <a:tabLst>
                <a:tab pos="2452688" algn="l"/>
                <a:tab pos="3492500" algn="ctr"/>
              </a:tabLst>
            </a:pPr>
            <a:r>
              <a:rPr lang="en-US" altLang="en-US" dirty="0"/>
              <a:t>		 </a:t>
            </a:r>
            <a:r>
              <a:rPr lang="en-US" altLang="en-US" i="1" dirty="0"/>
              <a:t>P</a:t>
            </a:r>
            <a:r>
              <a:rPr lang="en-US" altLang="en-US" baseline="-25000" dirty="0"/>
              <a:t>0	</a:t>
            </a:r>
            <a:r>
              <a:rPr lang="en-US" altLang="en-US" dirty="0"/>
              <a:t>7 4 3 </a:t>
            </a:r>
          </a:p>
          <a:p>
            <a:pPr>
              <a:buFont typeface="Monotype Sorts" pitchFamily="-84" charset="2"/>
              <a:buNone/>
              <a:tabLst>
                <a:tab pos="2452688" algn="l"/>
                <a:tab pos="3492500" algn="ctr"/>
              </a:tabLst>
            </a:pPr>
            <a:r>
              <a:rPr lang="en-US" altLang="en-US" dirty="0"/>
              <a:t>		 </a:t>
            </a:r>
            <a:r>
              <a:rPr lang="en-US" altLang="en-US" i="1" dirty="0"/>
              <a:t>P</a:t>
            </a:r>
            <a:r>
              <a:rPr lang="en-US" altLang="en-US" baseline="-25000" dirty="0"/>
              <a:t>1	</a:t>
            </a:r>
            <a:r>
              <a:rPr lang="en-US" altLang="en-US" dirty="0"/>
              <a:t>1 2 2 </a:t>
            </a:r>
          </a:p>
          <a:p>
            <a:pPr>
              <a:buFont typeface="Monotype Sorts" pitchFamily="-84" charset="2"/>
              <a:buNone/>
              <a:tabLst>
                <a:tab pos="2452688" algn="l"/>
                <a:tab pos="3492500" algn="ctr"/>
              </a:tabLst>
            </a:pPr>
            <a:r>
              <a:rPr lang="en-US" altLang="en-US" dirty="0"/>
              <a:t>		 </a:t>
            </a:r>
            <a:r>
              <a:rPr lang="en-US" altLang="en-US" i="1" dirty="0"/>
              <a:t>P</a:t>
            </a:r>
            <a:r>
              <a:rPr lang="en-US" altLang="en-US" baseline="-25000" dirty="0"/>
              <a:t>2</a:t>
            </a:r>
            <a:r>
              <a:rPr lang="en-US" altLang="en-US" dirty="0"/>
              <a:t>	6 0 0 </a:t>
            </a:r>
          </a:p>
          <a:p>
            <a:pPr>
              <a:buFont typeface="Monotype Sorts" pitchFamily="-84" charset="2"/>
              <a:buNone/>
              <a:tabLst>
                <a:tab pos="2452688" algn="l"/>
                <a:tab pos="3492500" algn="ctr"/>
              </a:tabLst>
            </a:pPr>
            <a:r>
              <a:rPr lang="en-US" altLang="en-US" dirty="0"/>
              <a:t>		 </a:t>
            </a:r>
            <a:r>
              <a:rPr lang="en-US" altLang="en-US" i="1" dirty="0"/>
              <a:t>P</a:t>
            </a:r>
            <a:r>
              <a:rPr lang="en-US" altLang="en-US" baseline="-25000" dirty="0"/>
              <a:t>3</a:t>
            </a:r>
            <a:r>
              <a:rPr lang="en-US" altLang="en-US" dirty="0"/>
              <a:t>	0 1 1</a:t>
            </a:r>
          </a:p>
          <a:p>
            <a:pPr>
              <a:buFont typeface="Monotype Sorts" pitchFamily="-84" charset="2"/>
              <a:buNone/>
              <a:tabLst>
                <a:tab pos="2452688" algn="l"/>
                <a:tab pos="3492500" algn="ctr"/>
              </a:tabLst>
            </a:pPr>
            <a:r>
              <a:rPr lang="en-US" altLang="en-US" dirty="0"/>
              <a:t>		 </a:t>
            </a:r>
            <a:r>
              <a:rPr lang="en-US" altLang="en-US" i="1" dirty="0"/>
              <a:t>P</a:t>
            </a:r>
            <a:r>
              <a:rPr lang="en-US" altLang="en-US" baseline="-25000" dirty="0"/>
              <a:t>4</a:t>
            </a:r>
            <a:r>
              <a:rPr lang="en-US" altLang="en-US" dirty="0"/>
              <a:t>	4 3 1 </a:t>
            </a:r>
            <a:br>
              <a:rPr lang="en-US" altLang="en-US" dirty="0"/>
            </a:br>
            <a:endParaRPr lang="en-US" altLang="en-US" dirty="0"/>
          </a:p>
          <a:p>
            <a:pPr>
              <a:tabLst>
                <a:tab pos="2452688" algn="l"/>
                <a:tab pos="3492500" algn="ctr"/>
              </a:tabLst>
            </a:pPr>
            <a:r>
              <a:rPr lang="en-US" altLang="en-US" dirty="0"/>
              <a:t>The system is in a safe state since the sequence &lt; </a:t>
            </a:r>
            <a:r>
              <a:rPr lang="en-US" altLang="en-US" i="1" dirty="0"/>
              <a:t>P</a:t>
            </a:r>
            <a:r>
              <a:rPr lang="en-US" altLang="en-US" baseline="-25000" dirty="0"/>
              <a:t>1</a:t>
            </a:r>
            <a:r>
              <a:rPr lang="en-US" altLang="en-US" dirty="0"/>
              <a:t>, </a:t>
            </a:r>
            <a:r>
              <a:rPr lang="en-US" altLang="en-US" i="1" dirty="0"/>
              <a:t>P</a:t>
            </a:r>
            <a:r>
              <a:rPr lang="en-US" altLang="en-US" baseline="-25000" dirty="0"/>
              <a:t>3</a:t>
            </a:r>
            <a:r>
              <a:rPr lang="en-US" altLang="en-US" dirty="0"/>
              <a:t>, </a:t>
            </a:r>
            <a:r>
              <a:rPr lang="en-US" altLang="en-US" i="1" dirty="0"/>
              <a:t>P</a:t>
            </a:r>
            <a:r>
              <a:rPr lang="en-US" altLang="en-US" baseline="-25000" dirty="0"/>
              <a:t>4</a:t>
            </a:r>
            <a:r>
              <a:rPr lang="en-US" altLang="en-US" dirty="0"/>
              <a:t>, </a:t>
            </a:r>
            <a:r>
              <a:rPr lang="en-US" altLang="en-US" i="1" dirty="0"/>
              <a:t>P</a:t>
            </a:r>
            <a:r>
              <a:rPr lang="en-US" altLang="en-US" baseline="-25000" dirty="0"/>
              <a:t>2</a:t>
            </a:r>
            <a:r>
              <a:rPr lang="en-US" altLang="en-US" dirty="0"/>
              <a:t>, </a:t>
            </a:r>
            <a:r>
              <a:rPr lang="en-US" altLang="en-US" i="1" dirty="0"/>
              <a:t>P</a:t>
            </a:r>
            <a:r>
              <a:rPr lang="en-US" altLang="en-US" baseline="-25000" dirty="0"/>
              <a:t>0</a:t>
            </a:r>
            <a:r>
              <a:rPr lang="en-US" altLang="en-US" dirty="0"/>
              <a:t>&gt; satisfies safety criteria</a:t>
            </a:r>
            <a:endParaRPr lang="en-US" altLang="en-US" baseline="-25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AD3E796E-9D4C-428C-896A-890447D904DD}"/>
              </a:ext>
            </a:extLst>
          </p:cNvPr>
          <p:cNvSpPr>
            <a:spLocks noGrp="1" noChangeArrowheads="1"/>
          </p:cNvSpPr>
          <p:nvPr>
            <p:ph type="title"/>
          </p:nvPr>
        </p:nvSpPr>
        <p:spPr>
          <a:xfrm>
            <a:off x="817563" y="214313"/>
            <a:ext cx="7869237" cy="576262"/>
          </a:xfrm>
        </p:spPr>
        <p:txBody>
          <a:bodyPr/>
          <a:lstStyle/>
          <a:p>
            <a:pPr eaLnBrk="1" hangingPunct="1"/>
            <a:r>
              <a:rPr lang="en-US" altLang="en-US"/>
              <a:t>Example:  </a:t>
            </a:r>
            <a:r>
              <a:rPr lang="en-US" altLang="en-US" i="1"/>
              <a:t>P</a:t>
            </a:r>
            <a:r>
              <a:rPr lang="en-US" altLang="en-US" baseline="-25000"/>
              <a:t>1</a:t>
            </a:r>
            <a:r>
              <a:rPr lang="en-US" altLang="en-US"/>
              <a:t> Request (1,0,2)</a:t>
            </a:r>
          </a:p>
        </p:txBody>
      </p:sp>
      <p:sp>
        <p:nvSpPr>
          <p:cNvPr id="60418" name="Rectangle 3">
            <a:extLst>
              <a:ext uri="{FF2B5EF4-FFF2-40B4-BE49-F238E27FC236}">
                <a16:creationId xmlns:a16="http://schemas.microsoft.com/office/drawing/2014/main" id="{5866BF7C-1FA0-4840-882A-7A5E6F0E9A18}"/>
              </a:ext>
            </a:extLst>
          </p:cNvPr>
          <p:cNvSpPr>
            <a:spLocks noGrp="1" noChangeArrowheads="1"/>
          </p:cNvSpPr>
          <p:nvPr>
            <p:ph type="body" idx="1"/>
          </p:nvPr>
        </p:nvSpPr>
        <p:spPr>
          <a:xfrm>
            <a:off x="812413" y="1103313"/>
            <a:ext cx="7869237" cy="5103812"/>
          </a:xfrm>
        </p:spPr>
        <p:txBody>
          <a:bodyPr/>
          <a:lstStyle/>
          <a:p>
            <a:pPr>
              <a:tabLst>
                <a:tab pos="1544638" algn="l"/>
                <a:tab pos="2452688" algn="ctr"/>
                <a:tab pos="3767138" algn="ctr"/>
                <a:tab pos="5022850" algn="ctr"/>
              </a:tabLst>
            </a:pPr>
            <a:r>
              <a:rPr lang="en-US" altLang="en-US" dirty="0"/>
              <a:t>Check that Request </a:t>
            </a:r>
            <a:r>
              <a:rPr lang="en-US" altLang="en-US" dirty="0">
                <a:sym typeface="Symbol" panose="05050102010706020507" pitchFamily="18" charset="2"/>
              </a:rPr>
              <a:t> Available (that is, (1,0,2)  (3,3,2)  true</a:t>
            </a:r>
            <a:endParaRPr lang="en-US" altLang="en-US" i="1" dirty="0">
              <a:sym typeface="Symbol" panose="05050102010706020507" pitchFamily="18" charset="2"/>
            </a:endParaRPr>
          </a:p>
          <a:p>
            <a:pPr>
              <a:buFont typeface="Monotype Sorts" pitchFamily="-84" charset="2"/>
              <a:buNone/>
              <a:tabLst>
                <a:tab pos="1544638" algn="l"/>
                <a:tab pos="2452688" algn="ctr"/>
                <a:tab pos="3767138" algn="ctr"/>
                <a:tab pos="5022850" algn="ctr"/>
              </a:tabLst>
            </a:pPr>
            <a:r>
              <a:rPr lang="en-US" altLang="en-US" i="1" dirty="0"/>
              <a:t>			</a:t>
            </a:r>
            <a:r>
              <a:rPr lang="en-US" altLang="en-US" i="1" u="sng" dirty="0"/>
              <a:t>Allocation</a:t>
            </a:r>
            <a:r>
              <a:rPr lang="en-US" altLang="en-US" i="1" dirty="0"/>
              <a:t>	</a:t>
            </a:r>
            <a:r>
              <a:rPr lang="en-US" altLang="en-US" i="1" u="sng" dirty="0"/>
              <a:t>Need</a:t>
            </a:r>
            <a:r>
              <a:rPr lang="en-US" altLang="en-US" i="1" dirty="0"/>
              <a:t>	   </a:t>
            </a:r>
            <a:r>
              <a:rPr lang="en-US" altLang="en-US" i="1" u="sng" dirty="0"/>
              <a:t>Available</a:t>
            </a:r>
            <a:endParaRPr lang="en-US" altLang="en-US" i="1" dirty="0"/>
          </a:p>
          <a:p>
            <a:pPr>
              <a:buFont typeface="Monotype Sorts" pitchFamily="-84" charset="2"/>
              <a:buNone/>
              <a:tabLst>
                <a:tab pos="1544638" algn="l"/>
                <a:tab pos="2452688" algn="ctr"/>
                <a:tab pos="3767138" algn="ctr"/>
                <a:tab pos="5022850" algn="ctr"/>
              </a:tabLst>
            </a:pPr>
            <a:r>
              <a:rPr lang="en-US" altLang="en-US" i="1" dirty="0"/>
              <a:t>			A B C	A B C	 A B C </a:t>
            </a:r>
          </a:p>
          <a:p>
            <a:pPr>
              <a:buFont typeface="Monotype Sorts" pitchFamily="-84" charset="2"/>
              <a:buNone/>
              <a:tabLst>
                <a:tab pos="1544638" algn="l"/>
                <a:tab pos="2452688" algn="ctr"/>
                <a:tab pos="3767138" algn="ctr"/>
                <a:tab pos="5022850" algn="ctr"/>
              </a:tabLst>
            </a:pPr>
            <a:r>
              <a:rPr lang="en-US" altLang="en-US" dirty="0"/>
              <a:t>		</a:t>
            </a:r>
            <a:r>
              <a:rPr lang="en-US" altLang="en-US" i="1" dirty="0"/>
              <a:t>P</a:t>
            </a:r>
            <a:r>
              <a:rPr lang="en-US" altLang="en-US" baseline="-25000" dirty="0"/>
              <a:t>0</a:t>
            </a:r>
            <a:r>
              <a:rPr lang="en-US" altLang="en-US" dirty="0"/>
              <a:t>	0 1 0 	7 4 3 	2 3 0</a:t>
            </a:r>
          </a:p>
          <a:p>
            <a:pPr>
              <a:buFont typeface="Monotype Sorts" pitchFamily="-84" charset="2"/>
              <a:buNone/>
              <a:tabLst>
                <a:tab pos="1544638" algn="l"/>
                <a:tab pos="2452688" algn="ctr"/>
                <a:tab pos="3767138" algn="ctr"/>
                <a:tab pos="5022850" algn="ctr"/>
              </a:tabLst>
            </a:pPr>
            <a:r>
              <a:rPr lang="en-US" altLang="en-US" dirty="0"/>
              <a:t>		</a:t>
            </a:r>
            <a:r>
              <a:rPr lang="en-US" altLang="en-US" i="1" dirty="0"/>
              <a:t>P</a:t>
            </a:r>
            <a:r>
              <a:rPr lang="en-US" altLang="en-US" baseline="-25000" dirty="0"/>
              <a:t>1</a:t>
            </a:r>
            <a:r>
              <a:rPr lang="en-US" altLang="en-US" dirty="0"/>
              <a:t>	      3 0 2             0 2 0 	</a:t>
            </a:r>
          </a:p>
          <a:p>
            <a:pPr>
              <a:buFont typeface="Monotype Sorts" pitchFamily="-84" charset="2"/>
              <a:buNone/>
              <a:tabLst>
                <a:tab pos="1544638" algn="l"/>
                <a:tab pos="2452688" algn="ctr"/>
                <a:tab pos="3767138" algn="ctr"/>
                <a:tab pos="5022850" algn="ctr"/>
              </a:tabLst>
            </a:pPr>
            <a:r>
              <a:rPr lang="en-US" altLang="en-US" dirty="0"/>
              <a:t>		</a:t>
            </a:r>
            <a:r>
              <a:rPr lang="en-US" altLang="en-US" i="1" dirty="0"/>
              <a:t>P</a:t>
            </a:r>
            <a:r>
              <a:rPr lang="en-US" altLang="en-US" baseline="-25000" dirty="0"/>
              <a:t>2</a:t>
            </a:r>
            <a:r>
              <a:rPr lang="en-US" altLang="en-US" dirty="0"/>
              <a:t>	3 0 2 	 6 0 0 </a:t>
            </a:r>
          </a:p>
          <a:p>
            <a:pPr>
              <a:buFont typeface="Monotype Sorts" pitchFamily="-84" charset="2"/>
              <a:buNone/>
              <a:tabLst>
                <a:tab pos="1544638" algn="l"/>
                <a:tab pos="2452688" algn="ctr"/>
                <a:tab pos="3767138" algn="ctr"/>
                <a:tab pos="5022850" algn="ctr"/>
              </a:tabLst>
            </a:pPr>
            <a:r>
              <a:rPr lang="en-US" altLang="en-US" dirty="0"/>
              <a:t>		</a:t>
            </a:r>
            <a:r>
              <a:rPr lang="en-US" altLang="en-US" i="1" dirty="0"/>
              <a:t>P</a:t>
            </a:r>
            <a:r>
              <a:rPr lang="en-US" altLang="en-US" baseline="-25000" dirty="0"/>
              <a:t>3</a:t>
            </a:r>
            <a:r>
              <a:rPr lang="en-US" altLang="en-US" dirty="0"/>
              <a:t>	2 1 1 	0 1 1</a:t>
            </a:r>
          </a:p>
          <a:p>
            <a:pPr>
              <a:buFont typeface="Monotype Sorts" pitchFamily="-84" charset="2"/>
              <a:buNone/>
              <a:tabLst>
                <a:tab pos="1544638" algn="l"/>
                <a:tab pos="2452688" algn="ctr"/>
                <a:tab pos="3767138" algn="ctr"/>
                <a:tab pos="5022850" algn="ctr"/>
              </a:tabLst>
            </a:pPr>
            <a:r>
              <a:rPr lang="en-US" altLang="en-US" dirty="0"/>
              <a:t>		</a:t>
            </a:r>
            <a:r>
              <a:rPr lang="en-US" altLang="en-US" i="1" dirty="0"/>
              <a:t>P</a:t>
            </a:r>
            <a:r>
              <a:rPr lang="en-US" altLang="en-US" baseline="-25000" dirty="0"/>
              <a:t>4</a:t>
            </a:r>
            <a:r>
              <a:rPr lang="en-US" altLang="en-US" dirty="0"/>
              <a:t>	0 0 2 	 4 3 1 </a:t>
            </a:r>
          </a:p>
          <a:p>
            <a:pPr>
              <a:buFont typeface="Monotype Sorts" pitchFamily="-84" charset="2"/>
              <a:buNone/>
              <a:tabLst>
                <a:tab pos="1544638" algn="l"/>
                <a:tab pos="2452688" algn="ctr"/>
                <a:tab pos="3767138" algn="ctr"/>
                <a:tab pos="5022850" algn="ctr"/>
              </a:tabLst>
            </a:pPr>
            <a:endParaRPr lang="en-US" altLang="en-US" sz="800" dirty="0"/>
          </a:p>
          <a:p>
            <a:pPr>
              <a:tabLst>
                <a:tab pos="1544638" algn="l"/>
                <a:tab pos="2452688" algn="ctr"/>
                <a:tab pos="3767138" algn="ctr"/>
                <a:tab pos="5022850" algn="ctr"/>
              </a:tabLst>
            </a:pPr>
            <a:r>
              <a:rPr lang="en-US" altLang="en-US" dirty="0"/>
              <a:t>Executing safety algorithm shows that sequence &lt; </a:t>
            </a:r>
            <a:r>
              <a:rPr lang="en-US" altLang="en-US" b="1" i="1" dirty="0"/>
              <a:t>P</a:t>
            </a:r>
            <a:r>
              <a:rPr lang="en-US" altLang="en-US" b="1" baseline="-25000" dirty="0"/>
              <a:t>1</a:t>
            </a:r>
            <a:r>
              <a:rPr lang="en-US" altLang="en-US" b="1" dirty="0"/>
              <a:t>, </a:t>
            </a:r>
            <a:r>
              <a:rPr lang="en-US" altLang="en-US" b="1" i="1" dirty="0"/>
              <a:t>P</a:t>
            </a:r>
            <a:r>
              <a:rPr lang="en-US" altLang="en-US" b="1" baseline="-25000" dirty="0"/>
              <a:t>3</a:t>
            </a:r>
            <a:r>
              <a:rPr lang="en-US" altLang="en-US" b="1" dirty="0"/>
              <a:t>, </a:t>
            </a:r>
            <a:r>
              <a:rPr lang="en-US" altLang="en-US" b="1" i="1" dirty="0"/>
              <a:t>P</a:t>
            </a:r>
            <a:r>
              <a:rPr lang="en-US" altLang="en-US" b="1" baseline="-25000" dirty="0"/>
              <a:t>4</a:t>
            </a:r>
            <a:r>
              <a:rPr lang="en-US" altLang="en-US" b="1" dirty="0"/>
              <a:t>, </a:t>
            </a:r>
            <a:r>
              <a:rPr lang="en-US" altLang="en-US" b="1" i="1" dirty="0"/>
              <a:t>P</a:t>
            </a:r>
            <a:r>
              <a:rPr lang="en-US" altLang="en-US" b="1" baseline="-25000" dirty="0"/>
              <a:t>0</a:t>
            </a:r>
            <a:r>
              <a:rPr lang="en-US" altLang="en-US" b="1" dirty="0"/>
              <a:t>, </a:t>
            </a:r>
            <a:r>
              <a:rPr lang="en-US" altLang="en-US" b="1" i="1" dirty="0"/>
              <a:t>P</a:t>
            </a:r>
            <a:r>
              <a:rPr lang="en-US" altLang="en-US" b="1" baseline="-25000" dirty="0"/>
              <a:t>2</a:t>
            </a:r>
            <a:r>
              <a:rPr lang="en-US" altLang="en-US" dirty="0"/>
              <a:t>&gt; satisfies safety requirement</a:t>
            </a:r>
          </a:p>
          <a:p>
            <a:pPr>
              <a:tabLst>
                <a:tab pos="1544638" algn="l"/>
                <a:tab pos="2452688" algn="ctr"/>
                <a:tab pos="3767138" algn="ctr"/>
                <a:tab pos="5022850" algn="ctr"/>
              </a:tabLst>
            </a:pPr>
            <a:endParaRPr lang="en-US" altLang="en-US" sz="800" dirty="0"/>
          </a:p>
          <a:p>
            <a:pPr>
              <a:tabLst>
                <a:tab pos="1544638" algn="l"/>
                <a:tab pos="2452688" algn="ctr"/>
                <a:tab pos="3767138" algn="ctr"/>
                <a:tab pos="5022850" algn="ctr"/>
              </a:tabLst>
            </a:pPr>
            <a:r>
              <a:rPr lang="en-US" altLang="en-US" dirty="0"/>
              <a:t>Can request for (3,3,0) by </a:t>
            </a:r>
            <a:r>
              <a:rPr lang="en-US" altLang="en-US" b="1" i="1" dirty="0"/>
              <a:t>P</a:t>
            </a:r>
            <a:r>
              <a:rPr lang="en-US" altLang="en-US" b="1" baseline="-25000" dirty="0"/>
              <a:t>4</a:t>
            </a:r>
            <a:r>
              <a:rPr lang="en-US" altLang="en-US" dirty="0"/>
              <a:t> be granted?</a:t>
            </a:r>
          </a:p>
          <a:p>
            <a:pPr>
              <a:tabLst>
                <a:tab pos="1544638" algn="l"/>
                <a:tab pos="2452688" algn="ctr"/>
                <a:tab pos="3767138" algn="ctr"/>
                <a:tab pos="5022850" algn="ctr"/>
              </a:tabLst>
            </a:pPr>
            <a:endParaRPr lang="en-US" altLang="en-US" sz="800" dirty="0"/>
          </a:p>
          <a:p>
            <a:pPr>
              <a:tabLst>
                <a:tab pos="1544638" algn="l"/>
                <a:tab pos="2452688" algn="ctr"/>
                <a:tab pos="3767138" algn="ctr"/>
                <a:tab pos="5022850" algn="ctr"/>
              </a:tabLst>
            </a:pPr>
            <a:r>
              <a:rPr lang="en-US" altLang="en-US" dirty="0"/>
              <a:t>Can request for (0,2,0) by </a:t>
            </a:r>
            <a:r>
              <a:rPr lang="en-US" altLang="en-US" b="1" i="1" dirty="0"/>
              <a:t>P</a:t>
            </a:r>
            <a:r>
              <a:rPr lang="en-US" altLang="en-US" b="1" baseline="-25000" dirty="0"/>
              <a:t>0</a:t>
            </a:r>
            <a:r>
              <a:rPr lang="en-US" altLang="en-US" dirty="0"/>
              <a:t> be granted?</a:t>
            </a:r>
          </a:p>
          <a:p>
            <a:pPr>
              <a:buFont typeface="Monotype Sorts" pitchFamily="-84" charset="2"/>
              <a:buNone/>
              <a:tabLst>
                <a:tab pos="1544638" algn="l"/>
                <a:tab pos="2452688" algn="ctr"/>
                <a:tab pos="3767138" algn="ctr"/>
                <a:tab pos="5022850" algn="ctr"/>
              </a:tabLst>
            </a:pPr>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t>Readers and Writers Problem</a:t>
            </a:r>
          </a:p>
          <a:p>
            <a:pPr lvl="1"/>
            <a:r>
              <a:rPr lang="en-US" sz="1600" b="1" dirty="0"/>
              <a:t>Dining Philosophers Problem</a:t>
            </a:r>
          </a:p>
          <a:p>
            <a:pPr marL="57150" indent="0">
              <a:buNone/>
            </a:pPr>
            <a:r>
              <a:rPr lang="en-US" sz="1600" b="1" dirty="0"/>
              <a:t>2. Examples of Synchronization Tools</a:t>
            </a:r>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lvl="1"/>
            <a:endParaRPr lang="en-US" sz="1600" b="1" dirty="0"/>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highlight>
                  <a:srgbClr val="FFFF00"/>
                </a:highlight>
              </a:rPr>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677461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573354F7-D46C-481C-9D4A-3953C7C9966A}"/>
              </a:ext>
            </a:extLst>
          </p:cNvPr>
          <p:cNvSpPr>
            <a:spLocks noGrp="1" noChangeArrowheads="1"/>
          </p:cNvSpPr>
          <p:nvPr>
            <p:ph type="title"/>
          </p:nvPr>
        </p:nvSpPr>
        <p:spPr>
          <a:xfrm>
            <a:off x="1141413" y="235762"/>
            <a:ext cx="7421562" cy="576262"/>
          </a:xfrm>
        </p:spPr>
        <p:txBody>
          <a:bodyPr/>
          <a:lstStyle/>
          <a:p>
            <a:pPr eaLnBrk="1" hangingPunct="1"/>
            <a:r>
              <a:rPr lang="en-US" altLang="en-US" dirty="0"/>
              <a:t>Deadlock Detection</a:t>
            </a:r>
          </a:p>
        </p:txBody>
      </p:sp>
      <p:sp>
        <p:nvSpPr>
          <p:cNvPr id="62466" name="Rectangle 3">
            <a:extLst>
              <a:ext uri="{FF2B5EF4-FFF2-40B4-BE49-F238E27FC236}">
                <a16:creationId xmlns:a16="http://schemas.microsoft.com/office/drawing/2014/main" id="{B0C7DA51-11F7-430E-8F04-C804721EE6AB}"/>
              </a:ext>
            </a:extLst>
          </p:cNvPr>
          <p:cNvSpPr>
            <a:spLocks noGrp="1" noChangeArrowheads="1"/>
          </p:cNvSpPr>
          <p:nvPr>
            <p:ph type="body" idx="1"/>
          </p:nvPr>
        </p:nvSpPr>
        <p:spPr>
          <a:xfrm>
            <a:off x="811765" y="1233488"/>
            <a:ext cx="7527990" cy="4530725"/>
          </a:xfrm>
        </p:spPr>
        <p:txBody>
          <a:bodyPr/>
          <a:lstStyle/>
          <a:p>
            <a:r>
              <a:rPr lang="en-US" altLang="en-US" dirty="0"/>
              <a:t>Allow system to enter deadlock state </a:t>
            </a:r>
            <a:br>
              <a:rPr lang="en-US" altLang="en-US" dirty="0"/>
            </a:br>
            <a:endParaRPr lang="en-US" altLang="en-US" dirty="0"/>
          </a:p>
          <a:p>
            <a:r>
              <a:rPr lang="en-US" altLang="en-US" dirty="0"/>
              <a:t>Detection algorithm</a:t>
            </a:r>
            <a:br>
              <a:rPr lang="en-US" altLang="en-US" dirty="0"/>
            </a:br>
            <a:endParaRPr lang="en-US" altLang="en-US" dirty="0"/>
          </a:p>
          <a:p>
            <a:r>
              <a:rPr lang="en-US" altLang="en-US" dirty="0"/>
              <a:t>Recovery scheme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E0AC6EB-98B0-4800-BA12-8164E36330A4}"/>
              </a:ext>
            </a:extLst>
          </p:cNvPr>
          <p:cNvSpPr>
            <a:spLocks noGrp="1" noChangeArrowheads="1"/>
          </p:cNvSpPr>
          <p:nvPr>
            <p:ph type="title"/>
          </p:nvPr>
        </p:nvSpPr>
        <p:spPr>
          <a:xfrm>
            <a:off x="1077686" y="-19986"/>
            <a:ext cx="7772400" cy="844551"/>
          </a:xfrm>
        </p:spPr>
        <p:txBody>
          <a:bodyPr/>
          <a:lstStyle/>
          <a:p>
            <a:pPr eaLnBrk="1" hangingPunct="1"/>
            <a:r>
              <a:rPr lang="en-US" altLang="en-US" dirty="0"/>
              <a:t>Single Instance of Each Resource Type</a:t>
            </a:r>
          </a:p>
        </p:txBody>
      </p:sp>
      <p:sp>
        <p:nvSpPr>
          <p:cNvPr id="64514" name="Rectangle 3">
            <a:extLst>
              <a:ext uri="{FF2B5EF4-FFF2-40B4-BE49-F238E27FC236}">
                <a16:creationId xmlns:a16="http://schemas.microsoft.com/office/drawing/2014/main" id="{9A96C6DF-1521-4C97-AEB7-B25DA22EF839}"/>
              </a:ext>
            </a:extLst>
          </p:cNvPr>
          <p:cNvSpPr>
            <a:spLocks noGrp="1" noChangeArrowheads="1"/>
          </p:cNvSpPr>
          <p:nvPr>
            <p:ph type="body" idx="1"/>
          </p:nvPr>
        </p:nvSpPr>
        <p:spPr>
          <a:xfrm>
            <a:off x="827088" y="1173163"/>
            <a:ext cx="7585075" cy="4511675"/>
          </a:xfrm>
        </p:spPr>
        <p:txBody>
          <a:bodyPr/>
          <a:lstStyle/>
          <a:p>
            <a:r>
              <a:rPr lang="en-US" altLang="en-US" dirty="0"/>
              <a:t>Maintain </a:t>
            </a:r>
            <a:r>
              <a:rPr lang="en-US" altLang="en-US" b="1" dirty="0">
                <a:solidFill>
                  <a:srgbClr val="006699"/>
                </a:solidFill>
                <a:latin typeface="+mj-lt"/>
              </a:rPr>
              <a:t>wait-for</a:t>
            </a:r>
            <a:r>
              <a:rPr lang="en-US" altLang="en-US" b="1" dirty="0">
                <a:solidFill>
                  <a:srgbClr val="3366FF"/>
                </a:solidFill>
              </a:rPr>
              <a:t> </a:t>
            </a:r>
            <a:r>
              <a:rPr lang="en-US" altLang="en-US" dirty="0"/>
              <a:t>graph</a:t>
            </a:r>
          </a:p>
          <a:p>
            <a:pPr lvl="1"/>
            <a:r>
              <a:rPr lang="en-US" altLang="en-US" dirty="0"/>
              <a:t>Nodes are processes</a:t>
            </a:r>
          </a:p>
          <a:p>
            <a:pPr lvl="1"/>
            <a:r>
              <a:rPr lang="en-US" altLang="en-US" b="1" i="1" dirty="0"/>
              <a:t>P</a:t>
            </a:r>
            <a:r>
              <a:rPr lang="en-US" altLang="en-US" b="1" i="1" baseline="-25000" dirty="0"/>
              <a:t>i</a:t>
            </a:r>
            <a:r>
              <a:rPr lang="en-US" altLang="en-US" b="1" dirty="0"/>
              <a:t> </a:t>
            </a:r>
            <a:r>
              <a:rPr lang="en-US" altLang="en-US" b="1" dirty="0">
                <a:sym typeface="Symbol" panose="05050102010706020507" pitchFamily="18" charset="2"/>
              </a:rPr>
              <a:t> </a:t>
            </a:r>
            <a:r>
              <a:rPr lang="en-US" altLang="en-US" b="1" i="1" dirty="0" err="1">
                <a:sym typeface="Symbol" panose="05050102010706020507" pitchFamily="18" charset="2"/>
              </a:rPr>
              <a:t>P</a:t>
            </a:r>
            <a:r>
              <a:rPr lang="en-US" altLang="en-US" b="1" i="1" baseline="-25000" dirty="0" err="1">
                <a:sym typeface="Symbol" panose="05050102010706020507" pitchFamily="18" charset="2"/>
              </a:rPr>
              <a:t>j</a:t>
            </a:r>
            <a:r>
              <a:rPr lang="en-US" altLang="en-US" b="1" i="1" baseline="-25000" dirty="0">
                <a:sym typeface="Symbol" panose="05050102010706020507" pitchFamily="18" charset="2"/>
              </a:rPr>
              <a:t>   </a:t>
            </a:r>
            <a:r>
              <a:rPr lang="en-US" altLang="en-US" dirty="0">
                <a:sym typeface="Symbol" panose="05050102010706020507" pitchFamily="18" charset="2"/>
              </a:rPr>
              <a:t>if </a:t>
            </a:r>
            <a:r>
              <a:rPr lang="en-US" altLang="en-US" b="1" i="1" dirty="0">
                <a:sym typeface="Symbol" panose="05050102010706020507" pitchFamily="18" charset="2"/>
              </a:rPr>
              <a:t>P</a:t>
            </a:r>
            <a:r>
              <a:rPr lang="en-US" altLang="en-US" b="1" i="1" baseline="-25000" dirty="0">
                <a:sym typeface="Symbol" panose="05050102010706020507" pitchFamily="18" charset="2"/>
              </a:rPr>
              <a:t>i</a:t>
            </a:r>
            <a:r>
              <a:rPr lang="en-US" altLang="en-US" i="1" dirty="0">
                <a:sym typeface="Symbol" panose="05050102010706020507" pitchFamily="18" charset="2"/>
              </a:rPr>
              <a:t> </a:t>
            </a:r>
            <a:r>
              <a:rPr lang="en-US" altLang="en-US" dirty="0">
                <a:sym typeface="Symbol" panose="05050102010706020507" pitchFamily="18" charset="2"/>
              </a:rPr>
              <a:t>is waiting for</a:t>
            </a:r>
            <a:r>
              <a:rPr lang="en-US" altLang="en-US" i="1" dirty="0">
                <a:sym typeface="Symbol" panose="05050102010706020507" pitchFamily="18" charset="2"/>
              </a:rPr>
              <a:t> </a:t>
            </a:r>
            <a:r>
              <a:rPr lang="en-US" altLang="en-US" b="1" i="1" dirty="0" err="1">
                <a:sym typeface="Symbol" panose="05050102010706020507" pitchFamily="18" charset="2"/>
              </a:rPr>
              <a:t>P</a:t>
            </a:r>
            <a:r>
              <a:rPr lang="en-US" altLang="en-US" b="1" i="1" baseline="-25000" dirty="0" err="1">
                <a:sym typeface="Symbol" panose="05050102010706020507" pitchFamily="18" charset="2"/>
              </a:rPr>
              <a:t>j</a:t>
            </a:r>
            <a:br>
              <a:rPr lang="en-US" altLang="en-US" b="1" i="1" dirty="0">
                <a:sym typeface="Symbol" panose="05050102010706020507" pitchFamily="18" charset="2"/>
              </a:rPr>
            </a:br>
            <a:endParaRPr lang="en-US" altLang="en-US" b="1" i="1" dirty="0">
              <a:sym typeface="Symbol" panose="05050102010706020507" pitchFamily="18" charset="2"/>
            </a:endParaRPr>
          </a:p>
          <a:p>
            <a:r>
              <a:rPr lang="en-US" altLang="en-US" dirty="0"/>
              <a:t>Periodically invoke an algorithm that searches for a cycle in the graph. If there is a cycle, there exists a deadlock</a:t>
            </a:r>
          </a:p>
          <a:p>
            <a:pPr>
              <a:buFont typeface="Monotype Sorts" pitchFamily="-84" charset="2"/>
              <a:buNone/>
            </a:pPr>
            <a:endParaRPr lang="en-US" altLang="en-US" dirty="0"/>
          </a:p>
          <a:p>
            <a:r>
              <a:rPr lang="en-US" altLang="en-US" dirty="0"/>
              <a:t>An algorithm to detect a cycle in a graph requires an order of</a:t>
            </a:r>
            <a:r>
              <a:rPr lang="en-US" altLang="en-US" i="1" dirty="0"/>
              <a:t> </a:t>
            </a:r>
            <a:r>
              <a:rPr lang="en-US" altLang="en-US" b="1" i="1" dirty="0"/>
              <a:t>n</a:t>
            </a:r>
            <a:r>
              <a:rPr lang="en-US" altLang="en-US" b="1" baseline="30000" dirty="0"/>
              <a:t>2</a:t>
            </a:r>
            <a:r>
              <a:rPr lang="en-US" altLang="en-US" b="1" dirty="0"/>
              <a:t> </a:t>
            </a:r>
            <a:r>
              <a:rPr lang="en-US" altLang="en-US" dirty="0"/>
              <a:t>operations, where </a:t>
            </a:r>
            <a:r>
              <a:rPr lang="en-US" altLang="en-US" b="1" i="1" dirty="0"/>
              <a:t>n</a:t>
            </a:r>
            <a:r>
              <a:rPr lang="en-US" altLang="en-US" dirty="0"/>
              <a:t> is the number of vertices in the graph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FAD360A-E679-4DC4-99D8-0FFD8BCEDE8D}"/>
              </a:ext>
            </a:extLst>
          </p:cNvPr>
          <p:cNvSpPr>
            <a:spLocks noGrp="1" noChangeArrowheads="1"/>
          </p:cNvSpPr>
          <p:nvPr>
            <p:ph type="title"/>
          </p:nvPr>
        </p:nvSpPr>
        <p:spPr>
          <a:xfrm>
            <a:off x="1111250" y="222868"/>
            <a:ext cx="7575550" cy="576262"/>
          </a:xfrm>
        </p:spPr>
        <p:txBody>
          <a:bodyPr/>
          <a:lstStyle/>
          <a:p>
            <a:pPr eaLnBrk="1" hangingPunct="1"/>
            <a:r>
              <a:rPr lang="en-US" altLang="en-US" dirty="0"/>
              <a:t>Bounded Buffer Problem (Cont.)</a:t>
            </a:r>
          </a:p>
        </p:txBody>
      </p:sp>
      <p:sp>
        <p:nvSpPr>
          <p:cNvPr id="13314" name="Rectangle 3">
            <a:extLst>
              <a:ext uri="{FF2B5EF4-FFF2-40B4-BE49-F238E27FC236}">
                <a16:creationId xmlns:a16="http://schemas.microsoft.com/office/drawing/2014/main" id="{C2887F7A-B34E-4133-B1D8-7BCD1F23281A}"/>
              </a:ext>
            </a:extLst>
          </p:cNvPr>
          <p:cNvSpPr>
            <a:spLocks noGrp="1" noChangeArrowheads="1"/>
          </p:cNvSpPr>
          <p:nvPr>
            <p:ph idx="1"/>
          </p:nvPr>
        </p:nvSpPr>
        <p:spPr>
          <a:xfrm>
            <a:off x="260153" y="915730"/>
            <a:ext cx="4901782" cy="3262978"/>
          </a:xfrm>
          <a:solidFill>
            <a:schemeClr val="tx2">
              <a:lumMod val="20000"/>
              <a:lumOff val="80000"/>
            </a:schemeClr>
          </a:solidFill>
        </p:spPr>
        <p:txBody>
          <a:bodyPr/>
          <a:lstStyle/>
          <a:p>
            <a:r>
              <a:rPr lang="en-US" altLang="en-US" dirty="0"/>
              <a:t>The structure of the </a:t>
            </a:r>
            <a:r>
              <a:rPr lang="en-US" altLang="en-US" b="1" dirty="0"/>
              <a:t>producer</a:t>
            </a:r>
            <a:r>
              <a:rPr lang="en-US" altLang="en-US" dirty="0"/>
              <a:t> process</a:t>
            </a:r>
            <a:endParaRPr lang="en-US" altLang="en-US" b="1" dirty="0">
              <a:latin typeface="Courier New" panose="02070309020205020404" pitchFamily="49" charset="0"/>
            </a:endParaRPr>
          </a:p>
          <a:p>
            <a:pPr>
              <a:buFont typeface="Monotype Sorts" pitchFamily="-84" charset="2"/>
              <a:buNone/>
            </a:pPr>
            <a:r>
              <a:rPr lang="en-US" altLang="en-US" sz="1200" b="1" dirty="0">
                <a:latin typeface="Courier New" panose="02070309020205020404" pitchFamily="49" charset="0"/>
              </a:rPr>
              <a:t>     while (true) { </a:t>
            </a:r>
          </a:p>
          <a:p>
            <a:pPr>
              <a:buFont typeface="Monotype Sorts" pitchFamily="-84" charset="2"/>
              <a:buNone/>
            </a:pPr>
            <a:r>
              <a:rPr lang="en-US" altLang="en-US" sz="1200" b="1" dirty="0">
                <a:latin typeface="Courier New" panose="02070309020205020404" pitchFamily="49" charset="0"/>
              </a:rPr>
              <a:t>          ...</a:t>
            </a:r>
            <a:br>
              <a:rPr lang="en-US" altLang="en-US" sz="1200" b="1" dirty="0">
                <a:latin typeface="Courier New" panose="02070309020205020404" pitchFamily="49" charset="0"/>
              </a:rPr>
            </a:br>
            <a:r>
              <a:rPr lang="en-US" altLang="en-US" sz="1200" b="1" dirty="0">
                <a:latin typeface="Courier New" panose="02070309020205020404" pitchFamily="49" charset="0"/>
              </a:rPr>
              <a:t>        /* produce an item in </a:t>
            </a:r>
            <a:r>
              <a:rPr lang="en-US" altLang="en-US" sz="1200" b="1" dirty="0" err="1">
                <a:latin typeface="Courier New" panose="02070309020205020404" pitchFamily="49" charset="0"/>
              </a:rPr>
              <a:t>next_produced</a:t>
            </a:r>
            <a:r>
              <a:rPr lang="en-US" altLang="en-US" sz="1200" b="1" dirty="0">
                <a:latin typeface="Courier New" panose="02070309020205020404" pitchFamily="49" charset="0"/>
              </a:rPr>
              <a:t> */ </a:t>
            </a:r>
          </a:p>
          <a:p>
            <a:pPr>
              <a:buFont typeface="Monotype Sorts" pitchFamily="-84" charset="2"/>
              <a:buNone/>
            </a:pPr>
            <a:r>
              <a:rPr lang="en-US" altLang="en-US" sz="1200" b="1" dirty="0">
                <a:latin typeface="Courier New" panose="02070309020205020404" pitchFamily="49" charset="0"/>
              </a:rPr>
              <a:t>          ... </a:t>
            </a:r>
          </a:p>
          <a:p>
            <a:pPr>
              <a:buFont typeface="Monotype Sorts" pitchFamily="-84" charset="2"/>
              <a:buNone/>
            </a:pPr>
            <a:r>
              <a:rPr lang="en-US" altLang="en-US" sz="1200" b="1" dirty="0">
                <a:latin typeface="Courier New" panose="02070309020205020404" pitchFamily="49" charset="0"/>
              </a:rPr>
              <a:t>        wait(empty); </a:t>
            </a:r>
          </a:p>
          <a:p>
            <a:pPr>
              <a:buFont typeface="Monotype Sorts" pitchFamily="-84" charset="2"/>
              <a:buNone/>
            </a:pPr>
            <a:r>
              <a:rPr lang="en-US" altLang="en-US" sz="1200" b="1" dirty="0">
                <a:latin typeface="Courier New" panose="02070309020205020404" pitchFamily="49" charset="0"/>
              </a:rPr>
              <a:t>        wait(mutex); </a:t>
            </a:r>
          </a:p>
          <a:p>
            <a:pPr>
              <a:buFont typeface="Monotype Sorts" pitchFamily="-84" charset="2"/>
              <a:buNone/>
            </a:pPr>
            <a:r>
              <a:rPr lang="en-US" altLang="en-US" sz="1200" b="1" dirty="0">
                <a:latin typeface="Courier New" panose="02070309020205020404" pitchFamily="49" charset="0"/>
              </a:rPr>
              <a:t>           ...</a:t>
            </a:r>
            <a:br>
              <a:rPr lang="en-US" altLang="en-US" sz="1200" b="1" dirty="0">
                <a:latin typeface="Courier New" panose="02070309020205020404" pitchFamily="49" charset="0"/>
              </a:rPr>
            </a:br>
            <a:r>
              <a:rPr lang="en-US" altLang="en-US" sz="1200" b="1" dirty="0">
                <a:latin typeface="Courier New" panose="02070309020205020404" pitchFamily="49" charset="0"/>
              </a:rPr>
              <a:t>        /* add next produced to the buffer */ </a:t>
            </a:r>
          </a:p>
          <a:p>
            <a:pPr>
              <a:buFont typeface="Monotype Sorts" pitchFamily="-84" charset="2"/>
              <a:buNone/>
            </a:pPr>
            <a:r>
              <a:rPr lang="en-US" altLang="en-US" sz="1200" b="1" dirty="0">
                <a:latin typeface="Courier New" panose="02070309020205020404" pitchFamily="49" charset="0"/>
              </a:rPr>
              <a:t>           ... </a:t>
            </a:r>
          </a:p>
          <a:p>
            <a:pPr>
              <a:buFont typeface="Monotype Sorts" pitchFamily="-84" charset="2"/>
              <a:buNone/>
            </a:pPr>
            <a:r>
              <a:rPr lang="en-US" altLang="en-US" sz="1200" b="1" dirty="0">
                <a:latin typeface="Courier New" panose="02070309020205020404" pitchFamily="49" charset="0"/>
              </a:rPr>
              <a:t>        signal(mutex); </a:t>
            </a:r>
          </a:p>
          <a:p>
            <a:pPr>
              <a:buFont typeface="Monotype Sorts" pitchFamily="-84" charset="2"/>
              <a:buNone/>
            </a:pPr>
            <a:r>
              <a:rPr lang="en-US" altLang="en-US" sz="1200" b="1" dirty="0">
                <a:latin typeface="Courier New" panose="02070309020205020404" pitchFamily="49" charset="0"/>
              </a:rPr>
              <a:t>        signal(full); </a:t>
            </a:r>
          </a:p>
          <a:p>
            <a:pPr>
              <a:buFont typeface="Monotype Sorts" pitchFamily="-84" charset="2"/>
              <a:buNone/>
            </a:pPr>
            <a:r>
              <a:rPr lang="en-US" altLang="en-US" sz="1200" b="1" dirty="0">
                <a:latin typeface="Courier New" panose="02070309020205020404" pitchFamily="49" charset="0"/>
              </a:rPr>
              <a:t>     }</a:t>
            </a:r>
            <a:br>
              <a:rPr lang="en-US" altLang="en-US" b="1" dirty="0">
                <a:latin typeface="Courier New" panose="02070309020205020404" pitchFamily="49" charset="0"/>
              </a:rPr>
            </a:br>
            <a:endParaRPr lang="en-US" altLang="en-US" b="1" dirty="0">
              <a:latin typeface="Courier New" panose="02070309020205020404" pitchFamily="49" charset="0"/>
            </a:endParaRPr>
          </a:p>
        </p:txBody>
      </p:sp>
      <p:sp>
        <p:nvSpPr>
          <p:cNvPr id="4" name="Rectangle 3">
            <a:extLst>
              <a:ext uri="{FF2B5EF4-FFF2-40B4-BE49-F238E27FC236}">
                <a16:creationId xmlns:a16="http://schemas.microsoft.com/office/drawing/2014/main" id="{E34565F5-6FF1-4368-8716-FFAAB0E513A3}"/>
              </a:ext>
            </a:extLst>
          </p:cNvPr>
          <p:cNvSpPr txBox="1">
            <a:spLocks noChangeArrowheads="1"/>
          </p:cNvSpPr>
          <p:nvPr/>
        </p:nvSpPr>
        <p:spPr bwMode="auto">
          <a:xfrm>
            <a:off x="3425672" y="3636503"/>
            <a:ext cx="5718328" cy="3262978"/>
          </a:xfrm>
          <a:prstGeom prst="rect">
            <a:avLst/>
          </a:prstGeom>
          <a:solidFill>
            <a:srgbClr val="FFC000"/>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r>
              <a:rPr lang="en-US" altLang="en-US" kern="0" dirty="0"/>
              <a:t>The structure of the </a:t>
            </a:r>
            <a:r>
              <a:rPr lang="en-US" altLang="en-US" b="1" kern="0" dirty="0"/>
              <a:t>consumer</a:t>
            </a:r>
            <a:r>
              <a:rPr lang="en-US" altLang="en-US" kern="0" dirty="0"/>
              <a:t> process</a:t>
            </a:r>
            <a:endParaRPr lang="en-US" altLang="en-US" sz="1600" kern="0" dirty="0"/>
          </a:p>
          <a:p>
            <a:pPr>
              <a:buFont typeface="Monotype Sorts" pitchFamily="-84" charset="2"/>
              <a:buNone/>
            </a:pPr>
            <a:r>
              <a:rPr lang="en-US" altLang="en-US" b="1" kern="0" dirty="0">
                <a:latin typeface="Courier New" panose="02070309020205020404" pitchFamily="49" charset="0"/>
                <a:cs typeface="Courier New" panose="02070309020205020404" pitchFamily="49" charset="0"/>
              </a:rPr>
              <a:t>     </a:t>
            </a:r>
            <a:r>
              <a:rPr lang="en-US" altLang="en-US" sz="1200" b="1" kern="0" dirty="0">
                <a:latin typeface="Courier New" panose="02070309020205020404" pitchFamily="49" charset="0"/>
                <a:cs typeface="Courier New" panose="02070309020205020404" pitchFamily="49" charset="0"/>
              </a:rPr>
              <a:t>while (true) {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wait(full);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wait(mutex);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a:t>
            </a:r>
            <a:br>
              <a:rPr lang="en-US" altLang="en-US" sz="1200" b="1" kern="0" dirty="0">
                <a:latin typeface="Courier New" panose="02070309020205020404" pitchFamily="49" charset="0"/>
                <a:cs typeface="Courier New" panose="02070309020205020404" pitchFamily="49" charset="0"/>
              </a:rPr>
            </a:br>
            <a:r>
              <a:rPr lang="en-US" altLang="en-US" sz="1200" b="1" kern="0" dirty="0">
                <a:latin typeface="Courier New" panose="02070309020205020404" pitchFamily="49" charset="0"/>
                <a:cs typeface="Courier New" panose="02070309020205020404" pitchFamily="49" charset="0"/>
              </a:rPr>
              <a:t>      /* remove an item from buffer to </a:t>
            </a:r>
            <a:r>
              <a:rPr lang="en-US" altLang="en-US" sz="1200" b="1" kern="0" dirty="0" err="1">
                <a:latin typeface="Courier New" panose="02070309020205020404" pitchFamily="49" charset="0"/>
                <a:cs typeface="Courier New" panose="02070309020205020404" pitchFamily="49" charset="0"/>
              </a:rPr>
              <a:t>next_consumed</a:t>
            </a:r>
            <a:r>
              <a:rPr lang="en-US" altLang="en-US" sz="1200" b="1" kern="0" dirty="0">
                <a:latin typeface="Courier New" panose="02070309020205020404" pitchFamily="49" charset="0"/>
                <a:cs typeface="Courier New" panose="02070309020205020404" pitchFamily="49" charset="0"/>
              </a:rPr>
              <a:t> */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signal(mutex);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signal(empty);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a:t>
            </a:r>
            <a:br>
              <a:rPr lang="en-US" altLang="en-US" sz="1200" b="1" kern="0" dirty="0">
                <a:latin typeface="Courier New" panose="02070309020205020404" pitchFamily="49" charset="0"/>
                <a:cs typeface="Courier New" panose="02070309020205020404" pitchFamily="49" charset="0"/>
              </a:rPr>
            </a:br>
            <a:r>
              <a:rPr lang="en-US" altLang="en-US" sz="1200" b="1" kern="0" dirty="0">
                <a:latin typeface="Courier New" panose="02070309020205020404" pitchFamily="49" charset="0"/>
                <a:cs typeface="Courier New" panose="02070309020205020404" pitchFamily="49" charset="0"/>
              </a:rPr>
              <a:t>        /* consume the item in next consumed */ </a:t>
            </a:r>
          </a:p>
          <a:p>
            <a:pPr>
              <a:buFont typeface="Monotype Sorts" pitchFamily="-84" charset="2"/>
              <a:buNone/>
            </a:pPr>
            <a:r>
              <a:rPr lang="en-US" altLang="en-US" sz="1200" b="1" kern="0" dirty="0">
                <a:latin typeface="Courier New" panose="02070309020205020404" pitchFamily="49" charset="0"/>
                <a:cs typeface="Courier New" panose="02070309020205020404" pitchFamily="49" charset="0"/>
              </a:rPr>
              <a:t>           ...</a:t>
            </a:r>
            <a:br>
              <a:rPr lang="en-US" altLang="en-US" sz="1200" b="1" kern="0" dirty="0">
                <a:latin typeface="Courier New" panose="02070309020205020404" pitchFamily="49" charset="0"/>
                <a:cs typeface="Courier New" panose="02070309020205020404" pitchFamily="49" charset="0"/>
              </a:rPr>
            </a:br>
            <a:r>
              <a:rPr lang="en-US" altLang="en-US" sz="1200" b="1" kern="0" dirty="0">
                <a:latin typeface="Courier New" panose="02070309020205020404" pitchFamily="49" charset="0"/>
                <a:cs typeface="Courier New" panose="02070309020205020404" pitchFamily="49" charset="0"/>
              </a:rPr>
              <a:t>     }</a:t>
            </a:r>
          </a:p>
          <a:p>
            <a:pPr>
              <a:buFont typeface="Monotype Sorts" pitchFamily="-84" charset="2"/>
              <a:buNone/>
            </a:pPr>
            <a:endParaRPr lang="en-US" altLang="en-US" sz="1600" kern="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0484A614-EAE8-49DD-A55B-4F7E12A56EA6}"/>
              </a:ext>
            </a:extLst>
          </p:cNvPr>
          <p:cNvSpPr>
            <a:spLocks noGrp="1" noChangeArrowheads="1"/>
          </p:cNvSpPr>
          <p:nvPr>
            <p:ph type="title"/>
          </p:nvPr>
        </p:nvSpPr>
        <p:spPr>
          <a:xfrm>
            <a:off x="758164" y="270077"/>
            <a:ext cx="8288629" cy="457200"/>
          </a:xfrm>
        </p:spPr>
        <p:txBody>
          <a:bodyPr/>
          <a:lstStyle/>
          <a:p>
            <a:pPr eaLnBrk="1" hangingPunct="1"/>
            <a:r>
              <a:rPr lang="en-US" altLang="en-US" sz="2400" dirty="0"/>
              <a:t>Resource-Allocation Graph and  Wait-for Graph</a:t>
            </a:r>
          </a:p>
        </p:txBody>
      </p:sp>
      <p:sp>
        <p:nvSpPr>
          <p:cNvPr id="66562" name="Text Box 5">
            <a:extLst>
              <a:ext uri="{FF2B5EF4-FFF2-40B4-BE49-F238E27FC236}">
                <a16:creationId xmlns:a16="http://schemas.microsoft.com/office/drawing/2014/main" id="{FD3E6C09-91AB-4252-8558-115F273E58C9}"/>
              </a:ext>
            </a:extLst>
          </p:cNvPr>
          <p:cNvSpPr txBox="1">
            <a:spLocks noChangeArrowheads="1"/>
          </p:cNvSpPr>
          <p:nvPr/>
        </p:nvSpPr>
        <p:spPr bwMode="auto">
          <a:xfrm>
            <a:off x="1647825" y="5294313"/>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Resource-Allocation Graph</a:t>
            </a:r>
          </a:p>
        </p:txBody>
      </p:sp>
      <p:sp>
        <p:nvSpPr>
          <p:cNvPr id="66563" name="Text Box 6">
            <a:extLst>
              <a:ext uri="{FF2B5EF4-FFF2-40B4-BE49-F238E27FC236}">
                <a16:creationId xmlns:a16="http://schemas.microsoft.com/office/drawing/2014/main" id="{4DB892FA-9656-4369-B039-CF364DF8033A}"/>
              </a:ext>
            </a:extLst>
          </p:cNvPr>
          <p:cNvSpPr txBox="1">
            <a:spLocks noChangeArrowheads="1"/>
          </p:cNvSpPr>
          <p:nvPr/>
        </p:nvSpPr>
        <p:spPr bwMode="auto">
          <a:xfrm>
            <a:off x="4810125" y="5294313"/>
            <a:ext cx="314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Corresponding wait-for graph</a:t>
            </a:r>
          </a:p>
        </p:txBody>
      </p:sp>
      <p:pic>
        <p:nvPicPr>
          <p:cNvPr id="66564" name="Picture 1">
            <a:extLst>
              <a:ext uri="{FF2B5EF4-FFF2-40B4-BE49-F238E27FC236}">
                <a16:creationId xmlns:a16="http://schemas.microsoft.com/office/drawing/2014/main" id="{0B62FAF8-3075-42AC-BA0B-5BDEAC7D4D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1252538"/>
            <a:ext cx="57404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A3ED25FA-FD51-4DC3-9667-49F48E298265}"/>
              </a:ext>
            </a:extLst>
          </p:cNvPr>
          <p:cNvSpPr>
            <a:spLocks noGrp="1" noChangeArrowheads="1"/>
          </p:cNvSpPr>
          <p:nvPr>
            <p:ph type="title"/>
          </p:nvPr>
        </p:nvSpPr>
        <p:spPr>
          <a:xfrm>
            <a:off x="1216331" y="131947"/>
            <a:ext cx="7772400" cy="628650"/>
          </a:xfrm>
        </p:spPr>
        <p:txBody>
          <a:bodyPr/>
          <a:lstStyle/>
          <a:p>
            <a:pPr eaLnBrk="1" hangingPunct="1"/>
            <a:r>
              <a:rPr lang="en-US" altLang="en-US" dirty="0"/>
              <a:t>Several Instances of a Resource Type</a:t>
            </a:r>
          </a:p>
        </p:txBody>
      </p:sp>
      <p:sp>
        <p:nvSpPr>
          <p:cNvPr id="68610" name="Rectangle 3">
            <a:extLst>
              <a:ext uri="{FF2B5EF4-FFF2-40B4-BE49-F238E27FC236}">
                <a16:creationId xmlns:a16="http://schemas.microsoft.com/office/drawing/2014/main" id="{A408F457-CD45-48AA-8181-E44F8AA0A577}"/>
              </a:ext>
            </a:extLst>
          </p:cNvPr>
          <p:cNvSpPr>
            <a:spLocks noGrp="1" noChangeArrowheads="1"/>
          </p:cNvSpPr>
          <p:nvPr>
            <p:ph type="body" idx="1"/>
          </p:nvPr>
        </p:nvSpPr>
        <p:spPr>
          <a:xfrm>
            <a:off x="882650" y="1187450"/>
            <a:ext cx="7580215" cy="3851275"/>
          </a:xfrm>
        </p:spPr>
        <p:txBody>
          <a:bodyPr/>
          <a:lstStyle/>
          <a:p>
            <a:r>
              <a:rPr lang="en-US" altLang="en-US" b="1" dirty="0">
                <a:solidFill>
                  <a:srgbClr val="000000"/>
                </a:solidFill>
              </a:rPr>
              <a:t>Available</a:t>
            </a:r>
            <a:r>
              <a:rPr lang="en-US" altLang="en-US" i="1" dirty="0"/>
              <a:t>:</a:t>
            </a:r>
            <a:r>
              <a:rPr lang="en-US" altLang="en-US" dirty="0"/>
              <a:t>  A vector of length </a:t>
            </a:r>
            <a:r>
              <a:rPr lang="en-US" altLang="en-US" b="1" i="1" dirty="0"/>
              <a:t>m</a:t>
            </a:r>
            <a:r>
              <a:rPr lang="en-US" altLang="en-US" dirty="0"/>
              <a:t> indicates the number of available resources of each type</a:t>
            </a:r>
          </a:p>
          <a:p>
            <a:r>
              <a:rPr lang="en-US" altLang="en-US" b="1" dirty="0">
                <a:solidFill>
                  <a:srgbClr val="000000"/>
                </a:solidFill>
              </a:rPr>
              <a:t>Allocation</a:t>
            </a:r>
            <a:r>
              <a:rPr lang="en-US" altLang="en-US" i="1" dirty="0"/>
              <a:t>:</a:t>
            </a:r>
            <a:r>
              <a:rPr lang="en-US" altLang="en-US" dirty="0"/>
              <a:t>  An </a:t>
            </a:r>
            <a:r>
              <a:rPr lang="en-US" altLang="en-US" b="1" i="1" dirty="0"/>
              <a:t>n </a:t>
            </a:r>
            <a:r>
              <a:rPr lang="en-US" altLang="en-US" b="1" dirty="0"/>
              <a:t>x</a:t>
            </a:r>
            <a:r>
              <a:rPr lang="en-US" altLang="en-US" b="1" i="1" dirty="0"/>
              <a:t> m</a:t>
            </a:r>
            <a:r>
              <a:rPr lang="en-US" altLang="en-US" b="1" dirty="0"/>
              <a:t> </a:t>
            </a:r>
            <a:r>
              <a:rPr lang="en-US" altLang="en-US" dirty="0"/>
              <a:t>matrix defines the number of resources of each type currently allocated to each process</a:t>
            </a:r>
          </a:p>
          <a:p>
            <a:r>
              <a:rPr lang="en-US" altLang="en-US" b="1" dirty="0">
                <a:solidFill>
                  <a:srgbClr val="000000"/>
                </a:solidFill>
              </a:rPr>
              <a:t>Request</a:t>
            </a:r>
            <a:r>
              <a:rPr lang="en-US" altLang="en-US" i="1" dirty="0"/>
              <a:t>:</a:t>
            </a:r>
            <a:r>
              <a:rPr lang="en-US" altLang="en-US" dirty="0"/>
              <a:t>  An </a:t>
            </a:r>
            <a:r>
              <a:rPr lang="en-US" altLang="en-US" b="1" i="1" dirty="0"/>
              <a:t>n </a:t>
            </a:r>
            <a:r>
              <a:rPr lang="en-US" altLang="en-US" b="1" dirty="0"/>
              <a:t>x</a:t>
            </a:r>
            <a:r>
              <a:rPr lang="en-US" altLang="en-US" b="1" i="1" dirty="0"/>
              <a:t> m</a:t>
            </a:r>
            <a:r>
              <a:rPr lang="en-US" altLang="en-US" b="1" dirty="0"/>
              <a:t> </a:t>
            </a:r>
            <a:r>
              <a:rPr lang="en-US" altLang="en-US" dirty="0"/>
              <a:t>matrix indicates the current request  of each process.  If </a:t>
            </a:r>
            <a:r>
              <a:rPr lang="en-US" altLang="en-US" b="1" i="1" dirty="0"/>
              <a:t>Request </a:t>
            </a:r>
            <a:r>
              <a:rPr lang="en-US" altLang="en-US" b="1" dirty="0"/>
              <a:t>[</a:t>
            </a:r>
            <a:r>
              <a:rPr lang="en-US" altLang="en-US" b="1" i="1" dirty="0"/>
              <a:t>i</a:t>
            </a:r>
            <a:r>
              <a:rPr lang="en-US" altLang="en-US" b="1" dirty="0"/>
              <a:t>][</a:t>
            </a:r>
            <a:r>
              <a:rPr lang="en-US" altLang="en-US" b="1" i="1" dirty="0"/>
              <a:t>j</a:t>
            </a:r>
            <a:r>
              <a:rPr lang="en-US" altLang="en-US" b="1" dirty="0"/>
              <a:t>] = </a:t>
            </a:r>
            <a:r>
              <a:rPr lang="en-US" altLang="en-US" b="1" i="1" dirty="0"/>
              <a:t>k</a:t>
            </a:r>
            <a:r>
              <a:rPr lang="en-US" altLang="en-US" dirty="0"/>
              <a:t>, then process</a:t>
            </a:r>
            <a:r>
              <a:rPr lang="en-US" altLang="en-US" i="1" dirty="0"/>
              <a:t> </a:t>
            </a:r>
            <a:r>
              <a:rPr lang="en-US" altLang="en-US" b="1" i="1" dirty="0"/>
              <a:t>P</a:t>
            </a:r>
            <a:r>
              <a:rPr lang="en-US" altLang="en-US" b="1" i="1" baseline="-25000" dirty="0"/>
              <a:t>i</a:t>
            </a:r>
            <a:r>
              <a:rPr lang="en-US" altLang="en-US" dirty="0"/>
              <a:t> is requesting</a:t>
            </a:r>
            <a:r>
              <a:rPr lang="en-US" altLang="en-US" i="1" dirty="0"/>
              <a:t> </a:t>
            </a:r>
            <a:r>
              <a:rPr lang="en-US" altLang="en-US" b="1" i="1" dirty="0"/>
              <a:t>k</a:t>
            </a:r>
            <a:r>
              <a:rPr lang="en-US" altLang="en-US" dirty="0"/>
              <a:t> more instances of resource type </a:t>
            </a:r>
            <a:r>
              <a:rPr lang="en-US" altLang="en-US" b="1" i="1" dirty="0" err="1"/>
              <a:t>R</a:t>
            </a:r>
            <a:r>
              <a:rPr lang="en-US" altLang="en-US" b="1" i="1" baseline="-25000" dirty="0" err="1"/>
              <a:t>j</a:t>
            </a:r>
            <a:r>
              <a:rPr lang="en-US" altLang="en-US" dirty="0"/>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6A086C2B-A5AE-4F5F-8E2A-3790509946FF}"/>
              </a:ext>
            </a:extLst>
          </p:cNvPr>
          <p:cNvSpPr>
            <a:spLocks noGrp="1" noChangeArrowheads="1"/>
          </p:cNvSpPr>
          <p:nvPr>
            <p:ph type="title"/>
          </p:nvPr>
        </p:nvSpPr>
        <p:spPr>
          <a:xfrm>
            <a:off x="731415" y="236379"/>
            <a:ext cx="7899400" cy="576263"/>
          </a:xfrm>
        </p:spPr>
        <p:txBody>
          <a:bodyPr/>
          <a:lstStyle/>
          <a:p>
            <a:pPr eaLnBrk="1" hangingPunct="1"/>
            <a:r>
              <a:rPr lang="en-US" altLang="en-US" dirty="0"/>
              <a:t>Detection Algorithm</a:t>
            </a:r>
          </a:p>
        </p:txBody>
      </p:sp>
      <p:sp>
        <p:nvSpPr>
          <p:cNvPr id="70658" name="Rectangle 3">
            <a:extLst>
              <a:ext uri="{FF2B5EF4-FFF2-40B4-BE49-F238E27FC236}">
                <a16:creationId xmlns:a16="http://schemas.microsoft.com/office/drawing/2014/main" id="{4F25B4FD-55C6-400C-B972-1DEDC818534C}"/>
              </a:ext>
            </a:extLst>
          </p:cNvPr>
          <p:cNvSpPr>
            <a:spLocks noGrp="1" noChangeArrowheads="1"/>
          </p:cNvSpPr>
          <p:nvPr>
            <p:ph type="body" idx="1"/>
          </p:nvPr>
        </p:nvSpPr>
        <p:spPr>
          <a:xfrm>
            <a:off x="995363" y="1233488"/>
            <a:ext cx="7753350" cy="4530725"/>
          </a:xfrm>
        </p:spPr>
        <p:txBody>
          <a:bodyPr/>
          <a:lstStyle/>
          <a:p>
            <a:pPr marL="342900" indent="-342900">
              <a:buFont typeface="+mj-lt"/>
              <a:buAutoNum type="arabicPeriod"/>
            </a:pPr>
            <a:r>
              <a:rPr lang="en-US" altLang="en-US" dirty="0"/>
              <a:t>Let </a:t>
            </a:r>
            <a:r>
              <a:rPr lang="en-US" altLang="en-US" b="1" i="1" dirty="0"/>
              <a:t>Work</a:t>
            </a:r>
            <a:r>
              <a:rPr lang="en-US" altLang="en-US" dirty="0"/>
              <a:t> and </a:t>
            </a:r>
            <a:r>
              <a:rPr lang="en-US" altLang="en-US" b="1" i="1" dirty="0"/>
              <a:t>Finish</a:t>
            </a:r>
            <a:r>
              <a:rPr lang="en-US" altLang="en-US" dirty="0"/>
              <a:t> be vectors of length </a:t>
            </a:r>
            <a:r>
              <a:rPr lang="en-US" altLang="en-US" b="1" i="1" dirty="0"/>
              <a:t>m</a:t>
            </a:r>
            <a:r>
              <a:rPr lang="en-US" altLang="en-US" dirty="0"/>
              <a:t> and </a:t>
            </a:r>
            <a:r>
              <a:rPr lang="en-US" altLang="en-US" b="1" i="1" dirty="0"/>
              <a:t>n</a:t>
            </a:r>
            <a:r>
              <a:rPr lang="en-US" altLang="en-US" dirty="0"/>
              <a:t>, respectively Initialize:</a:t>
            </a:r>
          </a:p>
          <a:p>
            <a:pPr marL="850900" lvl="1" indent="-393700">
              <a:buFont typeface="+mj-lt"/>
              <a:buAutoNum type="alphaLcParenR"/>
            </a:pPr>
            <a:r>
              <a:rPr lang="en-US" altLang="en-US" i="1" dirty="0"/>
              <a:t> </a:t>
            </a:r>
            <a:r>
              <a:rPr lang="en-US" altLang="en-US" b="1" i="1" dirty="0"/>
              <a:t>Work</a:t>
            </a:r>
            <a:r>
              <a:rPr lang="en-US" altLang="en-US" b="1" dirty="0"/>
              <a:t> = </a:t>
            </a:r>
            <a:r>
              <a:rPr lang="en-US" altLang="en-US" b="1" i="1" dirty="0"/>
              <a:t>Available</a:t>
            </a:r>
            <a:endParaRPr lang="en-US" altLang="en-US" b="1" dirty="0"/>
          </a:p>
          <a:p>
            <a:pPr marL="850900" lvl="1" indent="-393700">
              <a:buFont typeface="+mj-lt"/>
              <a:buAutoNum type="alphaLcParenR"/>
            </a:pPr>
            <a:r>
              <a:rPr lang="en-US" altLang="en-US" dirty="0"/>
              <a:t> For </a:t>
            </a:r>
            <a:r>
              <a:rPr lang="en-US" altLang="en-US" b="1" i="1" dirty="0"/>
              <a:t>i</a:t>
            </a:r>
            <a:r>
              <a:rPr lang="en-US" altLang="en-US" b="1" dirty="0"/>
              <a:t> = 1,2, …,</a:t>
            </a:r>
            <a:r>
              <a:rPr lang="en-US" altLang="en-US" b="1" i="1" dirty="0"/>
              <a:t> n</a:t>
            </a:r>
            <a:r>
              <a:rPr lang="en-US" altLang="en-US" dirty="0"/>
              <a:t>, if </a:t>
            </a:r>
            <a:r>
              <a:rPr lang="en-US" altLang="en-US" b="1" i="1" dirty="0" err="1"/>
              <a:t>Allocation</a:t>
            </a:r>
            <a:r>
              <a:rPr lang="en-US" altLang="en-US" b="1" i="1" baseline="-25000" dirty="0" err="1"/>
              <a:t>i</a:t>
            </a:r>
            <a:r>
              <a:rPr lang="en-US" altLang="en-US" b="1" dirty="0"/>
              <a:t> </a:t>
            </a:r>
            <a:r>
              <a:rPr lang="en-US" altLang="en-US" b="1" dirty="0">
                <a:sym typeface="Symbol" panose="05050102010706020507" pitchFamily="18" charset="2"/>
              </a:rPr>
              <a:t> 0</a:t>
            </a:r>
            <a:r>
              <a:rPr lang="en-US" altLang="en-US" dirty="0">
                <a:sym typeface="Symbol" panose="05050102010706020507" pitchFamily="18" charset="2"/>
              </a:rPr>
              <a:t>, then </a:t>
            </a:r>
            <a:br>
              <a:rPr lang="en-US" altLang="en-US" dirty="0">
                <a:sym typeface="Symbol" panose="05050102010706020507" pitchFamily="18" charset="2"/>
              </a:rPr>
            </a:br>
            <a:r>
              <a:rPr lang="en-US" altLang="en-US" dirty="0">
                <a:sym typeface="Symbol" panose="05050102010706020507" pitchFamily="18" charset="2"/>
              </a:rPr>
              <a:t> </a:t>
            </a:r>
            <a:r>
              <a:rPr lang="en-US" altLang="en-US" b="1" i="1" dirty="0">
                <a:sym typeface="Symbol" panose="05050102010706020507" pitchFamily="18" charset="2"/>
              </a:rPr>
              <a:t>Finish</a:t>
            </a:r>
            <a:r>
              <a:rPr lang="en-US" altLang="en-US" b="1" dirty="0">
                <a:sym typeface="Symbol" panose="05050102010706020507" pitchFamily="18" charset="2"/>
              </a:rPr>
              <a:t>[i] </a:t>
            </a:r>
            <a:r>
              <a:rPr lang="en-US" altLang="en-US" b="1" i="1" dirty="0">
                <a:sym typeface="Symbol" panose="05050102010706020507" pitchFamily="18" charset="2"/>
              </a:rPr>
              <a:t>= false</a:t>
            </a:r>
            <a:r>
              <a:rPr lang="en-US" altLang="en-US" dirty="0">
                <a:sym typeface="Symbol" panose="05050102010706020507" pitchFamily="18" charset="2"/>
              </a:rPr>
              <a:t>; otherwise, </a:t>
            </a:r>
            <a:r>
              <a:rPr lang="en-US" altLang="en-US" b="1" i="1" dirty="0">
                <a:sym typeface="Symbol" panose="05050102010706020507" pitchFamily="18" charset="2"/>
              </a:rPr>
              <a:t>Finish</a:t>
            </a:r>
            <a:r>
              <a:rPr lang="en-US" altLang="en-US" b="1" dirty="0">
                <a:sym typeface="Symbol" panose="05050102010706020507" pitchFamily="18" charset="2"/>
              </a:rPr>
              <a:t>[i] = </a:t>
            </a:r>
            <a:r>
              <a:rPr lang="en-US" altLang="en-US" b="1" i="1" dirty="0">
                <a:sym typeface="Symbol" panose="05050102010706020507" pitchFamily="18" charset="2"/>
              </a:rPr>
              <a:t>true</a:t>
            </a:r>
          </a:p>
          <a:p>
            <a:pPr marL="850900" lvl="1" indent="-393700">
              <a:buFont typeface="Monotype Sorts" pitchFamily="-84" charset="2"/>
              <a:buNone/>
            </a:pPr>
            <a:endParaRPr lang="en-US" altLang="en-US" dirty="0">
              <a:sym typeface="Symbol" panose="05050102010706020507" pitchFamily="18" charset="2"/>
            </a:endParaRPr>
          </a:p>
          <a:p>
            <a:pPr marL="342900" indent="-342900">
              <a:buFont typeface="+mj-lt"/>
              <a:buAutoNum type="arabicPeriod"/>
            </a:pPr>
            <a:r>
              <a:rPr lang="en-US" altLang="en-US" dirty="0"/>
              <a:t>Find an index </a:t>
            </a:r>
            <a:r>
              <a:rPr lang="en-US" altLang="en-US" b="1" i="1" dirty="0"/>
              <a:t>i</a:t>
            </a:r>
            <a:r>
              <a:rPr lang="en-US" altLang="en-US" i="1" dirty="0"/>
              <a:t> </a:t>
            </a:r>
            <a:r>
              <a:rPr lang="en-US" altLang="en-US" dirty="0"/>
              <a:t>such that both:</a:t>
            </a:r>
          </a:p>
          <a:p>
            <a:pPr marL="850900" lvl="1" indent="-393700">
              <a:buFont typeface="+mj-lt"/>
              <a:buAutoNum type="alphaLcParenR"/>
            </a:pPr>
            <a:r>
              <a:rPr lang="en-US" altLang="en-US" i="1" dirty="0"/>
              <a:t> </a:t>
            </a:r>
            <a:r>
              <a:rPr lang="en-US" altLang="en-US" b="1" i="1" dirty="0"/>
              <a:t>Finish</a:t>
            </a:r>
            <a:r>
              <a:rPr lang="en-US" altLang="en-US" b="1" dirty="0"/>
              <a:t>[</a:t>
            </a:r>
            <a:r>
              <a:rPr lang="en-US" altLang="en-US" b="1" i="1" dirty="0"/>
              <a:t>i</a:t>
            </a:r>
            <a:r>
              <a:rPr lang="en-US" altLang="en-US" b="1" dirty="0"/>
              <a:t>] == </a:t>
            </a:r>
            <a:r>
              <a:rPr lang="en-US" altLang="en-US" b="1" i="1" dirty="0"/>
              <a:t>false</a:t>
            </a:r>
            <a:endParaRPr lang="en-US" altLang="en-US" b="1" dirty="0"/>
          </a:p>
          <a:p>
            <a:pPr marL="850900" lvl="1" indent="-393700">
              <a:buFont typeface="+mj-lt"/>
              <a:buAutoNum type="alphaLcParenR"/>
            </a:pPr>
            <a:r>
              <a:rPr lang="en-US" altLang="en-US" i="1" dirty="0"/>
              <a:t> </a:t>
            </a:r>
            <a:r>
              <a:rPr lang="en-US" altLang="en-US" b="1" i="1" dirty="0" err="1"/>
              <a:t>Request</a:t>
            </a:r>
            <a:r>
              <a:rPr lang="en-US" altLang="en-US" b="1" i="1" baseline="-25000" dirty="0" err="1"/>
              <a:t>i</a:t>
            </a:r>
            <a:r>
              <a:rPr lang="en-US" altLang="en-US" b="1" dirty="0"/>
              <a:t> </a:t>
            </a:r>
            <a:r>
              <a:rPr lang="en-US" altLang="en-US" b="1" dirty="0">
                <a:sym typeface="Symbol" panose="05050102010706020507" pitchFamily="18" charset="2"/>
              </a:rPr>
              <a:t> </a:t>
            </a:r>
            <a:r>
              <a:rPr lang="en-US" altLang="en-US" b="1" i="1" dirty="0">
                <a:sym typeface="Symbol" panose="05050102010706020507" pitchFamily="18" charset="2"/>
              </a:rPr>
              <a:t>Work</a:t>
            </a:r>
            <a:br>
              <a:rPr lang="en-US" altLang="en-US" b="1" i="1" dirty="0">
                <a:sym typeface="Symbol" panose="05050102010706020507" pitchFamily="18" charset="2"/>
              </a:rPr>
            </a:br>
            <a:endParaRPr lang="en-US" altLang="en-US" b="1" dirty="0">
              <a:sym typeface="Symbol" panose="05050102010706020507" pitchFamily="18" charset="2"/>
            </a:endParaRPr>
          </a:p>
          <a:p>
            <a:pPr marL="850900" lvl="1" indent="-393700">
              <a:buFont typeface="Monotype Sorts" pitchFamily="-84" charset="2"/>
              <a:buNone/>
            </a:pPr>
            <a:r>
              <a:rPr lang="en-US" altLang="en-US" dirty="0">
                <a:sym typeface="Symbol" panose="05050102010706020507" pitchFamily="18" charset="2"/>
              </a:rPr>
              <a:t>If no such </a:t>
            </a:r>
            <a:r>
              <a:rPr lang="en-US" altLang="en-US" b="1" i="1" dirty="0">
                <a:sym typeface="Symbol" panose="05050102010706020507" pitchFamily="18" charset="2"/>
              </a:rPr>
              <a:t>i</a:t>
            </a:r>
            <a:r>
              <a:rPr lang="en-US" altLang="en-US" b="1" dirty="0">
                <a:sym typeface="Symbol" panose="05050102010706020507" pitchFamily="18" charset="2"/>
              </a:rPr>
              <a:t> </a:t>
            </a:r>
            <a:r>
              <a:rPr lang="en-US" altLang="en-US" dirty="0">
                <a:sym typeface="Symbol" panose="05050102010706020507" pitchFamily="18" charset="2"/>
              </a:rPr>
              <a:t>exists, go to step 4</a:t>
            </a:r>
            <a:endParaRPr lang="en-US"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AC8DFB5C-1F8D-4190-83A2-9517D9381473}"/>
              </a:ext>
            </a:extLst>
          </p:cNvPr>
          <p:cNvSpPr>
            <a:spLocks noGrp="1" noChangeArrowheads="1"/>
          </p:cNvSpPr>
          <p:nvPr>
            <p:ph type="title"/>
          </p:nvPr>
        </p:nvSpPr>
        <p:spPr>
          <a:xfrm>
            <a:off x="1128713" y="214313"/>
            <a:ext cx="7558087" cy="576262"/>
          </a:xfrm>
        </p:spPr>
        <p:txBody>
          <a:bodyPr/>
          <a:lstStyle/>
          <a:p>
            <a:pPr eaLnBrk="1" hangingPunct="1"/>
            <a:r>
              <a:rPr lang="en-US" altLang="en-US" dirty="0"/>
              <a:t>Detection Algorithm (Cont.)</a:t>
            </a:r>
          </a:p>
        </p:txBody>
      </p:sp>
      <p:sp>
        <p:nvSpPr>
          <p:cNvPr id="72706" name="Rectangle 3">
            <a:extLst>
              <a:ext uri="{FF2B5EF4-FFF2-40B4-BE49-F238E27FC236}">
                <a16:creationId xmlns:a16="http://schemas.microsoft.com/office/drawing/2014/main" id="{1590227E-597D-4241-9B48-CEE17B87BD41}"/>
              </a:ext>
            </a:extLst>
          </p:cNvPr>
          <p:cNvSpPr>
            <a:spLocks noGrp="1" noChangeArrowheads="1"/>
          </p:cNvSpPr>
          <p:nvPr>
            <p:ph type="body" idx="1"/>
          </p:nvPr>
        </p:nvSpPr>
        <p:spPr>
          <a:xfrm>
            <a:off x="947738" y="1171575"/>
            <a:ext cx="7218362" cy="2297113"/>
          </a:xfrm>
        </p:spPr>
        <p:txBody>
          <a:bodyPr/>
          <a:lstStyle/>
          <a:p>
            <a:pPr marL="342900" indent="-342900">
              <a:lnSpc>
                <a:spcPct val="90000"/>
              </a:lnSpc>
              <a:buAutoNum type="arabicPeriod" startAt="3"/>
            </a:pPr>
            <a:r>
              <a:rPr lang="en-US" altLang="en-US" i="1" dirty="0"/>
              <a:t> </a:t>
            </a:r>
            <a:r>
              <a:rPr lang="en-US" altLang="en-US" b="1" i="1" dirty="0"/>
              <a:t>Work</a:t>
            </a:r>
            <a:r>
              <a:rPr lang="en-US" altLang="en-US" b="1" dirty="0"/>
              <a:t> = </a:t>
            </a:r>
            <a:r>
              <a:rPr lang="en-US" altLang="en-US" b="1" i="1" dirty="0"/>
              <a:t>Work</a:t>
            </a:r>
            <a:r>
              <a:rPr lang="en-US" altLang="en-US" b="1" dirty="0"/>
              <a:t> + </a:t>
            </a:r>
            <a:r>
              <a:rPr lang="en-US" altLang="en-US" b="1" i="1" dirty="0" err="1"/>
              <a:t>Allocation</a:t>
            </a:r>
            <a:r>
              <a:rPr lang="en-US" altLang="en-US" b="1" i="1" baseline="-25000" dirty="0" err="1"/>
              <a:t>i</a:t>
            </a:r>
            <a:br>
              <a:rPr lang="en-US" altLang="en-US" b="1" dirty="0"/>
            </a:br>
            <a:r>
              <a:rPr lang="en-US" altLang="en-US" b="1" dirty="0"/>
              <a:t>     </a:t>
            </a:r>
            <a:r>
              <a:rPr lang="en-US" altLang="en-US" b="1" i="1" dirty="0"/>
              <a:t>Finish</a:t>
            </a:r>
            <a:r>
              <a:rPr lang="en-US" altLang="en-US" b="1" dirty="0"/>
              <a:t>[</a:t>
            </a:r>
            <a:r>
              <a:rPr lang="en-US" altLang="en-US" b="1" i="1" dirty="0"/>
              <a:t>i</a:t>
            </a:r>
            <a:r>
              <a:rPr lang="en-US" altLang="en-US" b="1" dirty="0"/>
              <a:t>] = </a:t>
            </a:r>
            <a:r>
              <a:rPr lang="en-US" altLang="en-US" b="1" i="1" dirty="0"/>
              <a:t>true</a:t>
            </a:r>
            <a:br>
              <a:rPr lang="en-US" altLang="en-US" b="1" dirty="0"/>
            </a:br>
            <a:r>
              <a:rPr lang="en-US" altLang="en-US" b="1" dirty="0"/>
              <a:t>     </a:t>
            </a:r>
            <a:r>
              <a:rPr lang="en-US" altLang="en-US" dirty="0"/>
              <a:t>go to step 2</a:t>
            </a:r>
            <a:br>
              <a:rPr lang="en-US" altLang="en-US" dirty="0"/>
            </a:br>
            <a:r>
              <a:rPr lang="en-US" altLang="en-US" dirty="0"/>
              <a:t> </a:t>
            </a:r>
          </a:p>
          <a:p>
            <a:pPr marL="342900" indent="-342900">
              <a:lnSpc>
                <a:spcPct val="90000"/>
              </a:lnSpc>
              <a:buAutoNum type="arabicPeriod" startAt="3"/>
            </a:pPr>
            <a:r>
              <a:rPr lang="en-US" altLang="en-US" dirty="0"/>
              <a:t>If </a:t>
            </a:r>
            <a:r>
              <a:rPr lang="en-US" altLang="en-US" b="1" i="1" dirty="0"/>
              <a:t>Finish[i] == false</a:t>
            </a:r>
            <a:r>
              <a:rPr lang="en-US" altLang="en-US" dirty="0"/>
              <a:t>, for some </a:t>
            </a:r>
            <a:r>
              <a:rPr lang="en-US" altLang="en-US" b="1" i="1" dirty="0"/>
              <a:t>i</a:t>
            </a:r>
            <a:r>
              <a:rPr lang="en-US" altLang="en-US" dirty="0"/>
              <a:t>, 1 </a:t>
            </a:r>
            <a:r>
              <a:rPr lang="en-US" altLang="en-US" dirty="0">
                <a:sym typeface="Symbol" panose="05050102010706020507" pitchFamily="18" charset="2"/>
              </a:rPr>
              <a:t> </a:t>
            </a:r>
            <a:r>
              <a:rPr lang="en-US" altLang="en-US" b="1" i="1" dirty="0">
                <a:sym typeface="Symbol" panose="05050102010706020507" pitchFamily="18" charset="2"/>
              </a:rPr>
              <a:t>i</a:t>
            </a:r>
            <a:r>
              <a:rPr lang="en-US" altLang="en-US" dirty="0">
                <a:sym typeface="Symbol" panose="05050102010706020507" pitchFamily="18" charset="2"/>
              </a:rPr>
              <a:t>   </a:t>
            </a:r>
            <a:r>
              <a:rPr lang="en-US" altLang="en-US" b="1" i="1" dirty="0">
                <a:sym typeface="Symbol" panose="05050102010706020507" pitchFamily="18" charset="2"/>
              </a:rPr>
              <a:t>n</a:t>
            </a:r>
            <a:r>
              <a:rPr lang="en-US" altLang="en-US" dirty="0">
                <a:sym typeface="Symbol" panose="05050102010706020507" pitchFamily="18" charset="2"/>
              </a:rPr>
              <a:t>, then the system is in   deadlock state. Moreover, if </a:t>
            </a:r>
            <a:r>
              <a:rPr lang="en-US" altLang="en-US" b="1" i="1" dirty="0">
                <a:sym typeface="Symbol" panose="05050102010706020507" pitchFamily="18" charset="2"/>
              </a:rPr>
              <a:t>Finish</a:t>
            </a:r>
            <a:r>
              <a:rPr lang="en-US" altLang="en-US" b="1" dirty="0">
                <a:sym typeface="Symbol" panose="05050102010706020507" pitchFamily="18" charset="2"/>
              </a:rPr>
              <a:t>[</a:t>
            </a:r>
            <a:r>
              <a:rPr lang="en-US" altLang="en-US" b="1" i="1" dirty="0">
                <a:sym typeface="Symbol" panose="05050102010706020507" pitchFamily="18" charset="2"/>
              </a:rPr>
              <a:t>i</a:t>
            </a:r>
            <a:r>
              <a:rPr lang="en-US" altLang="en-US" b="1" dirty="0">
                <a:sym typeface="Symbol" panose="05050102010706020507" pitchFamily="18" charset="2"/>
              </a:rPr>
              <a:t>] == </a:t>
            </a:r>
            <a:r>
              <a:rPr lang="en-US" altLang="en-US" b="1" i="1" dirty="0">
                <a:sym typeface="Symbol" panose="05050102010706020507" pitchFamily="18" charset="2"/>
              </a:rPr>
              <a:t>false</a:t>
            </a:r>
            <a:r>
              <a:rPr lang="en-US" altLang="en-US" dirty="0">
                <a:sym typeface="Symbol" panose="05050102010706020507" pitchFamily="18" charset="2"/>
              </a:rPr>
              <a:t>, then </a:t>
            </a:r>
            <a:r>
              <a:rPr lang="en-US" altLang="en-US" b="1" i="1" dirty="0">
                <a:sym typeface="Symbol" panose="05050102010706020507" pitchFamily="18" charset="2"/>
              </a:rPr>
              <a:t>P</a:t>
            </a:r>
            <a:r>
              <a:rPr lang="en-US" altLang="en-US" b="1" i="1" baseline="-25000" dirty="0">
                <a:sym typeface="Symbol" panose="05050102010706020507" pitchFamily="18" charset="2"/>
              </a:rPr>
              <a:t>i</a:t>
            </a:r>
            <a:r>
              <a:rPr lang="en-US" altLang="en-US" dirty="0">
                <a:sym typeface="Symbol" panose="05050102010706020507" pitchFamily="18" charset="2"/>
              </a:rPr>
              <a:t> is deadlocked</a:t>
            </a:r>
          </a:p>
          <a:p>
            <a:pPr>
              <a:lnSpc>
                <a:spcPct val="90000"/>
              </a:lnSpc>
              <a:buFont typeface="Monotype Sorts" pitchFamily="-84" charset="2"/>
              <a:buNone/>
            </a:pPr>
            <a:r>
              <a:rPr lang="en-US" altLang="en-US" dirty="0">
                <a:sym typeface="Symbol" panose="05050102010706020507" pitchFamily="18" charset="2"/>
              </a:rPr>
              <a:t>	</a:t>
            </a:r>
            <a:endParaRPr lang="en-US" altLang="en-US" dirty="0"/>
          </a:p>
        </p:txBody>
      </p:sp>
      <p:sp>
        <p:nvSpPr>
          <p:cNvPr id="72707" name="Text Box 4">
            <a:extLst>
              <a:ext uri="{FF2B5EF4-FFF2-40B4-BE49-F238E27FC236}">
                <a16:creationId xmlns:a16="http://schemas.microsoft.com/office/drawing/2014/main" id="{96085A5E-EEBE-4448-A0CB-F924E9CDA054}"/>
              </a:ext>
            </a:extLst>
          </p:cNvPr>
          <p:cNvSpPr txBox="1">
            <a:spLocks noChangeArrowheads="1"/>
          </p:cNvSpPr>
          <p:nvPr/>
        </p:nvSpPr>
        <p:spPr bwMode="auto">
          <a:xfrm>
            <a:off x="852488" y="3824288"/>
            <a:ext cx="76946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b="1">
                <a:solidFill>
                  <a:srgbClr val="FF0066"/>
                </a:solidFill>
                <a:sym typeface="Symbol" panose="05050102010706020507" pitchFamily="18" charset="2"/>
              </a:rPr>
              <a:t>Algorithm requires an order of O(</a:t>
            </a:r>
            <a:r>
              <a:rPr kumimoji="0" lang="en-US" altLang="en-US" b="1" i="1">
                <a:solidFill>
                  <a:srgbClr val="FF0066"/>
                </a:solidFill>
                <a:sym typeface="Symbol" panose="05050102010706020507" pitchFamily="18" charset="2"/>
              </a:rPr>
              <a:t>m </a:t>
            </a:r>
            <a:r>
              <a:rPr kumimoji="0" lang="en-US" altLang="en-US" b="1">
                <a:solidFill>
                  <a:srgbClr val="FF0066"/>
                </a:solidFill>
                <a:sym typeface="Symbol" panose="05050102010706020507" pitchFamily="18" charset="2"/>
              </a:rPr>
              <a:t>x</a:t>
            </a:r>
            <a:r>
              <a:rPr kumimoji="0" lang="en-US" altLang="en-US" b="1" i="1">
                <a:solidFill>
                  <a:srgbClr val="FF0066"/>
                </a:solidFill>
                <a:sym typeface="Symbol" panose="05050102010706020507" pitchFamily="18" charset="2"/>
              </a:rPr>
              <a:t> n</a:t>
            </a:r>
            <a:r>
              <a:rPr kumimoji="0" lang="en-US" altLang="en-US" b="1" baseline="30000">
                <a:solidFill>
                  <a:srgbClr val="FF0066"/>
                </a:solidFill>
                <a:sym typeface="Symbol" panose="05050102010706020507" pitchFamily="18" charset="2"/>
              </a:rPr>
              <a:t>2</a:t>
            </a:r>
            <a:r>
              <a:rPr kumimoji="0" lang="en-US" altLang="en-US" b="1">
                <a:solidFill>
                  <a:srgbClr val="FF0066"/>
                </a:solidFill>
                <a:sym typeface="Symbol" panose="05050102010706020507" pitchFamily="18" charset="2"/>
              </a:rPr>
              <a:t>) operations to detect whether the system is in deadlocked state</a:t>
            </a:r>
            <a:endParaRPr kumimoji="0" lang="en-US" altLang="en-US">
              <a:solidFill>
                <a:srgbClr val="FF0066"/>
              </a:solidFill>
            </a:endParaRPr>
          </a:p>
          <a:p>
            <a:pPr>
              <a:spcBef>
                <a:spcPct val="50000"/>
              </a:spcBef>
              <a:buClrTx/>
              <a:buSzTx/>
              <a:buFontTx/>
              <a:buNone/>
            </a:pPr>
            <a:endParaRPr kumimoji="0" lang="en-US" altLang="en-US">
              <a:solidFill>
                <a:srgbClr val="FF0066"/>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20245696-9CE8-4FC7-BC3D-C43A860346C8}"/>
              </a:ext>
            </a:extLst>
          </p:cNvPr>
          <p:cNvSpPr>
            <a:spLocks noGrp="1" noChangeArrowheads="1"/>
          </p:cNvSpPr>
          <p:nvPr>
            <p:ph type="title"/>
          </p:nvPr>
        </p:nvSpPr>
        <p:spPr>
          <a:xfrm>
            <a:off x="1022350" y="214313"/>
            <a:ext cx="7664450" cy="576262"/>
          </a:xfrm>
        </p:spPr>
        <p:txBody>
          <a:bodyPr/>
          <a:lstStyle/>
          <a:p>
            <a:pPr eaLnBrk="1" hangingPunct="1"/>
            <a:r>
              <a:rPr lang="en-US" altLang="en-US" dirty="0"/>
              <a:t>Example of Detection Algorithm</a:t>
            </a:r>
          </a:p>
        </p:txBody>
      </p:sp>
      <p:sp>
        <p:nvSpPr>
          <p:cNvPr id="74754" name="Rectangle 3">
            <a:extLst>
              <a:ext uri="{FF2B5EF4-FFF2-40B4-BE49-F238E27FC236}">
                <a16:creationId xmlns:a16="http://schemas.microsoft.com/office/drawing/2014/main" id="{CBEDF2A5-8F09-4357-9519-FCAE0F3F3B32}"/>
              </a:ext>
            </a:extLst>
          </p:cNvPr>
          <p:cNvSpPr>
            <a:spLocks noGrp="1" noChangeArrowheads="1"/>
          </p:cNvSpPr>
          <p:nvPr>
            <p:ph type="body" idx="1"/>
          </p:nvPr>
        </p:nvSpPr>
        <p:spPr>
          <a:xfrm>
            <a:off x="901700" y="1108075"/>
            <a:ext cx="8037513" cy="5121275"/>
          </a:xfrm>
        </p:spPr>
        <p:txBody>
          <a:bodyPr/>
          <a:lstStyle/>
          <a:p>
            <a:pPr>
              <a:tabLst>
                <a:tab pos="1428750" algn="l"/>
                <a:tab pos="2338388" algn="ctr"/>
                <a:tab pos="3594100" algn="ctr"/>
                <a:tab pos="4921250" algn="ctr"/>
              </a:tabLst>
            </a:pPr>
            <a:r>
              <a:rPr lang="en-US" altLang="en-US" dirty="0"/>
              <a:t>Five processes </a:t>
            </a:r>
            <a:r>
              <a:rPr lang="en-US" altLang="en-US" b="1" i="1" dirty="0"/>
              <a:t>P</a:t>
            </a:r>
            <a:r>
              <a:rPr lang="en-US" altLang="en-US" b="1" baseline="-25000" dirty="0"/>
              <a:t>0</a:t>
            </a:r>
            <a:r>
              <a:rPr lang="en-US" altLang="en-US" dirty="0"/>
              <a:t> through </a:t>
            </a:r>
            <a:r>
              <a:rPr lang="en-US" altLang="en-US" b="1" i="1" dirty="0"/>
              <a:t>P</a:t>
            </a:r>
            <a:r>
              <a:rPr lang="en-US" altLang="en-US" b="1" baseline="-25000" dirty="0"/>
              <a:t>4</a:t>
            </a:r>
            <a:r>
              <a:rPr lang="en-US" altLang="en-US" dirty="0"/>
              <a:t>;</a:t>
            </a:r>
            <a:r>
              <a:rPr lang="en-US" altLang="en-US" baseline="-25000" dirty="0"/>
              <a:t> </a:t>
            </a:r>
            <a:r>
              <a:rPr lang="en-US" altLang="en-US" dirty="0"/>
              <a:t>three resource types </a:t>
            </a:r>
            <a:br>
              <a:rPr lang="en-US" altLang="en-US" dirty="0"/>
            </a:br>
            <a:r>
              <a:rPr lang="en-US" altLang="en-US" dirty="0"/>
              <a:t>A (7 instances), </a:t>
            </a:r>
            <a:r>
              <a:rPr lang="en-US" altLang="en-US" i="1" dirty="0"/>
              <a:t>B </a:t>
            </a:r>
            <a:r>
              <a:rPr lang="en-US" altLang="en-US" dirty="0"/>
              <a:t>(2 instances), and </a:t>
            </a:r>
            <a:r>
              <a:rPr lang="en-US" altLang="en-US" i="1" dirty="0"/>
              <a:t>C</a:t>
            </a:r>
            <a:r>
              <a:rPr lang="en-US" altLang="en-US" dirty="0"/>
              <a:t> (6 instances)</a:t>
            </a:r>
          </a:p>
          <a:p>
            <a:pPr>
              <a:buFont typeface="Monotype Sorts" pitchFamily="-84" charset="2"/>
              <a:buNone/>
              <a:tabLst>
                <a:tab pos="1428750" algn="l"/>
                <a:tab pos="2338388" algn="ctr"/>
                <a:tab pos="3594100" algn="ctr"/>
                <a:tab pos="4921250" algn="ctr"/>
              </a:tabLst>
            </a:pPr>
            <a:endParaRPr lang="en-US" altLang="en-US" dirty="0"/>
          </a:p>
          <a:p>
            <a:pPr>
              <a:tabLst>
                <a:tab pos="1428750" algn="l"/>
                <a:tab pos="2338388" algn="ctr"/>
                <a:tab pos="3594100" algn="ctr"/>
                <a:tab pos="4921250" algn="ctr"/>
              </a:tabLst>
            </a:pPr>
            <a:r>
              <a:rPr lang="en-US" altLang="en-US" dirty="0"/>
              <a:t>Snapshot at time </a:t>
            </a:r>
            <a:r>
              <a:rPr lang="en-US" altLang="en-US" b="1" i="1" dirty="0"/>
              <a:t>T</a:t>
            </a:r>
            <a:r>
              <a:rPr lang="en-US" altLang="en-US" b="1" baseline="-25000" dirty="0"/>
              <a:t>0</a:t>
            </a:r>
            <a:r>
              <a:rPr lang="en-US" altLang="en-US" dirty="0"/>
              <a:t>:</a:t>
            </a:r>
          </a:p>
          <a:p>
            <a:pPr>
              <a:buFont typeface="Monotype Sorts" pitchFamily="-84" charset="2"/>
              <a:buNone/>
              <a:tabLst>
                <a:tab pos="1428750" algn="l"/>
                <a:tab pos="2338388" algn="ctr"/>
                <a:tab pos="3594100" algn="ctr"/>
                <a:tab pos="4921250" algn="ctr"/>
              </a:tabLst>
            </a:pPr>
            <a:r>
              <a:rPr lang="en-US" altLang="en-US" dirty="0"/>
              <a:t>			 </a:t>
            </a:r>
            <a:r>
              <a:rPr lang="en-US" altLang="en-US" i="1" u="sng" dirty="0"/>
              <a:t>Allocation</a:t>
            </a:r>
            <a:r>
              <a:rPr lang="en-US" altLang="en-US" i="1" dirty="0"/>
              <a:t>	</a:t>
            </a:r>
            <a:r>
              <a:rPr lang="en-US" altLang="en-US" i="1" u="sng" dirty="0"/>
              <a:t>Request</a:t>
            </a:r>
            <a:r>
              <a:rPr lang="en-US" altLang="en-US" i="1" dirty="0"/>
              <a:t>	</a:t>
            </a:r>
            <a:r>
              <a:rPr lang="en-US" altLang="en-US" i="1" u="sng" dirty="0"/>
              <a:t>Available</a:t>
            </a:r>
          </a:p>
          <a:p>
            <a:pPr>
              <a:buFont typeface="Monotype Sorts" pitchFamily="-84" charset="2"/>
              <a:buNone/>
              <a:tabLst>
                <a:tab pos="1428750" algn="l"/>
                <a:tab pos="2338388" algn="ctr"/>
                <a:tab pos="3594100" algn="ctr"/>
                <a:tab pos="4921250" algn="ctr"/>
              </a:tabLst>
            </a:pPr>
            <a:r>
              <a:rPr lang="en-US" altLang="en-US" dirty="0"/>
              <a:t>			</a:t>
            </a:r>
            <a:r>
              <a:rPr lang="en-US" altLang="en-US" i="1" dirty="0"/>
              <a:t>A B C 	  A B C 	A B C</a:t>
            </a:r>
          </a:p>
          <a:p>
            <a:pPr>
              <a:buFont typeface="Monotype Sorts" pitchFamily="-84" charset="2"/>
              <a:buNone/>
              <a:tabLst>
                <a:tab pos="1428750" algn="l"/>
                <a:tab pos="2338388" algn="ctr"/>
                <a:tab pos="3594100" algn="ctr"/>
                <a:tab pos="4921250" algn="ctr"/>
              </a:tabLst>
            </a:pPr>
            <a:r>
              <a:rPr lang="en-US" altLang="en-US" dirty="0"/>
              <a:t>	        </a:t>
            </a:r>
            <a:r>
              <a:rPr lang="en-US" altLang="en-US" i="1" dirty="0"/>
              <a:t>P</a:t>
            </a:r>
            <a:r>
              <a:rPr lang="en-US" altLang="en-US" baseline="-25000" dirty="0"/>
              <a:t>0</a:t>
            </a:r>
            <a:r>
              <a:rPr lang="en-US" altLang="en-US" dirty="0"/>
              <a:t>	          0 1 0             0 0 0 	0 0 0</a:t>
            </a:r>
          </a:p>
          <a:p>
            <a:pPr>
              <a:buFont typeface="Monotype Sorts" pitchFamily="-84" charset="2"/>
              <a:buNone/>
              <a:tabLst>
                <a:tab pos="1428750" algn="l"/>
                <a:tab pos="2338388" algn="ctr"/>
                <a:tab pos="3594100" algn="ctr"/>
                <a:tab pos="4921250" algn="ctr"/>
              </a:tabLst>
            </a:pPr>
            <a:r>
              <a:rPr lang="en-US" altLang="en-US" i="1" dirty="0"/>
              <a:t>             P</a:t>
            </a:r>
            <a:r>
              <a:rPr lang="en-US" altLang="en-US" baseline="-25000" dirty="0"/>
              <a:t>1</a:t>
            </a:r>
            <a:r>
              <a:rPr lang="en-US" altLang="en-US" dirty="0"/>
              <a:t>	          	2 0 0 	  2 0 2</a:t>
            </a:r>
          </a:p>
          <a:p>
            <a:pPr>
              <a:buFont typeface="Monotype Sorts" pitchFamily="-84" charset="2"/>
              <a:buNone/>
              <a:tabLst>
                <a:tab pos="1428750" algn="l"/>
                <a:tab pos="2338388" algn="ctr"/>
                <a:tab pos="3594100" algn="ctr"/>
                <a:tab pos="4921250" algn="ctr"/>
              </a:tabLst>
            </a:pPr>
            <a:r>
              <a:rPr lang="en-US" altLang="en-US" i="1" dirty="0"/>
              <a:t>             P</a:t>
            </a:r>
            <a:r>
              <a:rPr lang="en-US" altLang="en-US" baseline="-25000" dirty="0"/>
              <a:t>2</a:t>
            </a:r>
            <a:r>
              <a:rPr lang="en-US" altLang="en-US" dirty="0"/>
              <a:t>		          3 0 3             0 0 0 </a:t>
            </a:r>
          </a:p>
          <a:p>
            <a:pPr>
              <a:buFont typeface="Monotype Sorts" pitchFamily="-84" charset="2"/>
              <a:buNone/>
              <a:tabLst>
                <a:tab pos="1428750" algn="l"/>
                <a:tab pos="2338388" algn="ctr"/>
                <a:tab pos="3594100" algn="ctr"/>
                <a:tab pos="4921250" algn="ctr"/>
              </a:tabLst>
            </a:pPr>
            <a:r>
              <a:rPr lang="en-US" altLang="en-US" i="1" dirty="0"/>
              <a:t>             P</a:t>
            </a:r>
            <a:r>
              <a:rPr lang="en-US" altLang="en-US" baseline="-25000" dirty="0"/>
              <a:t>3</a:t>
            </a:r>
            <a:r>
              <a:rPr lang="en-US" altLang="en-US" dirty="0"/>
              <a:t>		2 1 1 	   1 0 0 </a:t>
            </a:r>
          </a:p>
          <a:p>
            <a:pPr>
              <a:buFont typeface="Monotype Sorts" pitchFamily="-84" charset="2"/>
              <a:buNone/>
              <a:tabLst>
                <a:tab pos="1428750" algn="l"/>
                <a:tab pos="2338388" algn="ctr"/>
                <a:tab pos="3594100" algn="ctr"/>
                <a:tab pos="4921250" algn="ctr"/>
              </a:tabLst>
            </a:pPr>
            <a:r>
              <a:rPr lang="en-US" altLang="en-US" dirty="0"/>
              <a:t>	       </a:t>
            </a:r>
            <a:r>
              <a:rPr lang="en-US" altLang="en-US" i="1" dirty="0"/>
              <a:t>P</a:t>
            </a:r>
            <a:r>
              <a:rPr lang="en-US" altLang="en-US" baseline="-25000" dirty="0"/>
              <a:t>4	</a:t>
            </a:r>
            <a:r>
              <a:rPr lang="en-US" altLang="en-US" dirty="0"/>
              <a:t>	0 0 2 	   0 0 2</a:t>
            </a:r>
          </a:p>
          <a:p>
            <a:pPr>
              <a:buFont typeface="Monotype Sorts" pitchFamily="-84" charset="2"/>
              <a:buNone/>
              <a:tabLst>
                <a:tab pos="1428750" algn="l"/>
                <a:tab pos="2338388" algn="ctr"/>
                <a:tab pos="3594100" algn="ctr"/>
                <a:tab pos="4921250" algn="ctr"/>
              </a:tabLst>
            </a:pPr>
            <a:endParaRPr lang="en-US" altLang="en-US" dirty="0"/>
          </a:p>
          <a:p>
            <a:pPr>
              <a:tabLst>
                <a:tab pos="1428750" algn="l"/>
                <a:tab pos="2338388" algn="ctr"/>
                <a:tab pos="3594100" algn="ctr"/>
                <a:tab pos="4921250" algn="ctr"/>
              </a:tabLst>
            </a:pPr>
            <a:r>
              <a:rPr lang="en-US" altLang="en-US" dirty="0"/>
              <a:t>Sequence &lt;</a:t>
            </a:r>
            <a:r>
              <a:rPr lang="en-US" altLang="en-US" b="1" i="1" dirty="0"/>
              <a:t>P</a:t>
            </a:r>
            <a:r>
              <a:rPr lang="en-US" altLang="en-US" b="1" i="1" baseline="-25000" dirty="0"/>
              <a:t>0</a:t>
            </a:r>
            <a:r>
              <a:rPr lang="en-US" altLang="en-US" b="1" i="1" dirty="0"/>
              <a:t>, P</a:t>
            </a:r>
            <a:r>
              <a:rPr lang="en-US" altLang="en-US" b="1" i="1" baseline="-25000" dirty="0"/>
              <a:t>2</a:t>
            </a:r>
            <a:r>
              <a:rPr lang="en-US" altLang="en-US" b="1" i="1" dirty="0"/>
              <a:t>, P</a:t>
            </a:r>
            <a:r>
              <a:rPr lang="en-US" altLang="en-US" b="1" i="1" baseline="-25000" dirty="0"/>
              <a:t>3</a:t>
            </a:r>
            <a:r>
              <a:rPr lang="en-US" altLang="en-US" b="1" i="1" dirty="0"/>
              <a:t>, P</a:t>
            </a:r>
            <a:r>
              <a:rPr lang="en-US" altLang="en-US" b="1" i="1" baseline="-25000" dirty="0"/>
              <a:t>1</a:t>
            </a:r>
            <a:r>
              <a:rPr lang="en-US" altLang="en-US" b="1" i="1" dirty="0"/>
              <a:t>, P</a:t>
            </a:r>
            <a:r>
              <a:rPr lang="en-US" altLang="en-US" b="1" i="1" baseline="-25000" dirty="0"/>
              <a:t>4</a:t>
            </a:r>
            <a:r>
              <a:rPr lang="en-US" altLang="en-US" dirty="0"/>
              <a:t>&gt; will result in </a:t>
            </a:r>
            <a:r>
              <a:rPr lang="en-US" altLang="en-US" b="1" i="1" dirty="0"/>
              <a:t>Finish[i] = true </a:t>
            </a:r>
            <a:r>
              <a:rPr lang="en-US" altLang="en-US" dirty="0"/>
              <a:t>for all </a:t>
            </a:r>
            <a:r>
              <a:rPr lang="en-US" altLang="en-US" b="1" i="1" dirty="0"/>
              <a:t>i</a:t>
            </a:r>
            <a:endParaRPr lang="en-US" altLang="en-US" b="1" dirty="0"/>
          </a:p>
          <a:p>
            <a:pPr>
              <a:buFont typeface="Monotype Sorts" pitchFamily="-84" charset="2"/>
              <a:buNone/>
              <a:tabLst>
                <a:tab pos="1428750" algn="l"/>
                <a:tab pos="2338388" algn="ctr"/>
                <a:tab pos="3594100" algn="ctr"/>
                <a:tab pos="4921250" algn="ctr"/>
              </a:tabLst>
            </a:pPr>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DA86E4C4-151E-4B29-AF3A-94D82C4FF0E6}"/>
              </a:ext>
            </a:extLst>
          </p:cNvPr>
          <p:cNvSpPr>
            <a:spLocks noGrp="1" noChangeArrowheads="1"/>
          </p:cNvSpPr>
          <p:nvPr>
            <p:ph type="title"/>
          </p:nvPr>
        </p:nvSpPr>
        <p:spPr>
          <a:xfrm>
            <a:off x="457200" y="214313"/>
            <a:ext cx="8229600" cy="576262"/>
          </a:xfrm>
        </p:spPr>
        <p:txBody>
          <a:bodyPr/>
          <a:lstStyle/>
          <a:p>
            <a:pPr eaLnBrk="1" hangingPunct="1"/>
            <a:r>
              <a:rPr lang="en-US" altLang="en-US" dirty="0"/>
              <a:t>Example (Cont.)</a:t>
            </a:r>
          </a:p>
        </p:txBody>
      </p:sp>
      <p:sp>
        <p:nvSpPr>
          <p:cNvPr id="76802" name="Rectangle 3">
            <a:extLst>
              <a:ext uri="{FF2B5EF4-FFF2-40B4-BE49-F238E27FC236}">
                <a16:creationId xmlns:a16="http://schemas.microsoft.com/office/drawing/2014/main" id="{198FFF5E-8931-4A8B-8BF7-20846C289136}"/>
              </a:ext>
            </a:extLst>
          </p:cNvPr>
          <p:cNvSpPr>
            <a:spLocks noGrp="1" noChangeArrowheads="1"/>
          </p:cNvSpPr>
          <p:nvPr>
            <p:ph type="body" idx="1"/>
          </p:nvPr>
        </p:nvSpPr>
        <p:spPr>
          <a:xfrm>
            <a:off x="806450" y="1233488"/>
            <a:ext cx="7781925" cy="5037137"/>
          </a:xfrm>
        </p:spPr>
        <p:txBody>
          <a:bodyPr/>
          <a:lstStyle/>
          <a:p>
            <a:pPr>
              <a:tabLst>
                <a:tab pos="2800350" algn="l"/>
                <a:tab pos="3708400" algn="ctr"/>
              </a:tabLst>
            </a:pPr>
            <a:r>
              <a:rPr lang="en-US" altLang="en-US" b="1" i="1" dirty="0"/>
              <a:t>P</a:t>
            </a:r>
            <a:r>
              <a:rPr lang="en-US" altLang="en-US" b="1" baseline="-25000" dirty="0"/>
              <a:t>2</a:t>
            </a:r>
            <a:r>
              <a:rPr lang="en-US" altLang="en-US" dirty="0"/>
              <a:t> requests an additional instance of type</a:t>
            </a:r>
            <a:r>
              <a:rPr lang="en-US" altLang="en-US" i="1" dirty="0"/>
              <a:t> </a:t>
            </a:r>
            <a:r>
              <a:rPr lang="en-US" altLang="en-US" b="1" i="1" dirty="0"/>
              <a:t>C</a:t>
            </a:r>
            <a:endParaRPr lang="en-US" altLang="en-US" b="1" dirty="0"/>
          </a:p>
          <a:p>
            <a:pPr>
              <a:buFont typeface="Monotype Sorts" pitchFamily="-84" charset="2"/>
              <a:buNone/>
              <a:tabLst>
                <a:tab pos="2800350" algn="l"/>
                <a:tab pos="3708400" algn="ctr"/>
              </a:tabLst>
            </a:pPr>
            <a:r>
              <a:rPr lang="en-US" altLang="en-US" dirty="0"/>
              <a:t>			</a:t>
            </a:r>
            <a:r>
              <a:rPr lang="en-US" altLang="en-US" i="1" u="sng" dirty="0"/>
              <a:t>Request</a:t>
            </a:r>
            <a:endParaRPr lang="en-US" altLang="en-US" i="1" dirty="0"/>
          </a:p>
          <a:p>
            <a:pPr>
              <a:buFont typeface="Monotype Sorts" pitchFamily="-84" charset="2"/>
              <a:buNone/>
              <a:tabLst>
                <a:tab pos="2800350" algn="l"/>
                <a:tab pos="3708400" algn="ctr"/>
              </a:tabLst>
            </a:pPr>
            <a:r>
              <a:rPr lang="en-US" altLang="en-US" i="1" dirty="0"/>
              <a:t>			A B C</a:t>
            </a:r>
          </a:p>
          <a:p>
            <a:pPr>
              <a:buFont typeface="Monotype Sorts" pitchFamily="-84" charset="2"/>
              <a:buNone/>
              <a:tabLst>
                <a:tab pos="2800350" algn="l"/>
                <a:tab pos="3708400" algn="ctr"/>
              </a:tabLst>
            </a:pPr>
            <a:r>
              <a:rPr lang="en-US" altLang="en-US" dirty="0"/>
              <a:t>		 </a:t>
            </a:r>
            <a:r>
              <a:rPr lang="en-US" altLang="en-US" i="1" dirty="0"/>
              <a:t>P</a:t>
            </a:r>
            <a:r>
              <a:rPr lang="en-US" altLang="en-US" baseline="-25000" dirty="0"/>
              <a:t>0</a:t>
            </a:r>
            <a:r>
              <a:rPr lang="en-US" altLang="en-US" dirty="0"/>
              <a:t>	0 0 0</a:t>
            </a:r>
          </a:p>
          <a:p>
            <a:pPr>
              <a:buFont typeface="Monotype Sorts" pitchFamily="-84" charset="2"/>
              <a:buNone/>
              <a:tabLst>
                <a:tab pos="2800350" algn="l"/>
                <a:tab pos="3708400" algn="ctr"/>
              </a:tabLst>
            </a:pPr>
            <a:r>
              <a:rPr lang="en-US" altLang="en-US" dirty="0"/>
              <a:t>		 </a:t>
            </a:r>
            <a:r>
              <a:rPr lang="en-US" altLang="en-US" i="1" dirty="0"/>
              <a:t>P</a:t>
            </a:r>
            <a:r>
              <a:rPr lang="en-US" altLang="en-US" baseline="-25000" dirty="0"/>
              <a:t>1</a:t>
            </a:r>
            <a:r>
              <a:rPr lang="en-US" altLang="en-US" dirty="0"/>
              <a:t>	2 0 2</a:t>
            </a:r>
          </a:p>
          <a:p>
            <a:pPr>
              <a:buFont typeface="Monotype Sorts" pitchFamily="-84" charset="2"/>
              <a:buNone/>
              <a:tabLst>
                <a:tab pos="2800350" algn="l"/>
                <a:tab pos="3708400" algn="ctr"/>
              </a:tabLst>
            </a:pPr>
            <a:r>
              <a:rPr lang="en-US" altLang="en-US" dirty="0"/>
              <a:t>		 </a:t>
            </a:r>
            <a:r>
              <a:rPr lang="en-US" altLang="en-US" i="1" dirty="0"/>
              <a:t>P</a:t>
            </a:r>
            <a:r>
              <a:rPr lang="en-US" altLang="en-US" baseline="-25000" dirty="0"/>
              <a:t>2</a:t>
            </a:r>
            <a:r>
              <a:rPr lang="en-US" altLang="en-US" dirty="0"/>
              <a:t>	0 0 1</a:t>
            </a:r>
          </a:p>
          <a:p>
            <a:pPr>
              <a:buFont typeface="Monotype Sorts" pitchFamily="-84" charset="2"/>
              <a:buNone/>
              <a:tabLst>
                <a:tab pos="2800350" algn="l"/>
                <a:tab pos="3708400" algn="ctr"/>
              </a:tabLst>
            </a:pPr>
            <a:r>
              <a:rPr lang="en-US" altLang="en-US" dirty="0"/>
              <a:t>		 </a:t>
            </a:r>
            <a:r>
              <a:rPr lang="en-US" altLang="en-US" i="1" dirty="0"/>
              <a:t>P</a:t>
            </a:r>
            <a:r>
              <a:rPr lang="en-US" altLang="en-US" baseline="-25000" dirty="0"/>
              <a:t>3</a:t>
            </a:r>
            <a:r>
              <a:rPr lang="en-US" altLang="en-US" dirty="0"/>
              <a:t>	1 0 0 </a:t>
            </a:r>
          </a:p>
          <a:p>
            <a:pPr>
              <a:buFont typeface="Monotype Sorts" pitchFamily="-84" charset="2"/>
              <a:buNone/>
              <a:tabLst>
                <a:tab pos="2800350" algn="l"/>
                <a:tab pos="3708400" algn="ctr"/>
              </a:tabLst>
            </a:pPr>
            <a:r>
              <a:rPr lang="en-US" altLang="en-US" dirty="0"/>
              <a:t>		 </a:t>
            </a:r>
            <a:r>
              <a:rPr lang="en-US" altLang="en-US" i="1" dirty="0"/>
              <a:t>P</a:t>
            </a:r>
            <a:r>
              <a:rPr lang="en-US" altLang="en-US" baseline="-25000" dirty="0"/>
              <a:t>4</a:t>
            </a:r>
            <a:r>
              <a:rPr lang="en-US" altLang="en-US" dirty="0"/>
              <a:t>	0 0 2</a:t>
            </a:r>
          </a:p>
          <a:p>
            <a:pPr>
              <a:buFont typeface="Monotype Sorts" pitchFamily="-84" charset="2"/>
              <a:buNone/>
              <a:tabLst>
                <a:tab pos="2800350" algn="l"/>
                <a:tab pos="3708400" algn="ctr"/>
              </a:tabLst>
            </a:pPr>
            <a:endParaRPr lang="en-US" altLang="en-US" sz="800" dirty="0"/>
          </a:p>
          <a:p>
            <a:pPr>
              <a:tabLst>
                <a:tab pos="2800350" algn="l"/>
                <a:tab pos="3708400" algn="ctr"/>
              </a:tabLst>
            </a:pPr>
            <a:r>
              <a:rPr lang="en-US" altLang="en-US" dirty="0"/>
              <a:t>State of system?</a:t>
            </a:r>
          </a:p>
          <a:p>
            <a:pPr lvl="1">
              <a:tabLst>
                <a:tab pos="2800350" algn="l"/>
                <a:tab pos="3708400" algn="ctr"/>
              </a:tabLst>
            </a:pPr>
            <a:r>
              <a:rPr lang="en-US" altLang="en-US" dirty="0"/>
              <a:t>Can reclaim resources held by process </a:t>
            </a:r>
            <a:r>
              <a:rPr lang="en-US" altLang="en-US" b="1" i="1" dirty="0"/>
              <a:t>P</a:t>
            </a:r>
            <a:r>
              <a:rPr lang="en-US" altLang="en-US" b="1" baseline="-25000" dirty="0"/>
              <a:t>0</a:t>
            </a:r>
            <a:r>
              <a:rPr lang="en-US" altLang="en-US" dirty="0"/>
              <a:t>, but insufficient resources to fulfill other processes; requests</a:t>
            </a:r>
          </a:p>
          <a:p>
            <a:pPr lvl="1">
              <a:tabLst>
                <a:tab pos="2800350" algn="l"/>
                <a:tab pos="3708400" algn="ctr"/>
              </a:tabLst>
            </a:pPr>
            <a:r>
              <a:rPr lang="en-US" altLang="en-US" dirty="0"/>
              <a:t>Deadlock exists, consisting of processes </a:t>
            </a:r>
            <a:r>
              <a:rPr lang="en-US" altLang="en-US" b="1" i="1" dirty="0"/>
              <a:t>P</a:t>
            </a:r>
            <a:r>
              <a:rPr lang="en-US" altLang="en-US" b="1" baseline="-25000" dirty="0"/>
              <a:t>1</a:t>
            </a:r>
            <a:r>
              <a:rPr lang="en-US" altLang="en-US" b="1" dirty="0"/>
              <a:t>, </a:t>
            </a:r>
            <a:r>
              <a:rPr lang="en-US" altLang="en-US" b="1" baseline="-25000" dirty="0"/>
              <a:t> </a:t>
            </a:r>
            <a:r>
              <a:rPr lang="en-US" altLang="en-US" b="1" i="1" dirty="0"/>
              <a:t>P</a:t>
            </a:r>
            <a:r>
              <a:rPr lang="en-US" altLang="en-US" b="1" baseline="-25000" dirty="0"/>
              <a:t>2</a:t>
            </a:r>
            <a:r>
              <a:rPr lang="en-US" altLang="en-US" b="1" dirty="0"/>
              <a:t>, </a:t>
            </a:r>
            <a:r>
              <a:rPr lang="en-US" altLang="en-US" b="1" i="1" dirty="0"/>
              <a:t>P</a:t>
            </a:r>
            <a:r>
              <a:rPr lang="en-US" altLang="en-US" b="1" baseline="-25000" dirty="0"/>
              <a:t>3</a:t>
            </a:r>
            <a:r>
              <a:rPr lang="en-US" altLang="en-US" dirty="0"/>
              <a:t>, and </a:t>
            </a:r>
            <a:r>
              <a:rPr lang="en-US" altLang="en-US" b="1" i="1" dirty="0"/>
              <a:t>P</a:t>
            </a:r>
            <a:r>
              <a:rPr lang="en-US" altLang="en-US" b="1" baseline="-25000" dirty="0"/>
              <a:t>4</a:t>
            </a:r>
            <a:endParaRPr lang="en-US" altLang="en-US"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0D4BC432-7638-454C-8A48-5A8BCB25F524}"/>
              </a:ext>
            </a:extLst>
          </p:cNvPr>
          <p:cNvSpPr>
            <a:spLocks noGrp="1" noChangeArrowheads="1"/>
          </p:cNvSpPr>
          <p:nvPr>
            <p:ph type="title"/>
          </p:nvPr>
        </p:nvSpPr>
        <p:spPr>
          <a:xfrm>
            <a:off x="1100138" y="230188"/>
            <a:ext cx="7586662" cy="576262"/>
          </a:xfrm>
        </p:spPr>
        <p:txBody>
          <a:bodyPr/>
          <a:lstStyle/>
          <a:p>
            <a:pPr eaLnBrk="1" hangingPunct="1"/>
            <a:r>
              <a:rPr lang="en-US" altLang="en-US" dirty="0"/>
              <a:t>Detection-Algorithm Usage</a:t>
            </a:r>
          </a:p>
        </p:txBody>
      </p:sp>
      <p:sp>
        <p:nvSpPr>
          <p:cNvPr id="78850" name="Rectangle 3">
            <a:extLst>
              <a:ext uri="{FF2B5EF4-FFF2-40B4-BE49-F238E27FC236}">
                <a16:creationId xmlns:a16="http://schemas.microsoft.com/office/drawing/2014/main" id="{158D4C12-F6CC-4793-92BE-5D929F7ED7C7}"/>
              </a:ext>
            </a:extLst>
          </p:cNvPr>
          <p:cNvSpPr>
            <a:spLocks noGrp="1" noChangeArrowheads="1"/>
          </p:cNvSpPr>
          <p:nvPr>
            <p:ph type="body" idx="1"/>
          </p:nvPr>
        </p:nvSpPr>
        <p:spPr>
          <a:xfrm>
            <a:off x="869949" y="1122363"/>
            <a:ext cx="7742205" cy="4530725"/>
          </a:xfrm>
        </p:spPr>
        <p:txBody>
          <a:bodyPr/>
          <a:lstStyle/>
          <a:p>
            <a:r>
              <a:rPr lang="en-US" altLang="en-US" dirty="0"/>
              <a:t>When, and how often, to invoke depends on:</a:t>
            </a:r>
          </a:p>
          <a:p>
            <a:pPr lvl="1"/>
            <a:r>
              <a:rPr lang="en-US" altLang="en-US" dirty="0"/>
              <a:t>How often a deadlock is likely to occur?</a:t>
            </a:r>
          </a:p>
          <a:p>
            <a:pPr lvl="1"/>
            <a:r>
              <a:rPr lang="en-US" altLang="en-US" dirty="0"/>
              <a:t>How many processes will need to be rolled back?</a:t>
            </a:r>
          </a:p>
          <a:p>
            <a:pPr lvl="2"/>
            <a:r>
              <a:rPr lang="en-US" altLang="en-US" dirty="0"/>
              <a:t>one for each disjoint cycle</a:t>
            </a:r>
            <a:br>
              <a:rPr lang="en-US" altLang="en-US" dirty="0"/>
            </a:br>
            <a:endParaRPr lang="en-US" altLang="en-US" dirty="0"/>
          </a:p>
          <a:p>
            <a:r>
              <a:rPr lang="en-US" altLang="en-US" dirty="0"/>
              <a:t>If detection algorithm is invoked arbitrarily, there may be many cycles in the resource graph and so we would not be able to tell which of the many deadlocked processes </a:t>
            </a:r>
            <a:r>
              <a:rPr lang="ja-JP" altLang="en-US" dirty="0"/>
              <a:t>“</a:t>
            </a:r>
            <a:r>
              <a:rPr lang="en-US" altLang="ja-JP" dirty="0"/>
              <a:t>caused</a:t>
            </a:r>
            <a:r>
              <a:rPr lang="ja-JP" altLang="en-US" dirty="0"/>
              <a:t>”</a:t>
            </a:r>
            <a:r>
              <a:rPr lang="en-US" altLang="ja-JP" dirty="0"/>
              <a:t> the deadlock.</a:t>
            </a:r>
            <a:endParaRPr lang="en-US"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1AC46895-F09F-4AA8-B270-CB5567B1C5B0}"/>
              </a:ext>
            </a:extLst>
          </p:cNvPr>
          <p:cNvSpPr>
            <a:spLocks noGrp="1" noChangeArrowheads="1"/>
          </p:cNvSpPr>
          <p:nvPr>
            <p:ph type="title"/>
          </p:nvPr>
        </p:nvSpPr>
        <p:spPr>
          <a:xfrm>
            <a:off x="516731" y="359230"/>
            <a:ext cx="8588375" cy="457200"/>
          </a:xfrm>
        </p:spPr>
        <p:txBody>
          <a:bodyPr/>
          <a:lstStyle/>
          <a:p>
            <a:pPr eaLnBrk="1" hangingPunct="1"/>
            <a:r>
              <a:rPr lang="en-US" altLang="en-US" sz="2400" dirty="0"/>
              <a:t>Recovery from Deadlock:  Process Termination</a:t>
            </a:r>
          </a:p>
        </p:txBody>
      </p:sp>
      <p:sp>
        <p:nvSpPr>
          <p:cNvPr id="80898" name="Rectangle 3">
            <a:extLst>
              <a:ext uri="{FF2B5EF4-FFF2-40B4-BE49-F238E27FC236}">
                <a16:creationId xmlns:a16="http://schemas.microsoft.com/office/drawing/2014/main" id="{38916639-ABF6-4FC4-8E81-7F4537AFC987}"/>
              </a:ext>
            </a:extLst>
          </p:cNvPr>
          <p:cNvSpPr>
            <a:spLocks noGrp="1" noChangeArrowheads="1"/>
          </p:cNvSpPr>
          <p:nvPr>
            <p:ph type="body" idx="1"/>
          </p:nvPr>
        </p:nvSpPr>
        <p:spPr>
          <a:xfrm>
            <a:off x="963613" y="1108075"/>
            <a:ext cx="7694612" cy="4530725"/>
          </a:xfrm>
        </p:spPr>
        <p:txBody>
          <a:bodyPr/>
          <a:lstStyle/>
          <a:p>
            <a:r>
              <a:rPr lang="en-US" altLang="en-US" dirty="0"/>
              <a:t>Abort all deadlocked processes</a:t>
            </a:r>
            <a:br>
              <a:rPr lang="en-US" altLang="en-US" dirty="0"/>
            </a:br>
            <a:endParaRPr lang="en-US" altLang="en-US" dirty="0"/>
          </a:p>
          <a:p>
            <a:r>
              <a:rPr lang="en-US" altLang="en-US" dirty="0"/>
              <a:t>Abort one process at a time until the deadlock cycle is eliminated</a:t>
            </a:r>
            <a:br>
              <a:rPr lang="en-US" altLang="en-US" dirty="0"/>
            </a:br>
            <a:endParaRPr lang="en-US" altLang="en-US" dirty="0"/>
          </a:p>
          <a:p>
            <a:r>
              <a:rPr lang="en-US" altLang="en-US" dirty="0"/>
              <a:t>In which order should we choose to abort?</a:t>
            </a:r>
          </a:p>
          <a:p>
            <a:pPr marL="800100" lvl="1" indent="-342900">
              <a:buFont typeface="Arial" panose="020B0604020202020204" pitchFamily="34" charset="0"/>
              <a:buAutoNum type="arabicPeriod"/>
            </a:pPr>
            <a:r>
              <a:rPr lang="en-US" altLang="en-US" dirty="0"/>
              <a:t>Priority of the process</a:t>
            </a:r>
          </a:p>
          <a:p>
            <a:pPr marL="800100" lvl="1" indent="-342900">
              <a:buFont typeface="Arial" panose="020B0604020202020204" pitchFamily="34" charset="0"/>
              <a:buAutoNum type="arabicPeriod"/>
            </a:pPr>
            <a:r>
              <a:rPr lang="en-US" altLang="en-US" dirty="0"/>
              <a:t>How long process has computed, and how much longer to completion</a:t>
            </a:r>
          </a:p>
          <a:p>
            <a:pPr marL="800100" lvl="1" indent="-342900">
              <a:buFont typeface="Arial" panose="020B0604020202020204" pitchFamily="34" charset="0"/>
              <a:buAutoNum type="arabicPeriod"/>
            </a:pPr>
            <a:r>
              <a:rPr lang="en-US" altLang="en-US" dirty="0"/>
              <a:t>Resources the process has used</a:t>
            </a:r>
          </a:p>
          <a:p>
            <a:pPr marL="800100" lvl="1" indent="-342900">
              <a:buFont typeface="Arial" panose="020B0604020202020204" pitchFamily="34" charset="0"/>
              <a:buAutoNum type="arabicPeriod"/>
            </a:pPr>
            <a:r>
              <a:rPr lang="en-US" altLang="en-US" dirty="0"/>
              <a:t>Resources process needs to complete</a:t>
            </a:r>
          </a:p>
          <a:p>
            <a:pPr marL="800100" lvl="1" indent="-342900">
              <a:buFont typeface="Arial" panose="020B0604020202020204" pitchFamily="34" charset="0"/>
              <a:buAutoNum type="arabicPeriod"/>
            </a:pPr>
            <a:r>
              <a:rPr lang="en-US" altLang="en-US" dirty="0"/>
              <a:t>How many processes will need to be terminated</a:t>
            </a:r>
          </a:p>
          <a:p>
            <a:pPr marL="800100" lvl="1" indent="-342900">
              <a:buFont typeface="Arial" panose="020B0604020202020204" pitchFamily="34" charset="0"/>
              <a:buAutoNum type="arabicPeriod"/>
            </a:pPr>
            <a:r>
              <a:rPr lang="en-US" altLang="en-US" dirty="0"/>
              <a:t>Is process interactive or batch?</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019776DB-F4CF-4A0D-88E0-0C4A9C46D294}"/>
              </a:ext>
            </a:extLst>
          </p:cNvPr>
          <p:cNvSpPr>
            <a:spLocks noGrp="1" noChangeArrowheads="1"/>
          </p:cNvSpPr>
          <p:nvPr>
            <p:ph type="title"/>
          </p:nvPr>
        </p:nvSpPr>
        <p:spPr>
          <a:xfrm>
            <a:off x="662572" y="348894"/>
            <a:ext cx="8020050" cy="457200"/>
          </a:xfrm>
        </p:spPr>
        <p:txBody>
          <a:bodyPr/>
          <a:lstStyle/>
          <a:p>
            <a:pPr eaLnBrk="1" hangingPunct="1"/>
            <a:r>
              <a:rPr lang="en-US" altLang="en-US" sz="2400" dirty="0"/>
              <a:t>Recovery from Deadlock:  Resource Preemption</a:t>
            </a:r>
          </a:p>
        </p:txBody>
      </p:sp>
      <p:sp>
        <p:nvSpPr>
          <p:cNvPr id="82946" name="Rectangle 3">
            <a:extLst>
              <a:ext uri="{FF2B5EF4-FFF2-40B4-BE49-F238E27FC236}">
                <a16:creationId xmlns:a16="http://schemas.microsoft.com/office/drawing/2014/main" id="{1EC2BE65-1915-4205-9A59-81178CB32515}"/>
              </a:ext>
            </a:extLst>
          </p:cNvPr>
          <p:cNvSpPr>
            <a:spLocks noGrp="1" noChangeArrowheads="1"/>
          </p:cNvSpPr>
          <p:nvPr>
            <p:ph type="body" idx="1"/>
          </p:nvPr>
        </p:nvSpPr>
        <p:spPr>
          <a:xfrm>
            <a:off x="858838" y="1150938"/>
            <a:ext cx="6802437" cy="4483100"/>
          </a:xfrm>
        </p:spPr>
        <p:txBody>
          <a:bodyPr/>
          <a:lstStyle/>
          <a:p>
            <a:r>
              <a:rPr lang="en-US" altLang="en-US" b="1"/>
              <a:t>Selecting a victim </a:t>
            </a:r>
            <a:r>
              <a:rPr lang="en-US" altLang="en-US"/>
              <a:t>– minimize cost</a:t>
            </a:r>
            <a:br>
              <a:rPr lang="en-US" altLang="en-US"/>
            </a:br>
            <a:endParaRPr lang="en-US" altLang="en-US"/>
          </a:p>
          <a:p>
            <a:r>
              <a:rPr lang="en-US" altLang="en-US" b="1"/>
              <a:t>Rollback</a:t>
            </a:r>
            <a:r>
              <a:rPr lang="en-US" altLang="en-US"/>
              <a:t> – return to some safe state, restart process for that state</a:t>
            </a:r>
            <a:br>
              <a:rPr lang="en-US" altLang="en-US"/>
            </a:br>
            <a:endParaRPr lang="en-US" altLang="en-US"/>
          </a:p>
          <a:p>
            <a:r>
              <a:rPr lang="en-US" altLang="en-US" b="1"/>
              <a:t>Starvation</a:t>
            </a:r>
            <a:r>
              <a:rPr lang="en-US" altLang="en-US"/>
              <a:t> –  same process may always be picked as victim, include number of rollback in cost factor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a:extLst>
              <a:ext uri="{FF2B5EF4-FFF2-40B4-BE49-F238E27FC236}">
                <a16:creationId xmlns:a16="http://schemas.microsoft.com/office/drawing/2014/main" id="{93884E20-FE6E-43AF-8F05-40E2C3E8FF19}"/>
              </a:ext>
            </a:extLst>
          </p:cNvPr>
          <p:cNvSpPr>
            <a:spLocks noGrp="1" noChangeArrowheads="1"/>
          </p:cNvSpPr>
          <p:nvPr>
            <p:ph type="title"/>
          </p:nvPr>
        </p:nvSpPr>
        <p:spPr>
          <a:xfrm>
            <a:off x="885825" y="226431"/>
            <a:ext cx="7800975" cy="576262"/>
          </a:xfrm>
        </p:spPr>
        <p:txBody>
          <a:bodyPr/>
          <a:lstStyle/>
          <a:p>
            <a:pPr eaLnBrk="1" hangingPunct="1"/>
            <a:r>
              <a:rPr lang="en-US" altLang="en-US" dirty="0"/>
              <a:t>Deadlock Ignorance</a:t>
            </a:r>
          </a:p>
        </p:txBody>
      </p:sp>
      <p:sp>
        <p:nvSpPr>
          <p:cNvPr id="25603" name="Text Box 1028">
            <a:extLst>
              <a:ext uri="{FF2B5EF4-FFF2-40B4-BE49-F238E27FC236}">
                <a16:creationId xmlns:a16="http://schemas.microsoft.com/office/drawing/2014/main" id="{9845B2D7-F006-41D6-8929-1B9EF427F899}"/>
              </a:ext>
            </a:extLst>
          </p:cNvPr>
          <p:cNvSpPr txBox="1">
            <a:spLocks noChangeArrowheads="1"/>
          </p:cNvSpPr>
          <p:nvPr/>
        </p:nvSpPr>
        <p:spPr bwMode="auto">
          <a:xfrm>
            <a:off x="671513" y="1479326"/>
            <a:ext cx="78009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dirty="0"/>
              <a:t>Do NOTHING !</a:t>
            </a:r>
          </a:p>
          <a:p>
            <a:pPr>
              <a:spcBef>
                <a:spcPct val="50000"/>
              </a:spcBef>
              <a:buClrTx/>
              <a:buSzTx/>
              <a:buFontTx/>
              <a:buNone/>
            </a:pPr>
            <a:endParaRPr kumimoji="0" lang="en-US" altLang="en-US" dirty="0"/>
          </a:p>
          <a:p>
            <a:pPr>
              <a:spcBef>
                <a:spcPct val="50000"/>
              </a:spcBef>
              <a:buClrTx/>
              <a:buSzTx/>
              <a:buFontTx/>
              <a:buNone/>
            </a:pPr>
            <a:r>
              <a:rPr kumimoji="0" lang="en-US" altLang="en-US" dirty="0"/>
              <a:t>Benefits: SIMPLE, FAST</a:t>
            </a:r>
          </a:p>
        </p:txBody>
      </p:sp>
    </p:spTree>
    <p:extLst>
      <p:ext uri="{BB962C8B-B14F-4D97-AF65-F5344CB8AC3E}">
        <p14:creationId xmlns:p14="http://schemas.microsoft.com/office/powerpoint/2010/main" val="164539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Classical Problems of Synchronization</a:t>
            </a:r>
          </a:p>
          <a:p>
            <a:pPr lvl="1"/>
            <a:r>
              <a:rPr lang="en-US" sz="1600" b="1" dirty="0"/>
              <a:t>Bounded Buffer Problem</a:t>
            </a:r>
          </a:p>
          <a:p>
            <a:pPr lvl="1"/>
            <a:r>
              <a:rPr lang="en-US" sz="1600" b="1" dirty="0">
                <a:highlight>
                  <a:srgbClr val="FFFF00"/>
                </a:highlight>
              </a:rPr>
              <a:t>Readers and Writers Problem</a:t>
            </a:r>
          </a:p>
          <a:p>
            <a:pPr lvl="1"/>
            <a:r>
              <a:rPr lang="en-US" sz="1600" b="1" dirty="0"/>
              <a:t>Dining Philosophers Problem</a:t>
            </a:r>
          </a:p>
          <a:p>
            <a:pPr marL="57150" indent="0">
              <a:buNone/>
            </a:pPr>
            <a:endParaRPr lang="en-US" sz="1600" b="1" dirty="0"/>
          </a:p>
          <a:p>
            <a:pPr marL="57150" indent="0">
              <a:buNone/>
            </a:pPr>
            <a:r>
              <a:rPr lang="en-US" sz="1600" b="1" dirty="0"/>
              <a:t>2. Examples of Synchronization Tools</a:t>
            </a:r>
          </a:p>
          <a:p>
            <a:pPr marL="457200" lvl="1" indent="0">
              <a:buNone/>
            </a:pPr>
            <a:endParaRPr lang="en-US" sz="1600" b="1" dirty="0"/>
          </a:p>
          <a:p>
            <a:pPr marL="57150" indent="0">
              <a:buNone/>
            </a:pPr>
            <a:r>
              <a:rPr lang="en-US" sz="1600" b="1" dirty="0"/>
              <a:t>3. Deadlock Problem</a:t>
            </a:r>
          </a:p>
          <a:p>
            <a:pPr lvl="1"/>
            <a:r>
              <a:rPr lang="en-US" sz="1600" b="1" dirty="0"/>
              <a:t>System Model</a:t>
            </a:r>
          </a:p>
          <a:p>
            <a:pPr lvl="1"/>
            <a:r>
              <a:rPr lang="en-US" sz="1600" b="1" dirty="0"/>
              <a:t>Deadlock Characterization</a:t>
            </a:r>
          </a:p>
          <a:p>
            <a:pPr lvl="1"/>
            <a:r>
              <a:rPr lang="en-US" sz="1600" b="1" dirty="0"/>
              <a:t>Resource-Allocation Graph</a:t>
            </a:r>
          </a:p>
          <a:p>
            <a:pPr marL="57150" indent="0">
              <a:buNone/>
            </a:pPr>
            <a:r>
              <a:rPr lang="en-US" sz="1600" b="1" dirty="0"/>
              <a:t>4. Methods for Handling Deadlocks</a:t>
            </a:r>
          </a:p>
          <a:p>
            <a:pPr lvl="1"/>
            <a:r>
              <a:rPr lang="en-US" sz="1600" b="1" dirty="0"/>
              <a:t>Deadlock Prevention</a:t>
            </a:r>
          </a:p>
          <a:p>
            <a:pPr lvl="1"/>
            <a:r>
              <a:rPr lang="en-US" sz="1600" b="1" dirty="0"/>
              <a:t>Deadlock Avoidance</a:t>
            </a:r>
          </a:p>
          <a:p>
            <a:pPr lvl="1"/>
            <a:r>
              <a:rPr lang="en-US" sz="1600" b="1" dirty="0"/>
              <a:t>Deadlock Detection</a:t>
            </a:r>
          </a:p>
          <a:p>
            <a:pPr lvl="1"/>
            <a:r>
              <a:rPr lang="en-US" sz="1600" b="1" dirty="0"/>
              <a:t>Deadlock Ignorance</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1035310429"/>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11003</TotalTime>
  <Words>5033</Words>
  <Application>Microsoft Office PowerPoint</Application>
  <PresentationFormat>On-screen Show (4:3)</PresentationFormat>
  <Paragraphs>731</Paragraphs>
  <Slides>89</Slides>
  <Notes>67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89</vt:i4>
      </vt:variant>
    </vt:vector>
  </HeadingPairs>
  <TitlesOfParts>
    <vt:vector size="101" baseType="lpstr">
      <vt:lpstr>MS PGothic</vt:lpstr>
      <vt:lpstr>MS PGothic</vt:lpstr>
      <vt:lpstr>Arial</vt:lpstr>
      <vt:lpstr>Courier New</vt:lpstr>
      <vt:lpstr>Helvetica</vt:lpstr>
      <vt:lpstr>Monotype Sorts</vt:lpstr>
      <vt:lpstr>Symbol</vt:lpstr>
      <vt:lpstr>Times New Roman</vt:lpstr>
      <vt:lpstr>Verdana</vt:lpstr>
      <vt:lpstr>Webdings</vt:lpstr>
      <vt:lpstr>Wingdings</vt:lpstr>
      <vt:lpstr>os-8</vt:lpstr>
      <vt:lpstr>Lecture 12 :   Synchronization Examples &amp; Deadlocks</vt:lpstr>
      <vt:lpstr>Outline</vt:lpstr>
      <vt:lpstr>Outline</vt:lpstr>
      <vt:lpstr>Outline</vt:lpstr>
      <vt:lpstr>Classical Problems of Synchronization</vt:lpstr>
      <vt:lpstr>Bounded-Buffer Problem</vt:lpstr>
      <vt:lpstr>Bounded-Buffer Problem</vt:lpstr>
      <vt:lpstr>Bounded Buffer Problem (Cont.)</vt:lpstr>
      <vt:lpstr>Outline</vt:lpstr>
      <vt:lpstr>Readers-Writers Problem</vt:lpstr>
      <vt:lpstr>Readers-Writers Problem (Cont.)</vt:lpstr>
      <vt:lpstr>Readers-Writers Problem</vt:lpstr>
      <vt:lpstr>Readers-Writers Problem (Cont.)</vt:lpstr>
      <vt:lpstr>Readers-Writers Problem Variations</vt:lpstr>
      <vt:lpstr>Outline</vt:lpstr>
      <vt:lpstr>Dining-Philosophers Problem</vt:lpstr>
      <vt:lpstr>Outline</vt:lpstr>
      <vt:lpstr>Kernel Synchronization - Windows</vt:lpstr>
      <vt:lpstr>Kernel Synchronization - Windows</vt:lpstr>
      <vt:lpstr>Linux Synchronization</vt:lpstr>
      <vt:lpstr>Linux Synchronization</vt:lpstr>
      <vt:lpstr>POSIX Synchronization</vt:lpstr>
      <vt:lpstr>POSIX Mutex Locks</vt:lpstr>
      <vt:lpstr>POSIX Semaphores</vt:lpstr>
      <vt:lpstr>POSIX Named Semaphores</vt:lpstr>
      <vt:lpstr>POSIX Unnamed Semaphores</vt:lpstr>
      <vt:lpstr>POSIX Condition Variables</vt:lpstr>
      <vt:lpstr>POSIX Condition Variables</vt:lpstr>
      <vt:lpstr>Java Synchronization</vt:lpstr>
      <vt:lpstr>Java Monitors</vt:lpstr>
      <vt:lpstr>Bounded Buffer – Java Synchronization</vt:lpstr>
      <vt:lpstr>Java Synchronization</vt:lpstr>
      <vt:lpstr>Java Synchronization</vt:lpstr>
      <vt:lpstr>Java Synchronization</vt:lpstr>
      <vt:lpstr>Bounded Buffer – Java Synchronization</vt:lpstr>
      <vt:lpstr>Java Reentrant Locks</vt:lpstr>
      <vt:lpstr>Java Semaphores</vt:lpstr>
      <vt:lpstr>Java Condition Variables</vt:lpstr>
      <vt:lpstr>Java Condition Variables</vt:lpstr>
      <vt:lpstr>Java Condition Variables</vt:lpstr>
      <vt:lpstr>Alternative Approaches</vt:lpstr>
      <vt:lpstr>PowerPoint Presentation</vt:lpstr>
      <vt:lpstr>PowerPoint Presentation</vt:lpstr>
      <vt:lpstr>PowerPoint Presentation</vt:lpstr>
      <vt:lpstr>Outline</vt:lpstr>
      <vt:lpstr>System Model</vt:lpstr>
      <vt:lpstr>Deadlock with Semaphores</vt:lpstr>
      <vt:lpstr>Deadlock Characterization</vt:lpstr>
      <vt:lpstr>Outline</vt:lpstr>
      <vt:lpstr>Resource-Allocation Graph</vt:lpstr>
      <vt:lpstr>Resource Allocation Graph Example</vt:lpstr>
      <vt:lpstr>Resource Allocation Graph with a Deadlock</vt:lpstr>
      <vt:lpstr>Graph with a Cycle But no Deadlock</vt:lpstr>
      <vt:lpstr>Basic Facts</vt:lpstr>
      <vt:lpstr>Outline</vt:lpstr>
      <vt:lpstr>Methods for Handling Deadlocks</vt:lpstr>
      <vt:lpstr>Deadlock Prevention</vt:lpstr>
      <vt:lpstr>Deadlock Prevention (Cont.)</vt:lpstr>
      <vt:lpstr>Circular Wait</vt:lpstr>
      <vt:lpstr>Outline</vt:lpstr>
      <vt:lpstr>Deadlock Avoidance</vt:lpstr>
      <vt:lpstr>Safe State</vt:lpstr>
      <vt:lpstr>Basic Facts</vt:lpstr>
      <vt:lpstr>Safe, Unsafe, Deadlock State </vt:lpstr>
      <vt:lpstr>Avoidance Algorithms</vt:lpstr>
      <vt:lpstr>Resource-Allocation Graph Scheme</vt:lpstr>
      <vt:lpstr>Resource-Allocation Graph</vt:lpstr>
      <vt:lpstr>Unsafe State In Resource-Allocation Graph</vt:lpstr>
      <vt:lpstr>Resource-Allocation Graph Algorithm</vt:lpstr>
      <vt:lpstr>Banker’s Algorithm</vt:lpstr>
      <vt:lpstr>Data Structures for the Banker’s Algorithm </vt:lpstr>
      <vt:lpstr>Safety Algorithm</vt:lpstr>
      <vt:lpstr>Resource-Request Algorithm for Process Pi</vt:lpstr>
      <vt:lpstr>Example of Banker’s Algorithm</vt:lpstr>
      <vt:lpstr>Example (Cont.)</vt:lpstr>
      <vt:lpstr>Example:  P1 Request (1,0,2)</vt:lpstr>
      <vt:lpstr>Outline</vt:lpstr>
      <vt:lpstr>Deadlock Detection</vt:lpstr>
      <vt:lpstr>Single Instance of Each Resource Type</vt:lpstr>
      <vt:lpstr>Resource-Allocation Graph and  Wait-for Graph</vt:lpstr>
      <vt:lpstr>Several Instances of a Resource Type</vt:lpstr>
      <vt:lpstr>Detection Algorithm</vt:lpstr>
      <vt:lpstr>Detection Algorithm (Cont.)</vt:lpstr>
      <vt:lpstr>Example of Detection Algorithm</vt:lpstr>
      <vt:lpstr>Example (Cont.)</vt:lpstr>
      <vt:lpstr>Detection-Algorithm Usage</vt:lpstr>
      <vt:lpstr>Recovery from Deadlock:  Process Termination</vt:lpstr>
      <vt:lpstr>Recovery from Deadlock:  Resource Preemption</vt:lpstr>
      <vt:lpstr>Deadlock Ignorance</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365</cp:revision>
  <cp:lastPrinted>2001-06-14T13:58:17Z</cp:lastPrinted>
  <dcterms:created xsi:type="dcterms:W3CDTF">2011-01-13T23:43:38Z</dcterms:created>
  <dcterms:modified xsi:type="dcterms:W3CDTF">2020-10-02T16:46:20Z</dcterms:modified>
</cp:coreProperties>
</file>