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1"/>
  </p:notesMasterIdLst>
  <p:handoutMasterIdLst>
    <p:handoutMasterId r:id="rId42"/>
  </p:handoutMasterIdLst>
  <p:sldIdLst>
    <p:sldId id="379" r:id="rId2"/>
    <p:sldId id="469" r:id="rId3"/>
    <p:sldId id="287" r:id="rId4"/>
    <p:sldId id="470" r:id="rId5"/>
    <p:sldId id="334" r:id="rId6"/>
    <p:sldId id="466" r:id="rId7"/>
    <p:sldId id="335" r:id="rId8"/>
    <p:sldId id="336" r:id="rId9"/>
    <p:sldId id="471" r:id="rId10"/>
    <p:sldId id="467" r:id="rId11"/>
    <p:sldId id="468" r:id="rId12"/>
    <p:sldId id="338" r:id="rId13"/>
    <p:sldId id="339" r:id="rId14"/>
    <p:sldId id="337" r:id="rId15"/>
    <p:sldId id="472" r:id="rId16"/>
    <p:sldId id="340" r:id="rId17"/>
    <p:sldId id="454" r:id="rId18"/>
    <p:sldId id="453" r:id="rId19"/>
    <p:sldId id="341" r:id="rId20"/>
    <p:sldId id="403" r:id="rId21"/>
    <p:sldId id="404" r:id="rId22"/>
    <p:sldId id="473" r:id="rId23"/>
    <p:sldId id="342" r:id="rId24"/>
    <p:sldId id="343" r:id="rId25"/>
    <p:sldId id="461" r:id="rId26"/>
    <p:sldId id="348" r:id="rId27"/>
    <p:sldId id="399" r:id="rId28"/>
    <p:sldId id="349" r:id="rId29"/>
    <p:sldId id="350" r:id="rId30"/>
    <p:sldId id="462" r:id="rId31"/>
    <p:sldId id="351" r:id="rId32"/>
    <p:sldId id="475" r:id="rId33"/>
    <p:sldId id="476" r:id="rId34"/>
    <p:sldId id="477" r:id="rId35"/>
    <p:sldId id="464" r:id="rId36"/>
    <p:sldId id="474" r:id="rId37"/>
    <p:sldId id="352" r:id="rId38"/>
    <p:sldId id="463" r:id="rId39"/>
    <p:sldId id="353" r:id="rId40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9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4667"/>
  </p:normalViewPr>
  <p:slideViewPr>
    <p:cSldViewPr snapToGrid="0">
      <p:cViewPr varScale="1">
        <p:scale>
          <a:sx n="95" d="100"/>
          <a:sy n="95" d="100"/>
        </p:scale>
        <p:origin x="306" y="6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114A89C-1C73-4D44-A8BC-42BAA055C1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CBDAB79E-6014-4A3D-84DF-A7CEB339BC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0D5592A-E44D-4423-B07A-957389C43B8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91FDBA55-75B0-4E79-BF0F-BC11D59E5FB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 smtClean="0">
                <a:latin typeface="Helvetica" panose="020B0604020202020204" pitchFamily="34" charset="0"/>
              </a:defRPr>
            </a:lvl1pPr>
          </a:lstStyle>
          <a:p>
            <a:pPr>
              <a:defRPr/>
            </a:pPr>
            <a:fld id="{01873986-C89E-4478-9B6A-F6B0BF3B5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45A858E-881C-46A6-B3BB-38AF66B8F9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76C7A83-A047-4863-99DC-443A82A895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A60EB1-DAFD-4AE9-AB03-60CC4D8EEE9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281DC59-26C3-4F7F-8E43-93FC93CCE3E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C2C085E6-91D9-44E7-80E9-718A60124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0950034D-84CE-4525-AFD4-671AE64656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A890F1-2F48-45ED-9750-542EA7D8C9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29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34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8A20251-A093-4172-BD74-A36C2A3F8B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EF4FF4-C9FD-46D9-BF24-6598973F25B8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BD19E41-E753-43B4-A52C-F3C0FDC809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AFC68E5A-AEFD-4D41-934B-C0BEE5796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36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48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92D03978-248F-4696-B60F-15CD45A7C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5C935A-6734-4108-A7F7-F209D07F3D5B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14A40313-58A0-42FC-AA3D-425318110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BA8BA248-769F-4CA6-AD44-A8BE8C9CD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CE0E1E75-0157-44F3-9622-F350D085C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07A095-AA18-4824-800F-5810C91ED729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325FA7A5-5293-4037-A8FE-84A57628C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76E2EA0-63AB-4CE6-9C1C-A93A950A4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F9EA5C68-574E-43D3-8AA4-1A0D2027A0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CBCCD95-CD05-47DB-845C-969685A4B775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6CC32CC-C84C-408C-875E-EC881AC2B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316F2FD8-38C8-4D92-A346-9A90DEADB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71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1B43D4C6-B078-49B2-94A6-F75E8608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EA43B7E-7F16-4CAA-8D0B-87BEF463E3F2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292BC99-152D-4943-9445-C6754FFD2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9E8606BA-AF5C-481E-B48E-40B54C2A2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F7928AB6-7C3B-4284-B62D-52F8811E96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0F6CBA1-5D3E-43EC-A5A8-ECCA8CDA3AD6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A8E06C7-855A-4A71-93B8-11AE283BF5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7B26E9D-0999-4B30-AAA7-486C7B89D8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7699670-5331-4C7F-B66F-45A2105BA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55D0AF2-D85B-4E4E-89AE-3DAF63F14019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043F316-76DC-4F8D-B0C9-695562CD8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C70DB475-EF8D-4192-AEB8-E04565EC3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34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1E2D357-98EF-44EF-B229-8FA6D52439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2A78D6B-1C3F-43B1-8131-69093AE887F4}" type="slidenum">
              <a:rPr lang="en-US" altLang="en-US">
                <a:latin typeface="Helvetica" panose="020B0604020202020204" pitchFamily="34" charset="0"/>
              </a:rPr>
              <a:pPr/>
              <a:t>26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9137F58-B6E2-4DA1-8F77-D8941EA61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9923125C-6B37-4814-8FA7-9CCA22E9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EA5E9E73-6680-4E2A-BDBC-23CBA418BA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B949489-9DD0-4351-83D6-B782AC42A5C2}" type="slidenum">
              <a:rPr lang="en-US" altLang="en-US">
                <a:latin typeface="Helvetica" panose="020B0604020202020204" pitchFamily="34" charset="0"/>
              </a:rPr>
              <a:pPr/>
              <a:t>27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B84BDA33-3B5E-4843-A374-C409C28EB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DCD1BC93-1450-4427-8557-C475503C4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23FCA68B-76DE-4E19-AFEB-C704D673A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BAA47A3-9678-4904-932E-9EDB75B03B24}" type="slidenum">
              <a:rPr lang="en-US" altLang="en-US">
                <a:latin typeface="Helvetica" panose="020B0604020202020204" pitchFamily="34" charset="0"/>
              </a:rPr>
              <a:pPr/>
              <a:t>28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2DA20A22-D5AD-48A6-BFB6-E91F19D042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B366905-0837-46D1-8A35-E7D3946BB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DF6CBB8-BE1B-4115-8FA4-3DA7E6684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8548D9-7E48-4BD7-865E-CD96DE02414D}" type="slidenum">
              <a:rPr lang="en-US" altLang="en-US">
                <a:latin typeface="Helvetica" panose="020B0604020202020204" pitchFamily="34" charset="0"/>
              </a:rPr>
              <a:pPr/>
              <a:t>29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AA81E7E-1E15-49B4-BC44-1BDAD2867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0D836AD2-F06B-4210-85C4-32B1FA7D4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46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31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32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02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33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05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34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0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469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413C20D6-3B91-4BDF-A0EB-A01D448F97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8747A0-3F23-4346-9D94-40B7D7FD4BD7}" type="slidenum">
              <a:rPr lang="en-US" altLang="en-US">
                <a:latin typeface="Helvetica" panose="020B0604020202020204" pitchFamily="34" charset="0"/>
              </a:rPr>
              <a:pPr/>
              <a:t>35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2DF4BF30-6508-4917-B4C4-0D2D5FF3DA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14F544-E18E-4FD8-8779-D7DF3900C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8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657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37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50C617EC-69D7-48FD-96B7-888407EFA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2E3722-5434-4F37-913B-2B1F1F97A901}" type="slidenum">
              <a:rPr lang="en-US" altLang="en-US">
                <a:latin typeface="Helvetica" panose="020B0604020202020204" pitchFamily="34" charset="0"/>
              </a:rPr>
              <a:pPr/>
              <a:t>38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6E09880E-5593-4F49-B83A-199813924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2A483F1E-ED51-4E4A-83B7-93984987F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42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4CBE908-8BB0-4DF6-A630-7278A1DB2F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2CC5BE-059E-4E33-A616-7566B8C50E03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C41B09B-CF38-410C-AB74-BB59838E0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0C60F9F9-E7B8-45A8-91CF-E2EF6341BF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8DA1FFB-D227-47BC-9728-00B782DC28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C9090DC-ADAD-4D5C-A055-EC054CBA9BCF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CD1394AA-6D61-4202-8BF0-CEA24B5473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F15A9A43-7F68-408F-9962-E7E257DA4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6A822E9-8F13-47AB-9E4E-B18AB2E1FD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ACCEF3C-8989-4032-A095-D133C1713EDA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520E619-9440-4535-B6E9-BC7E8804B9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55EEC95-E703-4EFF-BB87-4741BBEEC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F9B0566-9DAA-40C6-BD9B-DA3EA4130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4794C4-13B3-47CE-ACEF-23B8A06F7C64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1609710-F8FF-4ADB-8E3E-64DA55F859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AD31A64-FBDF-459A-A519-16090EBFF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845A6516-3DB2-4824-B72A-8EE1BBC96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DDB922B-DA28-4C54-94E7-219C3AC7D96C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A894EF00-BCDC-4C20-B789-F97A7D949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C601010-0C10-45CE-AA58-E5A36F0C5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9CFC14DB-8A99-44CB-BA83-39417D26C1AF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6530489F-79EC-4897-869D-780965D7E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83414BD-B475-4106-B6CC-2A825BC14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5EEFC8D-4A80-4C8D-BB98-5471F8FF2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CE292785-34F4-4129-BCFD-B22D0AC1F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0D32FCA-31DE-4EA5-82C1-CF345076A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33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090E6124-7B97-4EBF-8990-F55FBAA1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C449F6A7-C9D3-4C68-84CF-E1FEED2CA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28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68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20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9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73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730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756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037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9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117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1EFAC327-3B14-405A-AECD-695170F62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B7308704-6884-478D-913D-858724364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5425"/>
            <a:ext cx="8077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6878CA-A75D-4410-AFD2-1992D970E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D23273-AE1D-4273-BD10-D4215E10B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A52FF0B1-98D3-422D-A027-A89A77277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A460C49-6450-4AA7-B172-624D0E8F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9885932-7748-44D3-A5FA-3EA2C19FA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2B3C4A04-A423-4652-9F71-1E3F1D9CED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56146" y="6613525"/>
            <a:ext cx="447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anose="020B0604020202020204" pitchFamily="34" charset="0"/>
              </a:rPr>
              <a:t>2.</a:t>
            </a:r>
            <a:fld id="{3002ADDC-CC54-42C0-AD9E-FCEA6349E957}" type="slidenum">
              <a:rPr lang="en-US" altLang="en-US" sz="1000" b="1" smtClean="0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9A1521A-022B-4DE7-8426-69A13EBF9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27BAFA87-2B93-403E-A844-8FB1EAE92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586538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anose="020B0604020202020204" pitchFamily="34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CD488D63-B096-4EAA-B5D8-70E38A37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77DD-92FD-41F3-8105-B0ED20549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/>
              <a:t>Lecture 15</a:t>
            </a:r>
            <a:br>
              <a:rPr lang="fr-FR" sz="3600" dirty="0"/>
            </a:br>
            <a:r>
              <a:rPr lang="fr-FR" sz="3600" dirty="0"/>
              <a:t>   </a:t>
            </a:r>
            <a:br>
              <a:rPr lang="en-US" sz="3600" dirty="0"/>
            </a:br>
            <a:r>
              <a:rPr lang="en-US" sz="3600" dirty="0"/>
              <a:t>Logical &amp; Physical Memory, Memory Allocations</a:t>
            </a:r>
          </a:p>
        </p:txBody>
      </p:sp>
    </p:spTree>
    <p:extLst>
      <p:ext uri="{BB962C8B-B14F-4D97-AF65-F5344CB8AC3E}">
        <p14:creationId xmlns:p14="http://schemas.microsoft.com/office/powerpoint/2010/main" val="302684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2905D-6A7A-46D0-8638-1C77D7FE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1345441"/>
            <a:ext cx="9144000" cy="505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8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A5804ED-6C6C-4BF4-8BFF-7FB99CC30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144588"/>
            <a:ext cx="7688424" cy="4926012"/>
          </a:xfrm>
        </p:spPr>
        <p:txBody>
          <a:bodyPr/>
          <a:lstStyle/>
          <a:p>
            <a:r>
              <a:rPr kumimoji="0" lang="en-US" altLang="en-US" dirty="0"/>
              <a:t>Programs on disk, ready to be brought into memory to execute form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input queue</a:t>
            </a:r>
          </a:p>
          <a:p>
            <a:pPr lvl="1"/>
            <a:r>
              <a:rPr kumimoji="0" lang="en-US" altLang="en-US" dirty="0"/>
              <a:t>Without support, must be loaded into address 0000</a:t>
            </a:r>
          </a:p>
          <a:p>
            <a:r>
              <a:rPr kumimoji="0" lang="en-US" altLang="en-US" dirty="0"/>
              <a:t>Inconvenient to have first user process physical address always at 0000 </a:t>
            </a:r>
          </a:p>
          <a:p>
            <a:pPr lvl="1"/>
            <a:r>
              <a:rPr kumimoji="0" lang="en-US" altLang="en-US" dirty="0"/>
              <a:t>How can it not be?</a:t>
            </a:r>
            <a:endParaRPr lang="en-US" altLang="en-US" dirty="0"/>
          </a:p>
          <a:p>
            <a:r>
              <a:rPr kumimoji="0" lang="en-US" altLang="en-US" dirty="0"/>
              <a:t>Addresses represented in different ways at different stages of a program</a:t>
            </a:r>
            <a:r>
              <a:rPr kumimoji="0" lang="ja-JP" altLang="en-US" dirty="0"/>
              <a:t>’</a:t>
            </a:r>
            <a:r>
              <a:rPr kumimoji="0" lang="en-US" altLang="ja-JP" dirty="0"/>
              <a:t>s life</a:t>
            </a:r>
          </a:p>
          <a:p>
            <a:pPr lvl="1"/>
            <a:r>
              <a:rPr kumimoji="0" lang="en-US" altLang="en-US" dirty="0"/>
              <a:t>Source code addresses usually symbolic</a:t>
            </a:r>
          </a:p>
          <a:p>
            <a:pPr lvl="1"/>
            <a:r>
              <a:rPr kumimoji="0" lang="en-US" altLang="en-US" dirty="0"/>
              <a:t>Compiled code addresses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bind</a:t>
            </a:r>
            <a:r>
              <a:rPr kumimoji="0" lang="en-US" altLang="en-US" b="1" dirty="0">
                <a:solidFill>
                  <a:srgbClr val="0000FF"/>
                </a:solidFill>
              </a:rPr>
              <a:t> </a:t>
            </a:r>
            <a:r>
              <a:rPr kumimoji="0" lang="en-US" altLang="en-US" dirty="0"/>
              <a:t>to relocatable addresses</a:t>
            </a:r>
          </a:p>
          <a:p>
            <a:pPr lvl="2"/>
            <a:r>
              <a:rPr kumimoji="0" lang="en-US" altLang="en-US" dirty="0"/>
              <a:t>i.e., </a:t>
            </a:r>
            <a:r>
              <a:rPr kumimoji="0" lang="ja-JP" altLang="en-US" dirty="0"/>
              <a:t>“</a:t>
            </a:r>
            <a:r>
              <a:rPr kumimoji="0" lang="en-US" altLang="ja-JP" dirty="0"/>
              <a:t>14 bytes from beginning of this module</a:t>
            </a:r>
            <a:r>
              <a:rPr kumimoji="0" lang="ja-JP" altLang="en-US" dirty="0"/>
              <a:t>”</a:t>
            </a:r>
            <a:endParaRPr kumimoji="0" lang="en-US" altLang="ja-JP" dirty="0"/>
          </a:p>
          <a:p>
            <a:pPr lvl="1"/>
            <a:r>
              <a:rPr kumimoji="0" lang="en-US" altLang="en-US" dirty="0"/>
              <a:t>Linker or loader will bind relocatable addresses to absolute addresses</a:t>
            </a:r>
          </a:p>
          <a:p>
            <a:pPr lvl="2"/>
            <a:r>
              <a:rPr kumimoji="0" lang="en-US" altLang="en-US" dirty="0"/>
              <a:t>i.e., 74014</a:t>
            </a:r>
          </a:p>
          <a:p>
            <a:pPr lvl="1"/>
            <a:r>
              <a:rPr kumimoji="0" lang="en-US" altLang="en-US" dirty="0"/>
              <a:t>Each binding maps one address space to another</a:t>
            </a:r>
          </a:p>
          <a:p>
            <a:pPr>
              <a:buFont typeface="Monotype Sorts" pitchFamily="-84" charset="2"/>
              <a:buNone/>
            </a:pPr>
            <a:endParaRPr kumimoji="0" lang="en-US" altLang="en-US" dirty="0"/>
          </a:p>
          <a:p>
            <a:pPr lvl="1"/>
            <a:endParaRPr kumimoji="0"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516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31FDCDF-862F-4130-9AC2-74FFC425A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692" y="346499"/>
            <a:ext cx="8134350" cy="457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Binding of Instructions and Data to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EA4A90-B04E-4456-A1FE-DC4568DFF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692" y="1334278"/>
            <a:ext cx="7665488" cy="3860736"/>
          </a:xfrm>
        </p:spPr>
        <p:txBody>
          <a:bodyPr/>
          <a:lstStyle/>
          <a:p>
            <a:r>
              <a:rPr kumimoji="0" lang="en-US" altLang="en-US" dirty="0"/>
              <a:t>Address binding of instructions and data to memory addresses can happen at three different stages</a:t>
            </a:r>
          </a:p>
          <a:p>
            <a:pPr lvl="1"/>
            <a:r>
              <a:rPr lang="en-US" altLang="en-US" b="1" dirty="0"/>
              <a:t>Compile time</a:t>
            </a:r>
            <a:r>
              <a:rPr lang="en-US" altLang="en-US" dirty="0"/>
              <a:t>:  If memory location known a priori,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absolute code </a:t>
            </a:r>
            <a:r>
              <a:rPr lang="en-US" altLang="en-US" dirty="0"/>
              <a:t>can be generated; must recompile code if starting location changes</a:t>
            </a:r>
          </a:p>
          <a:p>
            <a:pPr lvl="1"/>
            <a:r>
              <a:rPr lang="en-US" altLang="en-US" b="1" dirty="0"/>
              <a:t>Load time</a:t>
            </a:r>
            <a:r>
              <a:rPr lang="en-US" altLang="en-US" dirty="0"/>
              <a:t>:  Must generate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relocatable code </a:t>
            </a:r>
            <a:r>
              <a:rPr lang="en-US" altLang="en-US" dirty="0"/>
              <a:t>if memory location is not known at compile time</a:t>
            </a:r>
          </a:p>
          <a:p>
            <a:pPr lvl="1"/>
            <a:r>
              <a:rPr lang="en-US" altLang="en-US" b="1" dirty="0"/>
              <a:t>Execution time</a:t>
            </a:r>
            <a:r>
              <a:rPr lang="en-US" altLang="en-US" dirty="0"/>
              <a:t>:  Binding delayed until run time if the process can be moved during its execution from one memory segment to another</a:t>
            </a:r>
          </a:p>
          <a:p>
            <a:pPr lvl="2"/>
            <a:r>
              <a:rPr lang="en-US" altLang="en-US" dirty="0"/>
              <a:t>Need hardware support for address maps (e.g., base and limit</a:t>
            </a:r>
            <a:r>
              <a:rPr lang="en-US" altLang="en-US" i="1" dirty="0"/>
              <a:t> </a:t>
            </a:r>
            <a:r>
              <a:rPr lang="en-US" altLang="en-US" dirty="0"/>
              <a:t>registers)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A256429-8A29-4AF1-9F8C-6CD506523C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7705" y="239976"/>
            <a:ext cx="7632442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Multistep Processing of a User Program </a:t>
            </a:r>
          </a:p>
        </p:txBody>
      </p:sp>
      <p:pic>
        <p:nvPicPr>
          <p:cNvPr id="11267" name="Picture 4" descr="8">
            <a:extLst>
              <a:ext uri="{FF2B5EF4-FFF2-40B4-BE49-F238E27FC236}">
                <a16:creationId xmlns:a16="http://schemas.microsoft.com/office/drawing/2014/main" id="{75CF92DA-1727-49A0-ABD7-10CB996C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231900"/>
            <a:ext cx="2554287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270BE95-63FA-4E80-993B-493058D85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r>
              <a:rPr lang="en-US" altLang="en-US" dirty="0"/>
              <a:t>Address Binding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F558C-4F3B-4E9B-8EC3-F3B4010E9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" y="897122"/>
            <a:ext cx="9065342" cy="59608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Logical &amp; Physical Memory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1053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E17CB2-3EF8-43F1-A8BB-98F682CD0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808" y="235762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Logical vs. Physical Address Space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6127BF-B122-444D-8E10-A4BB1E147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236663"/>
            <a:ext cx="7702615" cy="4468812"/>
          </a:xfrm>
        </p:spPr>
        <p:txBody>
          <a:bodyPr/>
          <a:lstStyle/>
          <a:p>
            <a:r>
              <a:rPr lang="en-US" altLang="en-US" dirty="0"/>
              <a:t>The concept of a logical address space that is bound to a separate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central to proper memory management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generated by the CPU; also referred to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address seen by the memory unit</a:t>
            </a:r>
          </a:p>
          <a:p>
            <a:r>
              <a:rPr lang="en-US" altLang="en-US" dirty="0"/>
              <a:t>Logical and physical addresses are the same in compile-time and load-time address-binding schemes; logical (virtual) and physical addresses differ in execution-time address-binding scheme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logical addresses generated by a program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Physical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address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space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the set of all physical addresses generated by a program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6CA43-DD8F-4703-94DA-8E436A3D0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1445"/>
            <a:ext cx="9144000" cy="53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5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421FE-E84B-4A3B-AD0E-525EC9CD4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843"/>
            <a:ext cx="9144000" cy="530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44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B95EF18-CDEF-4577-B2D3-2194188A6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</a:t>
            </a:r>
            <a:r>
              <a:rPr lang="en-US" altLang="en-US" sz="2800" dirty="0"/>
              <a:t>MMU</a:t>
            </a:r>
            <a:r>
              <a:rPr lang="en-US" altLang="en-US" dirty="0"/>
              <a:t>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8574B01-7329-4E5A-9F99-22E3D9375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7" y="1147602"/>
            <a:ext cx="7623108" cy="4484688"/>
          </a:xfrm>
        </p:spPr>
        <p:txBody>
          <a:bodyPr/>
          <a:lstStyle/>
          <a:p>
            <a:r>
              <a:rPr lang="en-US" altLang="en-US" dirty="0"/>
              <a:t>Hardware device that at run time maps virtual to physical address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Many methods possible, covered in the rest of this chapter</a:t>
            </a:r>
          </a:p>
          <a:p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  <p:pic>
        <p:nvPicPr>
          <p:cNvPr id="13316" name="Picture 4" descr="W:\os-book\OS10\slide-dir\os-figures\9_04.jpg">
            <a:extLst>
              <a:ext uri="{FF2B5EF4-FFF2-40B4-BE49-F238E27FC236}">
                <a16:creationId xmlns:a16="http://schemas.microsoft.com/office/drawing/2014/main" id="{2AB2E1F5-A2FA-4767-BE68-4BD3C62D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900238"/>
            <a:ext cx="51371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/>
              <a:t>Logical &amp; Physical Memory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5002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1853C0D-86FA-4ABD-BE59-06CB86C672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5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ED0DC6-3DA5-44F7-A884-CB2916BA4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630045" cy="4484687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pPr>
              <a:defRPr/>
            </a:pPr>
            <a:r>
              <a:rPr lang="en-US" altLang="en-US" dirty="0"/>
              <a:t>The value in the relocation register is added to every address generated by a user process at the time it is sent to memory</a:t>
            </a:r>
          </a:p>
          <a:p>
            <a:pPr>
              <a:defRPr/>
            </a:pPr>
            <a:r>
              <a:rPr lang="en-US" altLang="en-US" dirty="0"/>
              <a:t>The user program deals with </a:t>
            </a:r>
            <a:r>
              <a:rPr lang="en-US" altLang="en-US" i="1" dirty="0"/>
              <a:t>logical</a:t>
            </a:r>
            <a:r>
              <a:rPr lang="en-US" altLang="en-US" dirty="0"/>
              <a:t> addresses; it never sees the </a:t>
            </a:r>
            <a:r>
              <a:rPr lang="en-US" altLang="en-US" i="1" dirty="0"/>
              <a:t>real</a:t>
            </a:r>
            <a:r>
              <a:rPr lang="en-US" altLang="en-US" dirty="0"/>
              <a:t> physical addresses</a:t>
            </a:r>
          </a:p>
          <a:p>
            <a:pPr lvl="1">
              <a:defRPr/>
            </a:pPr>
            <a:r>
              <a:rPr lang="en-US" altLang="en-US" dirty="0"/>
              <a:t>Execution-time binding occurs when reference is made to location in memory</a:t>
            </a:r>
          </a:p>
          <a:p>
            <a:pPr lvl="1">
              <a:defRPr/>
            </a:pPr>
            <a:r>
              <a:rPr lang="en-US" altLang="en-US" dirty="0"/>
              <a:t>Logical address bound to physical addresses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03BE3E9-3276-40C6-9019-A680702CA6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9475" y="225267"/>
            <a:ext cx="78390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Memory-Management Unit (Cont.)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112FE82-FDC2-4B07-9892-9E8699A75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1482" y="1163638"/>
            <a:ext cx="7704690" cy="4484687"/>
          </a:xfrm>
        </p:spPr>
        <p:txBody>
          <a:bodyPr/>
          <a:lstStyle/>
          <a:p>
            <a:r>
              <a:rPr lang="en-US" altLang="en-US" dirty="0"/>
              <a:t>Consider simple scheme. which is  a generalization of the base-register scheme.</a:t>
            </a:r>
          </a:p>
          <a:p>
            <a:pPr marL="285750" lvl="1">
              <a:buClr>
                <a:srgbClr val="993300"/>
              </a:buClr>
              <a:buFont typeface="Wingdings" panose="05000000000000000000" pitchFamily="2" charset="2"/>
              <a:buChar char="§"/>
            </a:pPr>
            <a:r>
              <a:rPr lang="en-US" altLang="en-US" dirty="0"/>
              <a:t>The base register now called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relocation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register</a:t>
            </a:r>
          </a:p>
          <a:p>
            <a:r>
              <a:rPr lang="en-US" altLang="en-US" dirty="0"/>
              <a:t>The value in the relocation register is added to every address generated by a user process at the time it is sent to memory</a:t>
            </a:r>
          </a:p>
        </p:txBody>
      </p:sp>
      <p:pic>
        <p:nvPicPr>
          <p:cNvPr id="15364" name="Picture 2" descr="W:\os-book\OS10\slide-dir\os-figures\9_05.jpg">
            <a:extLst>
              <a:ext uri="{FF2B5EF4-FFF2-40B4-BE49-F238E27FC236}">
                <a16:creationId xmlns:a16="http://schemas.microsoft.com/office/drawing/2014/main" id="{CBF084AF-4DAB-4818-B64F-34A63D306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957513"/>
            <a:ext cx="3981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/>
              <a:t>Logical &amp; Physical Memory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00210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17DA286-2F3A-47A5-A909-FB6B92D7C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631" y="237998"/>
            <a:ext cx="8224837" cy="571500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Loading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D2F991-6EF7-4E08-A73D-5D29F760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07" y="1135063"/>
            <a:ext cx="7641772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The entire  program does need to be in memory to execute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Routine is not loaded until it is called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Better memory-space utilization; unused routine is never loaded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All routines kept on disk in relocatable load format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Useful when large amounts of code are needed to handle infrequently occurring cases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dirty="0">
                <a:latin typeface="Helvetica" panose="020B0604020202020204" pitchFamily="34" charset="0"/>
              </a:rPr>
              <a:t>No special support from the operating system is required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Implemented through program design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dirty="0">
                <a:latin typeface="Helvetica" panose="020B0604020202020204" pitchFamily="34" charset="0"/>
              </a:rPr>
              <a:t>OS can help by providing libraries to implement dynamic loading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696C27A-FB51-40E7-91BD-D5EBFD1BE8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18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Linking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C59CC23-F8F4-463E-94EA-C3BD81D92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0424" y="1062038"/>
            <a:ext cx="7669764" cy="46609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Static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system libraries and program code combined by the loader into the binary program image</a:t>
            </a:r>
          </a:p>
          <a:p>
            <a:r>
              <a:rPr lang="en-US" altLang="en-US" dirty="0"/>
              <a:t>Dynamic linking –linking postponed until execution time</a:t>
            </a:r>
            <a:endParaRPr lang="en-US" altLang="en-US" sz="800" dirty="0"/>
          </a:p>
          <a:p>
            <a:r>
              <a:rPr lang="en-US" altLang="en-US" dirty="0"/>
              <a:t>Small piece of code,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stub</a:t>
            </a:r>
            <a:r>
              <a:rPr lang="en-US" altLang="en-US" dirty="0"/>
              <a:t>, used to locate the appropriate memory-resident library routine</a:t>
            </a:r>
            <a:endParaRPr lang="en-US" altLang="en-US" sz="800" dirty="0"/>
          </a:p>
          <a:p>
            <a:r>
              <a:rPr lang="en-US" altLang="en-US" dirty="0"/>
              <a:t>Stub replaces itself with the address of the routine, and executes the routine</a:t>
            </a:r>
            <a:endParaRPr lang="en-US" altLang="en-US" sz="800" dirty="0"/>
          </a:p>
          <a:p>
            <a:r>
              <a:rPr lang="en-US" altLang="en-US" dirty="0"/>
              <a:t>Operating system checks if routine is in processes</a:t>
            </a:r>
            <a:r>
              <a:rPr lang="ja-JP" altLang="en-US" dirty="0"/>
              <a:t>’</a:t>
            </a:r>
            <a:r>
              <a:rPr lang="en-US" altLang="ja-JP" dirty="0"/>
              <a:t> memory address</a:t>
            </a:r>
          </a:p>
          <a:p>
            <a:pPr lvl="1"/>
            <a:r>
              <a:rPr lang="en-US" altLang="en-US" dirty="0"/>
              <a:t>If not in address space, add to address space</a:t>
            </a:r>
            <a:endParaRPr lang="en-US" altLang="en-US" sz="800" dirty="0"/>
          </a:p>
          <a:p>
            <a:r>
              <a:rPr lang="en-US" altLang="en-US" dirty="0"/>
              <a:t>Dynamic linking is particularly useful for libraries</a:t>
            </a:r>
            <a:endParaRPr lang="en-US" altLang="en-US" sz="800" dirty="0"/>
          </a:p>
          <a:p>
            <a:r>
              <a:rPr lang="en-US" altLang="en-US" dirty="0"/>
              <a:t>System also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libraries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Consider applicability to patching system libraries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Versioning may be needed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/>
              <a:t>Logical &amp; Physical addresses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2812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>
            <a:extLst>
              <a:ext uri="{FF2B5EF4-FFF2-40B4-BE49-F238E27FC236}">
                <a16:creationId xmlns:a16="http://schemas.microsoft.com/office/drawing/2014/main" id="{5A517565-09AB-4767-AA90-A8C1F0CB8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22674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</a:t>
            </a:r>
          </a:p>
        </p:txBody>
      </p:sp>
      <p:sp>
        <p:nvSpPr>
          <p:cNvPr id="18435" name="Rectangle 1027">
            <a:extLst>
              <a:ext uri="{FF2B5EF4-FFF2-40B4-BE49-F238E27FC236}">
                <a16:creationId xmlns:a16="http://schemas.microsoft.com/office/drawing/2014/main" id="{363EA7DD-91CF-4272-A490-C12027151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77913"/>
            <a:ext cx="7633413" cy="4991100"/>
          </a:xfrm>
        </p:spPr>
        <p:txBody>
          <a:bodyPr/>
          <a:lstStyle/>
          <a:p>
            <a:r>
              <a:rPr lang="en-US" altLang="en-US" dirty="0"/>
              <a:t>Main memory must support both OS and user processes</a:t>
            </a:r>
          </a:p>
          <a:p>
            <a:r>
              <a:rPr lang="en-US" altLang="en-US" dirty="0"/>
              <a:t>Limited resource, must allocate efficiently</a:t>
            </a:r>
          </a:p>
          <a:p>
            <a:r>
              <a:rPr lang="en-US" altLang="en-US" dirty="0"/>
              <a:t>Contiguous allocation is one early method</a:t>
            </a:r>
          </a:p>
          <a:p>
            <a:r>
              <a:rPr lang="en-US" altLang="en-US" dirty="0"/>
              <a:t>Main memory usually into two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Resident operating system, usually held in low memory with interrupt vector</a:t>
            </a:r>
          </a:p>
          <a:p>
            <a:pPr lvl="1"/>
            <a:r>
              <a:rPr lang="en-US" altLang="en-US" dirty="0"/>
              <a:t>User processes then held in high memory</a:t>
            </a:r>
          </a:p>
          <a:p>
            <a:pPr lvl="1"/>
            <a:r>
              <a:rPr lang="en-US" altLang="en-US" dirty="0"/>
              <a:t>Each process contained in single contiguous section of memory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8560E35A-794D-4ECB-A0B0-C5E4764E2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6775" y="232005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Contiguous Allocation (Cont.)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05D35068-7CB7-493B-864A-9C27D4AD8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775" y="1093788"/>
            <a:ext cx="7605421" cy="4991100"/>
          </a:xfrm>
        </p:spPr>
        <p:txBody>
          <a:bodyPr/>
          <a:lstStyle/>
          <a:p>
            <a:r>
              <a:rPr lang="en-US" altLang="en-US" dirty="0"/>
              <a:t>Relocation registers used to protect user processes from each other, and from changing operating-system code and data</a:t>
            </a:r>
          </a:p>
          <a:p>
            <a:pPr lvl="1"/>
            <a:r>
              <a:rPr lang="en-US" altLang="en-US" dirty="0"/>
              <a:t>Base register contains value of smallest physical address</a:t>
            </a:r>
          </a:p>
          <a:p>
            <a:pPr lvl="1"/>
            <a:r>
              <a:rPr lang="en-US" altLang="en-US" dirty="0"/>
              <a:t>Limit register contains range of logical addresses – each logical address must be less than the limit register </a:t>
            </a:r>
          </a:p>
          <a:p>
            <a:pPr lvl="1"/>
            <a:r>
              <a:rPr lang="en-US" altLang="en-US" dirty="0"/>
              <a:t>MMU maps logical address </a:t>
            </a:r>
            <a:r>
              <a:rPr lang="en-US" altLang="en-US" i="1" dirty="0"/>
              <a:t>dynamically</a:t>
            </a:r>
          </a:p>
          <a:p>
            <a:pPr lvl="1"/>
            <a:r>
              <a:rPr lang="en-US" altLang="en-US" dirty="0"/>
              <a:t>Can then allow actions such as kernel code being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transient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dirty="0"/>
              <a:t>and kernel changing size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A539788-E800-4271-88C5-165DD4531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693" y="232005"/>
            <a:ext cx="8442325" cy="57626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Hardware Support for Relocation and Limit Registers</a:t>
            </a:r>
          </a:p>
        </p:txBody>
      </p:sp>
      <p:pic>
        <p:nvPicPr>
          <p:cNvPr id="20483" name="Picture 4" descr="8">
            <a:extLst>
              <a:ext uri="{FF2B5EF4-FFF2-40B4-BE49-F238E27FC236}">
                <a16:creationId xmlns:a16="http://schemas.microsoft.com/office/drawing/2014/main" id="{8B9138A6-75B5-441A-842E-43E123DF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347788"/>
            <a:ext cx="58451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547A1C-BA00-4FD5-B75F-1BA0C14CB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9837" y="184150"/>
            <a:ext cx="8438113" cy="61595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Variable Partition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B12B19D-5F62-4569-A4AE-2840954F1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400" y="1076325"/>
            <a:ext cx="7770813" cy="3262313"/>
          </a:xfrm>
        </p:spPr>
        <p:txBody>
          <a:bodyPr/>
          <a:lstStyle/>
          <a:p>
            <a:r>
              <a:rPr lang="en-US" altLang="en-US" dirty="0"/>
              <a:t>Multiple-partition allocation</a:t>
            </a:r>
          </a:p>
          <a:p>
            <a:pPr lvl="1"/>
            <a:r>
              <a:rPr lang="en-US" altLang="en-US" sz="1600" dirty="0"/>
              <a:t>Degree of multiprogramming limited by number of partitions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Variable-partition</a:t>
            </a:r>
            <a:r>
              <a:rPr lang="en-US" altLang="en-US" sz="1600" b="1" dirty="0">
                <a:solidFill>
                  <a:srgbClr val="0000FF"/>
                </a:solidFill>
              </a:rPr>
              <a:t> </a:t>
            </a:r>
            <a:r>
              <a:rPr lang="en-US" altLang="en-US" sz="1600" dirty="0"/>
              <a:t>sizes for efficiency (sized to a given process’ needs)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Hole</a:t>
            </a:r>
            <a:r>
              <a:rPr lang="en-US" altLang="en-US" sz="1600" dirty="0"/>
              <a:t> – block of available memory; holes of various size are scattered throughout memory</a:t>
            </a:r>
          </a:p>
          <a:p>
            <a:pPr lvl="1"/>
            <a:r>
              <a:rPr lang="en-US" altLang="en-US" sz="1600" dirty="0"/>
              <a:t>When a process arrives, it is allocated memory from a hole large enough to accommodate it</a:t>
            </a:r>
          </a:p>
          <a:p>
            <a:pPr lvl="1"/>
            <a:r>
              <a:rPr lang="en-US" altLang="en-US" sz="1600" dirty="0"/>
              <a:t>Process exiting frees its partition, adjacent free partitions combined</a:t>
            </a:r>
          </a:p>
          <a:p>
            <a:pPr lvl="1"/>
            <a:r>
              <a:rPr lang="en-US" altLang="en-US" sz="1600" dirty="0"/>
              <a:t>Operating system maintains information about:</a:t>
            </a:r>
            <a:br>
              <a:rPr lang="en-US" altLang="en-US" sz="1600" dirty="0"/>
            </a:br>
            <a:r>
              <a:rPr lang="en-US" altLang="en-US" sz="1600" dirty="0"/>
              <a:t>a) allocated partitions    b) free partitions (hole)</a:t>
            </a:r>
          </a:p>
        </p:txBody>
      </p:sp>
      <p:pic>
        <p:nvPicPr>
          <p:cNvPr id="21508" name="Picture 5" descr="W:\os-book\OS10\slide-dir\os-figures\9_07.jpg">
            <a:extLst>
              <a:ext uri="{FF2B5EF4-FFF2-40B4-BE49-F238E27FC236}">
                <a16:creationId xmlns:a16="http://schemas.microsoft.com/office/drawing/2014/main" id="{6DDB2633-499B-427F-A2B7-19B399A98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4446588"/>
            <a:ext cx="4899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ED6B521-18A7-4439-A63E-29BB58B6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078653-D1C2-4F9E-AC34-145815C46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61867"/>
            <a:ext cx="8165690" cy="4534265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KEYWORDS: </a:t>
            </a:r>
            <a:r>
              <a:rPr lang="en-US" sz="1400" dirty="0"/>
              <a:t>Base register, Limit register, physical address, logical address, Binding, Compile time, Load time, Execution time, MMU, Swapping, Backing store, FF,BF,WF, Internal &amp; </a:t>
            </a:r>
            <a:r>
              <a:rPr lang="en-US" sz="1400"/>
              <a:t>External Fragmentation.</a:t>
            </a:r>
            <a:endParaRPr lang="en-US" sz="1400" dirty="0"/>
          </a:p>
          <a:p>
            <a:pPr marL="400050" lvl="1" indent="0">
              <a:buNone/>
            </a:pPr>
            <a:endParaRPr lang="en-US" sz="1400" dirty="0"/>
          </a:p>
          <a:p>
            <a:r>
              <a:rPr lang="en-US" dirty="0"/>
              <a:t> </a:t>
            </a:r>
            <a:r>
              <a:rPr lang="en-US" b="1" dirty="0"/>
              <a:t>HOMEWORK: </a:t>
            </a:r>
          </a:p>
          <a:p>
            <a:pPr marL="400050" lvl="1" indent="0">
              <a:buNone/>
            </a:pPr>
            <a:r>
              <a:rPr lang="en-US" sz="1400" dirty="0"/>
              <a:t>1) Reading : Chapter 9, especially the summary.</a:t>
            </a:r>
          </a:p>
          <a:p>
            <a:pPr marL="400050" lvl="1" indent="0">
              <a:buNone/>
            </a:pPr>
            <a:r>
              <a:rPr lang="en-US" sz="1400" dirty="0"/>
              <a:t>2) Make sure to understand and be able to explain every keyword from the list here and the ones which are printed bold in the text book.</a:t>
            </a:r>
          </a:p>
          <a:p>
            <a:pPr marL="400050" lvl="1" indent="0">
              <a:buNone/>
            </a:pPr>
            <a:r>
              <a:rPr lang="en-US" sz="1400" dirty="0"/>
              <a:t>3) Important Questions:</a:t>
            </a:r>
          </a:p>
          <a:p>
            <a:pPr marL="1028700" lvl="2" indent="-285750"/>
            <a:r>
              <a:rPr lang="en-US" sz="1400" dirty="0"/>
              <a:t>What is the advantage of dynamic loading?</a:t>
            </a:r>
          </a:p>
          <a:p>
            <a:pPr marL="1028700" lvl="2" indent="-285750"/>
            <a:r>
              <a:rPr lang="en-US" sz="1400" dirty="0"/>
              <a:t>Explain the difference between logical and physical addresses.</a:t>
            </a:r>
          </a:p>
          <a:p>
            <a:pPr marL="1028700" lvl="2" indent="-285750"/>
            <a:r>
              <a:rPr lang="en-US" sz="1400" dirty="0"/>
              <a:t>Explain the difference between internal and external fragmentation.</a:t>
            </a:r>
          </a:p>
          <a:p>
            <a:pPr marL="1028700" lvl="2" indent="-285750"/>
            <a:r>
              <a:rPr lang="en-US" sz="1400" dirty="0"/>
              <a:t>List the common allocation methods. Which is the poorest? What was the rationale for even considering it?</a:t>
            </a:r>
          </a:p>
          <a:p>
            <a:pPr marL="1028700" lvl="2" indent="-285750"/>
            <a:r>
              <a:rPr lang="en-US" sz="1400" dirty="0"/>
              <a:t>Given memory partitions of 100K, 500K, 200K, 300K, and 600K (in that order), how would each of the First-fit, Best-fit, and Worst-fit algorithms place the processes of 212K, 417K, 112K, and 426K (in that order) ? Which algorithm makes the most efficient use of memory?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/>
              <a:t>Logical &amp; Physical addresses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44132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Dynamic Storage-Allocation Problem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46846F0-F200-438E-8BA7-F729921F7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9550" y="1709738"/>
            <a:ext cx="7001977" cy="2605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first</a:t>
            </a:r>
            <a:r>
              <a:rPr lang="en-US" altLang="en-US" dirty="0"/>
              <a:t> hole that is big enough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smallest</a:t>
            </a:r>
            <a:r>
              <a:rPr lang="en-US" altLang="en-US" dirty="0"/>
              <a:t> hole that is big enough; must search entire list, unless ordered by size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smallest leftover hole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Worst-fit</a:t>
            </a:r>
            <a:r>
              <a:rPr lang="en-US" altLang="en-US" dirty="0"/>
              <a:t>:  Allocate the </a:t>
            </a:r>
            <a:r>
              <a:rPr lang="en-US" altLang="en-US" b="1" i="1" dirty="0"/>
              <a:t>largest</a:t>
            </a:r>
            <a:r>
              <a:rPr lang="en-US" altLang="en-US" dirty="0"/>
              <a:t> hole; must also search entire list 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Produces the largest leftover hole</a:t>
            </a:r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21455A16-B9AD-4BA3-B8E6-118DAB62A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886" y="1164447"/>
            <a:ext cx="610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How to satisfy a request of size </a:t>
            </a:r>
            <a:r>
              <a:rPr lang="en-US" altLang="en-US" b="1" i="1" dirty="0">
                <a:latin typeface="Helvetica" panose="020B0604020202020204" pitchFamily="34" charset="0"/>
              </a:rPr>
              <a:t>n</a:t>
            </a:r>
            <a:r>
              <a:rPr lang="en-US" altLang="en-US" dirty="0">
                <a:latin typeface="Helvetica" panose="020B0604020202020204" pitchFamily="34" charset="0"/>
              </a:rPr>
              <a:t> from a list of free holes?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6E8A16A6-712F-4B6F-B60A-954775598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5" y="3844115"/>
            <a:ext cx="722212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First-fit and best-fit better than worst-fit in terms of speed and storage utilization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Allocation Methods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FB37DC70-1233-40E5-8030-AC40815FE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8" y="1347020"/>
            <a:ext cx="8015483" cy="448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806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First-Fit Memory Allocation Method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838D1E-D0A3-4725-A945-2E28087C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1" y="1455635"/>
            <a:ext cx="83534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First-Fit Memory Allocation Method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C45F4-C3DC-4FE5-89FC-19FD7463B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92" y="1437506"/>
            <a:ext cx="83153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6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1A741CD-CC0B-4B8D-B4DA-1C981F6F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886" y="23576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Allocation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9E4777-CA14-431B-AB35-66971C8D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5837"/>
            <a:ext cx="9144000" cy="568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16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/>
              <a:t>Logical &amp; Physical Memory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1319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C8EC98FB-DB12-4D53-B1D8-DA0D6EC9F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1114425"/>
            <a:ext cx="7663186" cy="49990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total memory space exists to satisfy a request, but it is not contiguous</a:t>
            </a:r>
            <a:endParaRPr lang="en-US" altLang="en-US" b="1" dirty="0">
              <a:solidFill>
                <a:srgbClr val="3366FF"/>
              </a:solidFill>
            </a:endParaRP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Internal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Fragmentation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allocated memory may be slightly larger than requested memory; this size difference is memory internal to a partition, but not being used</a:t>
            </a:r>
          </a:p>
          <a:p>
            <a:r>
              <a:rPr lang="en-US" altLang="en-US" dirty="0"/>
              <a:t>First fit analysis reveals that given </a:t>
            </a:r>
            <a:r>
              <a:rPr lang="en-US" altLang="en-US" i="1" dirty="0"/>
              <a:t>N</a:t>
            </a:r>
            <a:r>
              <a:rPr lang="en-US" altLang="en-US" dirty="0"/>
              <a:t> blocks allocated, 0.5 </a:t>
            </a:r>
            <a:r>
              <a:rPr lang="en-US" altLang="en-US" i="1" dirty="0"/>
              <a:t>N</a:t>
            </a:r>
            <a:r>
              <a:rPr lang="en-US" altLang="en-US" dirty="0"/>
              <a:t> blocks lost to fragmentation</a:t>
            </a:r>
          </a:p>
          <a:p>
            <a:pPr lvl="1"/>
            <a:r>
              <a:rPr lang="en-US" altLang="en-US" dirty="0"/>
              <a:t>1/3 may be unusable -&gt;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50-percent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rule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34D9BC0-752C-49BF-81BD-50A1A3166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5663" y="236379"/>
            <a:ext cx="7831137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Fragmentation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17B55-E7EF-49E3-BB33-C2BE07DCD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639"/>
            <a:ext cx="9144000" cy="387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89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08491A6-3C3E-4138-B669-0D4F9036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8493"/>
            <a:ext cx="8229600" cy="576263"/>
          </a:xfrm>
        </p:spPr>
        <p:txBody>
          <a:bodyPr/>
          <a:lstStyle/>
          <a:p>
            <a:r>
              <a:rPr lang="en-US" altLang="en-US" dirty="0"/>
              <a:t>Fragmentation (Cont.)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73A91733-AB03-41FF-84D0-DFF0EF0F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54113"/>
            <a:ext cx="7651102" cy="4530725"/>
          </a:xfrm>
        </p:spPr>
        <p:txBody>
          <a:bodyPr/>
          <a:lstStyle/>
          <a:p>
            <a:r>
              <a:rPr lang="en-US" altLang="en-US" dirty="0"/>
              <a:t>Reduce external fragmentation by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compaction</a:t>
            </a:r>
          </a:p>
          <a:p>
            <a:pPr lvl="1"/>
            <a:r>
              <a:rPr lang="en-US" altLang="en-US" dirty="0"/>
              <a:t>Shuffle memory contents to place all free memory together in one large block</a:t>
            </a:r>
          </a:p>
          <a:p>
            <a:pPr lvl="1"/>
            <a:r>
              <a:rPr lang="en-US" altLang="en-US" dirty="0"/>
              <a:t>Compaction is possible </a:t>
            </a:r>
            <a:r>
              <a:rPr lang="en-US" altLang="en-US" i="1" dirty="0"/>
              <a:t>only</a:t>
            </a:r>
            <a:r>
              <a:rPr lang="en-US" altLang="en-US" dirty="0"/>
              <a:t> if relocation is dynamic, and is done at execution time</a:t>
            </a:r>
          </a:p>
          <a:p>
            <a:pPr lvl="1"/>
            <a:r>
              <a:rPr lang="en-US" altLang="en-US" dirty="0"/>
              <a:t>I/O problem</a:t>
            </a:r>
          </a:p>
          <a:p>
            <a:pPr lvl="2"/>
            <a:r>
              <a:rPr lang="en-US" altLang="en-US" dirty="0"/>
              <a:t>Latch job in memory while it is involved in I/O</a:t>
            </a:r>
          </a:p>
          <a:p>
            <a:pPr lvl="2"/>
            <a:r>
              <a:rPr lang="en-US" altLang="en-US" dirty="0"/>
              <a:t>Do I/O only into OS buffers</a:t>
            </a:r>
          </a:p>
          <a:p>
            <a:r>
              <a:rPr lang="en-US" altLang="en-US" dirty="0"/>
              <a:t>Now consider that backing store has same fragmentation problems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1. Background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Basics of Memory Organization</a:t>
            </a:r>
          </a:p>
          <a:p>
            <a:pPr lvl="1"/>
            <a:r>
              <a:rPr lang="en-US" b="1" dirty="0"/>
              <a:t>Address binding</a:t>
            </a:r>
          </a:p>
          <a:p>
            <a:pPr lvl="1"/>
            <a:r>
              <a:rPr lang="en-US" b="1" dirty="0"/>
              <a:t>Logical &amp; Physical Memory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88490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3919CD36-C961-4D2E-8F87-B9EA333C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08088"/>
            <a:ext cx="7669763" cy="4483100"/>
          </a:xfrm>
        </p:spPr>
        <p:txBody>
          <a:bodyPr/>
          <a:lstStyle/>
          <a:p>
            <a:r>
              <a:rPr lang="en-US" altLang="en-US" dirty="0"/>
              <a:t>Program must be brought (from disk)  into memory and placed within a process for it to be run</a:t>
            </a:r>
            <a:endParaRPr lang="en-US" altLang="en-US" sz="800" dirty="0"/>
          </a:p>
          <a:p>
            <a:r>
              <a:rPr lang="en-US" altLang="en-US" dirty="0"/>
              <a:t>Main memory and registers are only storage CPU can access directly</a:t>
            </a:r>
          </a:p>
          <a:p>
            <a:r>
              <a:rPr lang="en-US" altLang="en-US" dirty="0"/>
              <a:t>Memory unit only sees a stream of:</a:t>
            </a:r>
          </a:p>
          <a:p>
            <a:pPr lvl="1"/>
            <a:r>
              <a:rPr lang="en-US" altLang="en-US" dirty="0"/>
              <a:t>addresses + read requests, or </a:t>
            </a:r>
          </a:p>
          <a:p>
            <a:pPr lvl="1"/>
            <a:r>
              <a:rPr lang="en-US" altLang="en-US" dirty="0"/>
              <a:t>address + data and write requests</a:t>
            </a:r>
            <a:endParaRPr lang="en-US" altLang="en-US" sz="800" dirty="0"/>
          </a:p>
          <a:p>
            <a:r>
              <a:rPr lang="en-US" altLang="en-US" dirty="0"/>
              <a:t>Register access is done in one CPU clock (or less)</a:t>
            </a:r>
            <a:endParaRPr lang="en-US" altLang="en-US" sz="800" dirty="0"/>
          </a:p>
          <a:p>
            <a:r>
              <a:rPr lang="en-US" altLang="en-US" dirty="0"/>
              <a:t>Main memory can take many cycles, causing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stall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sits between main memory and CPU registers</a:t>
            </a:r>
            <a:endParaRPr lang="en-US" altLang="en-US" sz="800" dirty="0"/>
          </a:p>
          <a:p>
            <a:r>
              <a:rPr lang="en-US" altLang="en-US" dirty="0"/>
              <a:t>Protection of memory required to ensure correct operation</a:t>
            </a:r>
          </a:p>
          <a:p>
            <a:pPr>
              <a:buFont typeface="Monotype Sorts" pitchFamily="-84" charset="2"/>
              <a:buNone/>
            </a:pPr>
            <a:endParaRPr lang="en-US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14E85D12-A179-49DD-AB72-1C6EAAF2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0450" y="228830"/>
            <a:ext cx="6764338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1A54A-E0FE-4F2C-9ACD-723F2AC1B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3991"/>
            <a:ext cx="9144000" cy="57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50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E119B86-5C5B-4A93-AC7C-158FC121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5238" y="224685"/>
            <a:ext cx="65595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DF6D2A-F8C6-4CEA-AF47-307E410F6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200636"/>
            <a:ext cx="7688424" cy="1690687"/>
          </a:xfrm>
        </p:spPr>
        <p:txBody>
          <a:bodyPr/>
          <a:lstStyle/>
          <a:p>
            <a:r>
              <a:rPr lang="en-US" altLang="en-US" dirty="0"/>
              <a:t>Need to censure that a process can access only access those addresses in it address space.</a:t>
            </a:r>
          </a:p>
          <a:p>
            <a:r>
              <a:rPr lang="en-US" altLang="en-US" dirty="0"/>
              <a:t>We can provide this protection by using  a pair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limit registers</a:t>
            </a:r>
            <a:r>
              <a:rPr lang="en-US" altLang="en-US" dirty="0"/>
              <a:t> define the logical address space of a process</a:t>
            </a:r>
          </a:p>
        </p:txBody>
      </p:sp>
      <p:pic>
        <p:nvPicPr>
          <p:cNvPr id="7172" name="Picture 5" descr="W:\os-book\OS10\slide-dir\os-figures\9_01.jpg">
            <a:extLst>
              <a:ext uri="{FF2B5EF4-FFF2-40B4-BE49-F238E27FC236}">
                <a16:creationId xmlns:a16="http://schemas.microsoft.com/office/drawing/2014/main" id="{AFDDF805-A4EF-4AEB-B1EC-649AE0885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790" y="2725414"/>
            <a:ext cx="32639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0FEA4152-F51E-450F-8EB1-7EDAF762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28636"/>
            <a:ext cx="7745412" cy="576262"/>
          </a:xfrm>
        </p:spPr>
        <p:txBody>
          <a:bodyPr/>
          <a:lstStyle/>
          <a:p>
            <a:r>
              <a:rPr lang="en-US" altLang="en-US" dirty="0"/>
              <a:t>Hardware Address Protection</a:t>
            </a:r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E339BA72-DE38-4DD0-AECD-94CEBF5B2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1147763"/>
            <a:ext cx="7380514" cy="4610100"/>
          </a:xfrm>
        </p:spPr>
        <p:txBody>
          <a:bodyPr/>
          <a:lstStyle/>
          <a:p>
            <a:r>
              <a:rPr lang="en-US" altLang="en-US" dirty="0"/>
              <a:t>CPU must check every memory access generated in user mode to be sure it is between base and limit for that user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instructions to loading the base and limit registers are privileged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8196" name="Picture 4" descr="W:\os-book\OS10\slide-dir\os-figures\9_02.jpg">
            <a:extLst>
              <a:ext uri="{FF2B5EF4-FFF2-40B4-BE49-F238E27FC236}">
                <a16:creationId xmlns:a16="http://schemas.microsoft.com/office/drawing/2014/main" id="{174AFAC5-44F9-4ADE-8DC6-07277643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032000"/>
            <a:ext cx="52514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6BA1119-0E5B-4C51-B6FA-28152283A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4707" y="130231"/>
            <a:ext cx="8066088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Outline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1102DF7-4A96-4DB4-93EE-EFEEB0DC39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0947" y="1182376"/>
            <a:ext cx="7618413" cy="554539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Background</a:t>
            </a:r>
          </a:p>
          <a:p>
            <a:pPr lvl="1"/>
            <a:r>
              <a:rPr lang="en-US" b="1" dirty="0"/>
              <a:t>Basics of Memory Organization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Address Binding</a:t>
            </a:r>
          </a:p>
          <a:p>
            <a:pPr lvl="1"/>
            <a:r>
              <a:rPr lang="en-US" b="1" dirty="0"/>
              <a:t>Logical &amp; Physical Memory</a:t>
            </a:r>
          </a:p>
          <a:p>
            <a:pPr lvl="1"/>
            <a:r>
              <a:rPr lang="en-US" b="1" dirty="0"/>
              <a:t>Dynamic loading and linking</a:t>
            </a:r>
          </a:p>
          <a:p>
            <a:pPr lvl="1"/>
            <a:endParaRPr lang="en-US" b="1" dirty="0"/>
          </a:p>
          <a:p>
            <a:pPr marL="0" indent="0">
              <a:buNone/>
            </a:pPr>
            <a:r>
              <a:rPr lang="en-US" b="1" dirty="0"/>
              <a:t>2. Memory Allocation</a:t>
            </a:r>
          </a:p>
          <a:p>
            <a:pPr lvl="1"/>
            <a:r>
              <a:rPr lang="en-US" b="1" dirty="0"/>
              <a:t>Contiguous Allocation</a:t>
            </a:r>
          </a:p>
          <a:p>
            <a:pPr lvl="1"/>
            <a:r>
              <a:rPr lang="en-US" b="1" dirty="0"/>
              <a:t>Allocation methods:</a:t>
            </a:r>
          </a:p>
          <a:p>
            <a:pPr marL="1085850" lvl="3" indent="0">
              <a:buNone/>
            </a:pPr>
            <a:r>
              <a:rPr lang="en-US" b="1" dirty="0"/>
              <a:t>o First-Fit (FF)</a:t>
            </a:r>
          </a:p>
          <a:p>
            <a:pPr marL="1085850" lvl="3" indent="0">
              <a:buNone/>
            </a:pPr>
            <a:r>
              <a:rPr lang="en-US" b="1" dirty="0"/>
              <a:t>o Best-Fit (BF)</a:t>
            </a:r>
          </a:p>
          <a:p>
            <a:pPr marL="1085850" lvl="3" indent="0">
              <a:buNone/>
            </a:pPr>
            <a:r>
              <a:rPr lang="en-US" b="1" dirty="0"/>
              <a:t>o Worst-Fit (WF)</a:t>
            </a:r>
          </a:p>
          <a:p>
            <a:pPr lvl="1"/>
            <a:r>
              <a:rPr lang="en-US" b="1" dirty="0"/>
              <a:t>Fragmentations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3028574"/>
      </p:ext>
    </p:extLst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11210</TotalTime>
  <Words>1863</Words>
  <Application>Microsoft Office PowerPoint</Application>
  <PresentationFormat>On-screen Show (4:3)</PresentationFormat>
  <Paragraphs>312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ＭＳ Ｐゴシック</vt:lpstr>
      <vt:lpstr>Arial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Lecture 15     Logical &amp; Physical Memory, Memory Allocations</vt:lpstr>
      <vt:lpstr>Outline</vt:lpstr>
      <vt:lpstr>Outline</vt:lpstr>
      <vt:lpstr>Outline</vt:lpstr>
      <vt:lpstr>Background</vt:lpstr>
      <vt:lpstr>Background</vt:lpstr>
      <vt:lpstr>Protection</vt:lpstr>
      <vt:lpstr>Hardware Address Protection</vt:lpstr>
      <vt:lpstr>Outline</vt:lpstr>
      <vt:lpstr>Address Binding</vt:lpstr>
      <vt:lpstr>Address Binding</vt:lpstr>
      <vt:lpstr>Binding of Instructions and Data to Memory</vt:lpstr>
      <vt:lpstr>Multistep Processing of a User Program </vt:lpstr>
      <vt:lpstr>Address Binding</vt:lpstr>
      <vt:lpstr>Outline</vt:lpstr>
      <vt:lpstr>Logical vs. Physical Address Space</vt:lpstr>
      <vt:lpstr>Background</vt:lpstr>
      <vt:lpstr>Background</vt:lpstr>
      <vt:lpstr>Memory-Management Unit (MMU)</vt:lpstr>
      <vt:lpstr>Memory-Management Unit (Cont.)</vt:lpstr>
      <vt:lpstr>Memory-Management Unit (Cont.)</vt:lpstr>
      <vt:lpstr>Outline</vt:lpstr>
      <vt:lpstr>Dynamic Loading</vt:lpstr>
      <vt:lpstr>Dynamic Linking</vt:lpstr>
      <vt:lpstr>Outline</vt:lpstr>
      <vt:lpstr>Contiguous Allocation</vt:lpstr>
      <vt:lpstr>Contiguous Allocation (Cont.)</vt:lpstr>
      <vt:lpstr>Hardware Support for Relocation and Limit Registers</vt:lpstr>
      <vt:lpstr> Variable Partition</vt:lpstr>
      <vt:lpstr>Outline</vt:lpstr>
      <vt:lpstr>Dynamic Storage-Allocation Problem</vt:lpstr>
      <vt:lpstr>Memory Allocation Methods</vt:lpstr>
      <vt:lpstr>First-Fit Memory Allocation Method</vt:lpstr>
      <vt:lpstr>First-Fit Memory Allocation Method</vt:lpstr>
      <vt:lpstr>Memory Allocation Methods</vt:lpstr>
      <vt:lpstr>Outline</vt:lpstr>
      <vt:lpstr>Fragmentation</vt:lpstr>
      <vt:lpstr>Fragmentation</vt:lpstr>
      <vt:lpstr>Fragmentation (Cont.)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phamh</cp:lastModifiedBy>
  <cp:revision>394</cp:revision>
  <cp:lastPrinted>2001-06-14T13:58:17Z</cp:lastPrinted>
  <dcterms:created xsi:type="dcterms:W3CDTF">2011-01-13T23:43:38Z</dcterms:created>
  <dcterms:modified xsi:type="dcterms:W3CDTF">2020-10-20T02:33:31Z</dcterms:modified>
</cp:coreProperties>
</file>