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8"/>
  </p:notesMasterIdLst>
  <p:handoutMasterIdLst>
    <p:handoutMasterId r:id="rId69"/>
  </p:handoutMasterIdLst>
  <p:sldIdLst>
    <p:sldId id="379" r:id="rId2"/>
    <p:sldId id="469" r:id="rId3"/>
    <p:sldId id="287" r:id="rId4"/>
    <p:sldId id="470" r:id="rId5"/>
    <p:sldId id="474" r:id="rId6"/>
    <p:sldId id="491" r:id="rId7"/>
    <p:sldId id="492" r:id="rId8"/>
    <p:sldId id="493" r:id="rId9"/>
    <p:sldId id="360" r:id="rId10"/>
    <p:sldId id="361" r:id="rId11"/>
    <p:sldId id="475" r:id="rId12"/>
    <p:sldId id="362" r:id="rId13"/>
    <p:sldId id="363" r:id="rId14"/>
    <p:sldId id="419" r:id="rId15"/>
    <p:sldId id="497" r:id="rId16"/>
    <p:sldId id="365" r:id="rId17"/>
    <p:sldId id="366" r:id="rId18"/>
    <p:sldId id="367" r:id="rId19"/>
    <p:sldId id="400" r:id="rId20"/>
    <p:sldId id="368" r:id="rId21"/>
    <p:sldId id="369" r:id="rId22"/>
    <p:sldId id="495" r:id="rId23"/>
    <p:sldId id="370" r:id="rId24"/>
    <p:sldId id="371" r:id="rId25"/>
    <p:sldId id="372" r:id="rId26"/>
    <p:sldId id="476" r:id="rId27"/>
    <p:sldId id="373" r:id="rId28"/>
    <p:sldId id="374" r:id="rId29"/>
    <p:sldId id="477" r:id="rId30"/>
    <p:sldId id="375" r:id="rId31"/>
    <p:sldId id="376" r:id="rId32"/>
    <p:sldId id="378" r:id="rId33"/>
    <p:sldId id="471" r:id="rId34"/>
    <p:sldId id="380" r:id="rId35"/>
    <p:sldId id="381" r:id="rId36"/>
    <p:sldId id="382" r:id="rId37"/>
    <p:sldId id="383" r:id="rId38"/>
    <p:sldId id="384" r:id="rId39"/>
    <p:sldId id="385" r:id="rId40"/>
    <p:sldId id="478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79" r:id="rId49"/>
    <p:sldId id="354" r:id="rId50"/>
    <p:sldId id="355" r:id="rId51"/>
    <p:sldId id="356" r:id="rId52"/>
    <p:sldId id="357" r:id="rId53"/>
    <p:sldId id="358" r:id="rId54"/>
    <p:sldId id="359" r:id="rId55"/>
    <p:sldId id="489" r:id="rId56"/>
    <p:sldId id="496" r:id="rId57"/>
    <p:sldId id="490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9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7"/>
  </p:normalViewPr>
  <p:slideViewPr>
    <p:cSldViewPr snapToGrid="0">
      <p:cViewPr varScale="1">
        <p:scale>
          <a:sx n="62" d="100"/>
          <a:sy n="62" d="100"/>
        </p:scale>
        <p:origin x="1352" y="5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114A89C-1C73-4D44-A8BC-42BAA055C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BDAB79E-6014-4A3D-84DF-A7CEB339BC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0D5592A-E44D-4423-B07A-957389C43B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1FDBA55-75B0-4E79-BF0F-BC11D59E5F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1873986-C89E-4478-9B6A-F6B0BF3B5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5A858E-881C-46A6-B3BB-38AF66B8F9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6C7A83-A047-4863-99DC-443A82A895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A60EB1-DAFD-4AE9-AB03-60CC4D8EEE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81DC59-26C3-4F7F-8E43-93FC93CCE3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2C085E6-91D9-44E7-80E9-718A60124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950034D-84CE-4525-AFD4-671AE6465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890F1-2F48-45ED-9750-542EA7D8C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2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3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06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7699670-5331-4C7F-B66F-45A2105BA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5D0AF2-D85B-4E4E-89AE-3DAF63F14019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043F316-76DC-4F8D-B0C9-695562CD8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70DB475-EF8D-4192-AEB8-E04565EC3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05E2778-289B-4FA5-A492-109BEB533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FBAA6-8447-4B86-94DA-8EBECE675900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9229461-A223-439E-9F67-F96DEE523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408816B-F76B-4AC2-A2E1-9FCADC0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51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95F55ED-CF22-47BB-A4F1-B460B1D8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3E603D-49B1-4296-AFD2-423EB8C53B4D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C7AB09-93B9-4BA4-877E-3CCE3D14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F8C03A3-1A3A-401F-BD0A-A1C0DA4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23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A676750-B4D3-4F18-AA52-519F9E76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EE3CDB-421C-4E33-8E8E-873AD4598F3E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9B86B8A-9592-4F2B-88CC-5725A5D37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A6A5A5C3-6C82-4C1B-950D-A1B6687A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C44AEC8-02CE-442B-AD2A-96329225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EA03B-198F-4011-9BDC-983A5F1750D4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B237BFB-5094-48A6-8D1D-812AB43C8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DCBE579-7F53-441F-BC12-B153F1D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7699670-5331-4C7F-B66F-45A2105BA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5D0AF2-D85B-4E4E-89AE-3DAF63F14019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043F316-76DC-4F8D-B0C9-695562CD8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70DB475-EF8D-4192-AEB8-E04565EC3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37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11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70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52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2C435D1-2D3C-4EC1-8494-8F132BB38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7972902-A141-466A-B533-858C2B54AD31}" type="slidenum">
              <a:rPr lang="en-US" altLang="en-US" smtClean="0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88DC094-D9C7-413B-8E84-982FB8480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01BC20E-C048-463E-A3DA-4029D9478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6088C6F-0B66-447D-A4C3-026CB847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07E583-1849-47F6-8223-953490C0EDD6}" type="slidenum">
              <a:rPr lang="en-US" altLang="en-US" smtClean="0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FE5C8DA-8BAC-4A5F-8416-9F259B34C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EAE352F-2EFB-4B4C-9495-02CF15D2D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34C64ED-72CC-401C-AFD7-FF188D9DF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DF1CDC-4376-4797-8C69-12C17310FD4A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C0F9290-84A1-458D-986A-048070210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77ACC4A-12F3-498F-99B6-9D158A279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249F528-7423-4E16-840D-E07760578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E7538F0-DEC0-46B0-A34A-93A6EBE1F6E3}" type="slidenum">
              <a:rPr lang="en-US" altLang="en-US" smtClean="0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D39C95E-74EC-4463-AA16-6A17A976B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52A44E3-BE5D-497E-985C-6CD7B533E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DB26C0D-BB04-4911-8EB9-F1B5F3B0D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DF4952-3246-4F1D-83DC-76F42877735A}" type="slidenum">
              <a:rPr lang="en-US" altLang="en-US" smtClean="0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ADD47A4-0CB2-446D-96F0-B67BA7201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573E68C-95A6-4853-B15B-B1C102FAB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41CB0A2-3331-46BC-9618-80E781A1F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8F7A94-D8C0-47DD-8BB4-2FFDDD00FE36}" type="slidenum">
              <a:rPr lang="en-US" altLang="en-US" smtClean="0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E203E3B-7F3C-4406-92EE-F2D4DC794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70FBEC4-6CD1-405C-B288-4E504B4A0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55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998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68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7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734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59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939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66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566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35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873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64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630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A637A56-6863-41EE-AA0A-373A6CE79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5DB225-437D-47A1-AC86-C348FBB6B5C2}" type="slidenum">
              <a:rPr lang="en-US" altLang="en-US">
                <a:latin typeface="Helvetica" panose="020B0604020202020204" pitchFamily="34" charset="0"/>
              </a:rPr>
              <a:pPr/>
              <a:t>65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66B417B-93D6-4ED8-B9CC-B9C6B0EA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C7CAEC1-5261-4D7B-B4CB-0B9C19BF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981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66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1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3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CFC14DB-8A99-44CB-BA83-39417D26C1AF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530489F-79EC-4897-869D-780965D7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83414BD-B475-4106-B6CC-2A825BC1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5EEFC8D-4A80-4C8D-BB98-5471F8FF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E292785-34F4-4129-BCFD-B22D0AC1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0D32FCA-31DE-4EA5-82C1-CF345076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090E6124-7B97-4EBF-8990-F55FBAA1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449F6A7-C9D3-4C68-84CF-E1FEED2C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8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6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2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93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3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3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56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0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9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7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EFAC327-3B14-405A-AECD-695170F6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7308704-6884-478D-913D-858724364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6878CA-A75D-4410-AFD2-1992D970E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D23273-AE1D-4273-BD10-D4215E10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A52FF0B1-98D3-422D-A027-A89A77277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A460C49-6450-4AA7-B172-624D0E8F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9885932-7748-44D3-A5FA-3EA2C19F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2B3C4A04-A423-4652-9F71-1E3F1D9CE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46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2.</a:t>
            </a:r>
            <a:fld id="{3002ADDC-CC54-42C0-AD9E-FCEA6349E957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9A1521A-022B-4DE7-8426-69A13EBF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27BAFA87-2B93-403E-A844-8FB1EAE9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86538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D488D63-B096-4EAA-B5D8-70E38A3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77DD-92FD-41F3-8105-B0ED20549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9155"/>
            <a:ext cx="7772400" cy="2127250"/>
          </a:xfrm>
        </p:spPr>
        <p:txBody>
          <a:bodyPr/>
          <a:lstStyle/>
          <a:p>
            <a:r>
              <a:rPr lang="fr-FR" sz="3600"/>
              <a:t>Lecture 16</a:t>
            </a:r>
            <a:br>
              <a:rPr lang="fr-FR" sz="3600" dirty="0"/>
            </a:br>
            <a:r>
              <a:rPr lang="fr-FR" sz="3600" dirty="0"/>
              <a:t>   </a:t>
            </a:r>
            <a:br>
              <a:rPr lang="en-US" sz="3600" dirty="0"/>
            </a:br>
            <a:r>
              <a:rPr lang="en-US" sz="3600" dirty="0"/>
              <a:t>Paging and Segmentation</a:t>
            </a:r>
          </a:p>
        </p:txBody>
      </p:sp>
    </p:spTree>
    <p:extLst>
      <p:ext uri="{BB962C8B-B14F-4D97-AF65-F5344CB8AC3E}">
        <p14:creationId xmlns:p14="http://schemas.microsoft.com/office/powerpoint/2010/main" val="302684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6379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882900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Paging</a:t>
            </a:r>
          </a:p>
          <a:p>
            <a:pPr marL="685800" lvl="1"/>
            <a:r>
              <a:rPr lang="en-US" b="1" dirty="0"/>
              <a:t>The Scheme, Address Translation</a:t>
            </a:r>
          </a:p>
          <a:p>
            <a:pPr marL="685800" lvl="1"/>
            <a:r>
              <a:rPr lang="en-US" b="1" dirty="0">
                <a:highlight>
                  <a:srgbClr val="FFFF00"/>
                </a:highlight>
              </a:rPr>
              <a:t>Hardware support</a:t>
            </a:r>
          </a:p>
          <a:p>
            <a:pPr marL="685800" lvl="1"/>
            <a:r>
              <a:rPr lang="en-US" b="1" dirty="0"/>
              <a:t>Shared Pages</a:t>
            </a:r>
          </a:p>
          <a:p>
            <a:pPr marL="685800" lvl="1"/>
            <a:r>
              <a:rPr lang="en-US" b="1" dirty="0"/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/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68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3291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66875"/>
            <a:ext cx="65897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819" y="1673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Paging Model of Logical and  Physical 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/>
          <a:lstStyle/>
          <a:p>
            <a:r>
              <a:rPr lang="en-US" altLang="en-US" dirty="0"/>
              <a:t>Paging Example 1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44" y="970916"/>
            <a:ext cx="8130696" cy="5334000"/>
          </a:xfrm>
        </p:spPr>
        <p:txBody>
          <a:bodyPr/>
          <a:lstStyle/>
          <a:p>
            <a:r>
              <a:rPr lang="en-US" altLang="en-US" sz="1200" dirty="0">
                <a:highlight>
                  <a:srgbClr val="FFFF00"/>
                </a:highlight>
              </a:rPr>
              <a:t>Logical address: LA = [ 2,3 ] (for “</a:t>
            </a:r>
            <a:r>
              <a:rPr lang="en-US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l</a:t>
            </a:r>
            <a:r>
              <a:rPr lang="en-US" altLang="en-US" sz="1200" dirty="0">
                <a:highlight>
                  <a:srgbClr val="FFFF00"/>
                </a:highlight>
              </a:rPr>
              <a:t>”) it means that page # = </a:t>
            </a:r>
            <a:r>
              <a:rPr lang="en-US" altLang="en-US" sz="1200" b="1" dirty="0">
                <a:highlight>
                  <a:srgbClr val="FFFF00"/>
                </a:highlight>
              </a:rPr>
              <a:t>2 </a:t>
            </a:r>
            <a:r>
              <a:rPr lang="en-US" altLang="en-US" sz="1200" dirty="0">
                <a:highlight>
                  <a:srgbClr val="FFFF00"/>
                </a:highlight>
              </a:rPr>
              <a:t> and  d/offset = </a:t>
            </a:r>
            <a:r>
              <a:rPr lang="en-US" altLang="en-US" sz="1200" b="1" dirty="0">
                <a:highlight>
                  <a:srgbClr val="FFFF00"/>
                </a:highlight>
              </a:rPr>
              <a:t>4</a:t>
            </a:r>
          </a:p>
          <a:p>
            <a:r>
              <a:rPr lang="en-US" altLang="en-US" sz="1200" dirty="0">
                <a:highlight>
                  <a:srgbClr val="FFFF00"/>
                </a:highlight>
              </a:rPr>
              <a:t>THEN Physical address PA = [</a:t>
            </a:r>
            <a:r>
              <a:rPr lang="en-US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 1</a:t>
            </a:r>
            <a:r>
              <a:rPr lang="en-US" altLang="en-US" sz="1200" dirty="0">
                <a:highlight>
                  <a:srgbClr val="FFFF00"/>
                </a:highlight>
              </a:rPr>
              <a:t>, </a:t>
            </a:r>
            <a:r>
              <a:rPr lang="en-US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n-US" altLang="en-US" sz="1200" dirty="0">
                <a:highlight>
                  <a:srgbClr val="FFFF00"/>
                </a:highlight>
              </a:rPr>
              <a:t> ]  because in the Page Table: page # 2 links to frame #  1</a:t>
            </a:r>
          </a:p>
          <a:p>
            <a:r>
              <a:rPr lang="en-US" altLang="en-US" sz="1200" dirty="0"/>
              <a:t>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624138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E9CD8F-BB2D-41C2-8A2E-D58D842B0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44131"/>
              </p:ext>
            </p:extLst>
          </p:nvPr>
        </p:nvGraphicFramePr>
        <p:xfrm>
          <a:off x="6051960" y="2143252"/>
          <a:ext cx="1125588" cy="403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588">
                  <a:extLst>
                    <a:ext uri="{9D8B030D-6E8A-4147-A177-3AD203B41FA5}">
                      <a16:colId xmlns:a16="http://schemas.microsoft.com/office/drawing/2014/main" val="10552326"/>
                    </a:ext>
                  </a:extLst>
                </a:gridCol>
              </a:tblGrid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Frame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47293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37401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77434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67317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27170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873096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05088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808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C9D598-A5DA-4DCE-8092-9DF39D824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72268"/>
              </p:ext>
            </p:extLst>
          </p:nvPr>
        </p:nvGraphicFramePr>
        <p:xfrm>
          <a:off x="1966452" y="1774557"/>
          <a:ext cx="768759" cy="295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759">
                  <a:extLst>
                    <a:ext uri="{9D8B030D-6E8A-4147-A177-3AD203B41FA5}">
                      <a16:colId xmlns:a16="http://schemas.microsoft.com/office/drawing/2014/main" val="10552326"/>
                    </a:ext>
                  </a:extLst>
                </a:gridCol>
              </a:tblGrid>
              <a:tr h="900434">
                <a:tc>
                  <a:txBody>
                    <a:bodyPr/>
                    <a:lstStyle/>
                    <a:p>
                      <a:r>
                        <a:rPr lang="en-US" dirty="0"/>
                        <a:t>Page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47293"/>
                  </a:ext>
                </a:extLst>
              </a:tr>
              <a:tr h="51453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37401"/>
                  </a:ext>
                </a:extLst>
              </a:tr>
              <a:tr h="5145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77434"/>
                  </a:ext>
                </a:extLst>
              </a:tr>
              <a:tr h="51453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67317"/>
                  </a:ext>
                </a:extLst>
              </a:tr>
              <a:tr h="51453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271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5F2B52-803B-4CEB-9F96-C78D65C2C778}"/>
              </a:ext>
            </a:extLst>
          </p:cNvPr>
          <p:cNvSpPr txBox="1"/>
          <p:nvPr/>
        </p:nvSpPr>
        <p:spPr>
          <a:xfrm>
            <a:off x="2722625" y="2294785"/>
            <a:ext cx="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24F26-B98A-4DEA-A3FB-09820C7745DB}"/>
              </a:ext>
            </a:extLst>
          </p:cNvPr>
          <p:cNvSpPr txBox="1"/>
          <p:nvPr/>
        </p:nvSpPr>
        <p:spPr>
          <a:xfrm>
            <a:off x="5325409" y="2326004"/>
            <a:ext cx="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/>
          <a:lstStyle/>
          <a:p>
            <a:r>
              <a:rPr lang="en-US" altLang="en-US" dirty="0"/>
              <a:t>Paging Example 2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44" y="970916"/>
            <a:ext cx="8130696" cy="5334000"/>
          </a:xfrm>
        </p:spPr>
        <p:txBody>
          <a:bodyPr/>
          <a:lstStyle/>
          <a:p>
            <a:r>
              <a:rPr lang="en-US" altLang="en-US" sz="1200" dirty="0">
                <a:highlight>
                  <a:srgbClr val="FFFF00"/>
                </a:highlight>
              </a:rPr>
              <a:t>Logical address: LA = [ 1,2 ] (for “</a:t>
            </a:r>
            <a:r>
              <a:rPr lang="en-US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g</a:t>
            </a:r>
            <a:r>
              <a:rPr lang="en-US" altLang="en-US" sz="1200" dirty="0">
                <a:highlight>
                  <a:srgbClr val="FFFF00"/>
                </a:highlight>
              </a:rPr>
              <a:t>”) it means that page # = </a:t>
            </a:r>
            <a:r>
              <a:rPr lang="en-US" altLang="en-US" sz="1200" b="1" dirty="0">
                <a:highlight>
                  <a:srgbClr val="FFFF00"/>
                </a:highlight>
              </a:rPr>
              <a:t>1 </a:t>
            </a:r>
            <a:r>
              <a:rPr lang="en-US" altLang="en-US" sz="1200" dirty="0">
                <a:highlight>
                  <a:srgbClr val="FFFF00"/>
                </a:highlight>
              </a:rPr>
              <a:t> and  d/offset = </a:t>
            </a:r>
            <a:r>
              <a:rPr lang="en-US" altLang="en-US" sz="1200" b="1" dirty="0">
                <a:highlight>
                  <a:srgbClr val="FFFF00"/>
                </a:highlight>
              </a:rPr>
              <a:t>3</a:t>
            </a:r>
          </a:p>
          <a:p>
            <a:r>
              <a:rPr lang="en-US" altLang="en-US" sz="1200" dirty="0">
                <a:highlight>
                  <a:srgbClr val="FFFF00"/>
                </a:highlight>
              </a:rPr>
              <a:t>THEN Physical address PA = </a:t>
            </a:r>
            <a:r>
              <a:rPr lang="en-US" altLang="en-US" sz="1200">
                <a:highlight>
                  <a:srgbClr val="FFFF00"/>
                </a:highlight>
              </a:rPr>
              <a:t>[</a:t>
            </a:r>
            <a:r>
              <a:rPr lang="en-US" altLang="en-US" sz="1200">
                <a:solidFill>
                  <a:srgbClr val="FF0000"/>
                </a:solidFill>
                <a:highlight>
                  <a:srgbClr val="FFFF00"/>
                </a:highlight>
              </a:rPr>
              <a:t> 6</a:t>
            </a:r>
            <a:r>
              <a:rPr lang="en-US" altLang="en-US" sz="1200">
                <a:highlight>
                  <a:srgbClr val="FFFF00"/>
                </a:highlight>
              </a:rPr>
              <a:t>,</a:t>
            </a:r>
            <a:r>
              <a:rPr lang="en-US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en-US" altLang="en-US" sz="1200">
                <a:highlight>
                  <a:srgbClr val="FFFF00"/>
                </a:highlight>
              </a:rPr>
              <a:t> </a:t>
            </a:r>
            <a:r>
              <a:rPr lang="en-US" altLang="en-US" sz="1200" dirty="0">
                <a:highlight>
                  <a:srgbClr val="FFFF00"/>
                </a:highlight>
              </a:rPr>
              <a:t>]  because in the Page Table: page # 1 links to frame #  6</a:t>
            </a:r>
          </a:p>
          <a:p>
            <a:r>
              <a:rPr lang="en-US" altLang="en-US" sz="1200" dirty="0"/>
              <a:t>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624138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E9CD8F-BB2D-41C2-8A2E-D58D842B0445}"/>
              </a:ext>
            </a:extLst>
          </p:cNvPr>
          <p:cNvGraphicFramePr>
            <a:graphicFrameLocks noGrp="1"/>
          </p:cNvGraphicFramePr>
          <p:nvPr/>
        </p:nvGraphicFramePr>
        <p:xfrm>
          <a:off x="6051960" y="2143252"/>
          <a:ext cx="1125588" cy="403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588">
                  <a:extLst>
                    <a:ext uri="{9D8B030D-6E8A-4147-A177-3AD203B41FA5}">
                      <a16:colId xmlns:a16="http://schemas.microsoft.com/office/drawing/2014/main" val="10552326"/>
                    </a:ext>
                  </a:extLst>
                </a:gridCol>
              </a:tblGrid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Frame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47293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37401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77434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67317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27170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873096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05088"/>
                  </a:ext>
                </a:extLst>
              </a:tr>
              <a:tr h="503801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808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C9D598-A5DA-4DCE-8092-9DF39D82442D}"/>
              </a:ext>
            </a:extLst>
          </p:cNvPr>
          <p:cNvGraphicFramePr>
            <a:graphicFrameLocks noGrp="1"/>
          </p:cNvGraphicFramePr>
          <p:nvPr/>
        </p:nvGraphicFramePr>
        <p:xfrm>
          <a:off x="1966452" y="1774557"/>
          <a:ext cx="768759" cy="295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759">
                  <a:extLst>
                    <a:ext uri="{9D8B030D-6E8A-4147-A177-3AD203B41FA5}">
                      <a16:colId xmlns:a16="http://schemas.microsoft.com/office/drawing/2014/main" val="10552326"/>
                    </a:ext>
                  </a:extLst>
                </a:gridCol>
              </a:tblGrid>
              <a:tr h="900434">
                <a:tc>
                  <a:txBody>
                    <a:bodyPr/>
                    <a:lstStyle/>
                    <a:p>
                      <a:r>
                        <a:rPr lang="en-US" dirty="0"/>
                        <a:t>Page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47293"/>
                  </a:ext>
                </a:extLst>
              </a:tr>
              <a:tr h="51453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37401"/>
                  </a:ext>
                </a:extLst>
              </a:tr>
              <a:tr h="5145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77434"/>
                  </a:ext>
                </a:extLst>
              </a:tr>
              <a:tr h="51453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67317"/>
                  </a:ext>
                </a:extLst>
              </a:tr>
              <a:tr h="51453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271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5F2B52-803B-4CEB-9F96-C78D65C2C778}"/>
              </a:ext>
            </a:extLst>
          </p:cNvPr>
          <p:cNvSpPr txBox="1"/>
          <p:nvPr/>
        </p:nvSpPr>
        <p:spPr>
          <a:xfrm>
            <a:off x="2722625" y="2294785"/>
            <a:ext cx="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24F26-B98A-4DEA-A3FB-09820C7745DB}"/>
              </a:ext>
            </a:extLst>
          </p:cNvPr>
          <p:cNvSpPr txBox="1"/>
          <p:nvPr/>
        </p:nvSpPr>
        <p:spPr>
          <a:xfrm>
            <a:off x="5325409" y="2326004"/>
            <a:ext cx="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334091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3" y="175468"/>
            <a:ext cx="7491607" cy="636588"/>
          </a:xfrm>
        </p:spPr>
        <p:txBody>
          <a:bodyPr/>
          <a:lstStyle/>
          <a:p>
            <a:r>
              <a:rPr lang="en-US" altLang="en-US" sz="2600" dirty="0"/>
              <a:t>Paging -- Calculating internal fragmentation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96" y="1112044"/>
            <a:ext cx="7491607" cy="4633912"/>
          </a:xfrm>
        </p:spPr>
        <p:txBody>
          <a:bodyPr/>
          <a:lstStyle/>
          <a:p>
            <a:r>
              <a:rPr lang="en-US" altLang="en-US" dirty="0"/>
              <a:t>Page size = 2,048 bytes</a:t>
            </a:r>
          </a:p>
          <a:p>
            <a:r>
              <a:rPr lang="en-US" altLang="en-US" dirty="0"/>
              <a:t>Process size = 72,766 bytes</a:t>
            </a:r>
          </a:p>
          <a:p>
            <a:r>
              <a:rPr lang="en-US" altLang="en-US" dirty="0"/>
              <a:t>35 pages + 1,086 bytes</a:t>
            </a:r>
          </a:p>
          <a:p>
            <a:r>
              <a:rPr lang="en-US" altLang="en-US" dirty="0"/>
              <a:t>Internal fragmentation of 2,048 - 1,086 = 962 bytes</a:t>
            </a:r>
          </a:p>
          <a:p>
            <a:r>
              <a:rPr lang="en-US" altLang="en-US" dirty="0"/>
              <a:t>Worst case fragmentation = 1 frame – 1 byte</a:t>
            </a:r>
          </a:p>
          <a:p>
            <a:r>
              <a:rPr lang="en-US" altLang="en-US" dirty="0"/>
              <a:t>On average fragmentation = 1 / 2 frame size</a:t>
            </a:r>
          </a:p>
          <a:p>
            <a:r>
              <a:rPr lang="en-US" altLang="en-US" dirty="0"/>
              <a:t>So small frame sizes desirable?</a:t>
            </a:r>
          </a:p>
          <a:p>
            <a:r>
              <a:rPr lang="en-US" altLang="en-US" dirty="0"/>
              <a:t>But each page table entry takes memory to track</a:t>
            </a:r>
          </a:p>
          <a:p>
            <a:r>
              <a:rPr lang="en-US" altLang="en-US" dirty="0"/>
              <a:t>Page sizes growing over time</a:t>
            </a:r>
          </a:p>
          <a:p>
            <a:pPr lvl="1"/>
            <a:r>
              <a:rPr lang="en-US" altLang="en-US" dirty="0"/>
              <a:t>Solaris supports two page sizes – 8 KB and 4 MB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4" y="1146175"/>
            <a:ext cx="7725746" cy="4686300"/>
          </a:xfrm>
        </p:spPr>
        <p:txBody>
          <a:bodyPr/>
          <a:lstStyle/>
          <a:p>
            <a:r>
              <a:rPr lang="en-US" altLang="en-US" dirty="0"/>
              <a:t>Page table is kept in main 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two-memory access problem can be solved by the use of a special fast-lookup hardware cache called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dirty="0"/>
              <a:t>) (also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6" y="222674"/>
            <a:ext cx="836022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01" y="1146175"/>
            <a:ext cx="7144399" cy="4606925"/>
          </a:xfrm>
        </p:spPr>
        <p:txBody>
          <a:bodyPr/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into the TLB for faster access next time</a:t>
            </a:r>
          </a:p>
          <a:p>
            <a:pPr lvl="1"/>
            <a:r>
              <a:rPr lang="en-US" altLang="en-US" dirty="0"/>
              <a:t>Replacement policies must be considered</a:t>
            </a:r>
          </a:p>
          <a:p>
            <a:pPr lvl="1"/>
            <a:r>
              <a:rPr lang="en-US" altLang="en-US" dirty="0"/>
              <a:t>Some entries can be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permanent fast access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Paging</a:t>
            </a:r>
          </a:p>
          <a:p>
            <a:pPr marL="685800" lvl="1"/>
            <a:r>
              <a:rPr lang="en-US" b="1" dirty="0"/>
              <a:t>The Scheme, Address Translation</a:t>
            </a:r>
          </a:p>
          <a:p>
            <a:pPr marL="685800" lvl="1"/>
            <a:r>
              <a:rPr lang="en-US" b="1" dirty="0"/>
              <a:t>Hardware support</a:t>
            </a:r>
          </a:p>
          <a:p>
            <a:pPr marL="685800" lvl="1"/>
            <a:r>
              <a:rPr lang="en-US" b="1" dirty="0"/>
              <a:t>Shared Pages</a:t>
            </a:r>
          </a:p>
          <a:p>
            <a:pPr marL="685800" lvl="1"/>
            <a:r>
              <a:rPr lang="en-US" b="1" dirty="0"/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/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500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3"/>
            <a:ext cx="7735078" cy="4483100"/>
          </a:xfrm>
        </p:spPr>
        <p:txBody>
          <a:bodyPr/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627063" lvl="1"/>
            <a:r>
              <a:rPr lang="en-US" altLang="en-US" dirty="0"/>
              <a:t>If p is in associative register, get frame # out</a:t>
            </a:r>
          </a:p>
          <a:p>
            <a:pPr marL="627063" lvl="1"/>
            <a:r>
              <a:rPr lang="en-US" altLang="en-US" dirty="0"/>
              <a:t>Otherwise get frame # from page table in memory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93863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284288"/>
            <a:ext cx="56372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Translation of LA to PA with Page Table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2"/>
            <a:ext cx="7735078" cy="49535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Consider the following </a:t>
            </a:r>
            <a:r>
              <a:rPr lang="en-US" sz="1600" b="1" i="1" u="sng" dirty="0"/>
              <a:t>page</a:t>
            </a:r>
            <a:r>
              <a:rPr lang="en-US" sz="1600" b="1" i="1" dirty="0"/>
              <a:t> table</a:t>
            </a:r>
            <a:r>
              <a:rPr lang="en-US" sz="1600" dirty="0"/>
              <a:t>: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     Page #          Frame #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0                7311   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1                323  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</a:t>
            </a:r>
            <a:r>
              <a:rPr lang="en-US" sz="1600" dirty="0">
                <a:solidFill>
                  <a:srgbClr val="FF0000"/>
                </a:solidFill>
              </a:rPr>
              <a:t>2                814  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3                257   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4                9201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 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Each page has 1000 bytes. Each address covers one byte. What is the physical address for the following Logical Address LA = [ </a:t>
            </a:r>
            <a:r>
              <a:rPr lang="en-US" sz="1600" dirty="0">
                <a:solidFill>
                  <a:srgbClr val="FF0000"/>
                </a:solidFill>
              </a:rPr>
              <a:t>2 , 257 </a:t>
            </a:r>
            <a:r>
              <a:rPr lang="en-US" sz="1600" dirty="0"/>
              <a:t>] ? Explain how you find it.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ANSWER: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Logical Address LA = [ 2 , 257 ] = [Page #, Offset]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means page number = 2 and the Offset = 257.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Use page = 2 in LA, look up at the Page Table,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we’ll have Frame = 814, the Offset = 257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Therefore, the physical address (PA) is [ Frame #, Offset ] or [ </a:t>
            </a:r>
            <a:r>
              <a:rPr lang="en-US" sz="1600" dirty="0">
                <a:solidFill>
                  <a:srgbClr val="FF0000"/>
                </a:solidFill>
              </a:rPr>
              <a:t>814, 257 </a:t>
            </a:r>
            <a:r>
              <a:rPr lang="en-US" sz="1600" dirty="0"/>
              <a:t>]</a:t>
            </a:r>
            <a:endParaRPr lang="en-US" sz="1400" dirty="0"/>
          </a:p>
          <a:p>
            <a:pPr marL="0" lvl="1" indent="0">
              <a:spcBef>
                <a:spcPts val="0"/>
              </a:spcBef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8191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231638"/>
            <a:ext cx="7772400" cy="4835558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buFont typeface="Wingdings" panose="05000000000000000000" pitchFamily="2" charset="2"/>
              <a:buChar char="§"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Hit ratio – percentage of times that a page number is found in the  TLB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An </a:t>
            </a:r>
            <a:r>
              <a:rPr lang="en-US" altLang="en-US" dirty="0">
                <a:sym typeface="Symbol" pitchFamily="18" charset="2"/>
              </a:rPr>
              <a:t>80% hit ratio means that we find the desired  page number  in the TLB 80% of the time.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Suppose that 10 nanoseconds to access memory.  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If we find the desired page in TLB then a mapped-memory access take 10 ns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Otherwise 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	               EAT = </a:t>
            </a:r>
            <a:r>
              <a:rPr lang="en-US" altLang="en-US" dirty="0">
                <a:sym typeface="Symbol" pitchFamily="18" charset="2"/>
              </a:rPr>
              <a:t>0.80 x 10 + 0.20 x 20 = 12 </a:t>
            </a:r>
            <a:r>
              <a:rPr lang="en-US" altLang="en-US" dirty="0"/>
              <a:t> nanoseconds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 implying 20% slowdown in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Consider  amore realistic hit ratio of 99%,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     EAT = 0.99 x 10 + 0.01 x 20 = 10.1ns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implying  only 1% slowdown in access time.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157288"/>
            <a:ext cx="7651102" cy="4468812"/>
          </a:xfrm>
        </p:spPr>
        <p:txBody>
          <a:bodyPr/>
          <a:lstStyle/>
          <a:p>
            <a:r>
              <a:rPr lang="en-US" altLang="en-US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dirty="0"/>
              <a:t>Can also add more bits to indicate page execute-only, and so 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bit attached to each entry in the page table: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valid</a:t>
            </a:r>
            <a:r>
              <a:rPr lang="ja-JP" altLang="en-US" dirty="0"/>
              <a:t>”</a:t>
            </a:r>
            <a:r>
              <a:rPr lang="en-US" altLang="ja-JP" dirty="0"/>
              <a:t> indicates that the associated page is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space, and is thus a legal page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invalid</a:t>
            </a:r>
            <a:r>
              <a:rPr lang="ja-JP" altLang="en-US" dirty="0"/>
              <a:t>”</a:t>
            </a:r>
            <a:r>
              <a:rPr lang="en-US" altLang="ja-JP" dirty="0"/>
              <a:t> indicates that the page is not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</a:t>
            </a:r>
          </a:p>
          <a:p>
            <a:pPr lvl="1"/>
            <a:r>
              <a:rPr lang="en-US" altLang="en-US" dirty="0"/>
              <a:t>Or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Any violations result in a trap to the kernel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-95603"/>
            <a:ext cx="8112611" cy="9032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Valid (v) or Invalid (i) Bit In A Page Table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1286D0E-48B1-4A77-B77D-2A6859C8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Paging</a:t>
            </a:r>
          </a:p>
          <a:p>
            <a:pPr marL="685800" lvl="1"/>
            <a:r>
              <a:rPr lang="en-US" b="1" dirty="0"/>
              <a:t>The Scheme, Address Translation</a:t>
            </a:r>
          </a:p>
          <a:p>
            <a:pPr marL="685800" lvl="1"/>
            <a:r>
              <a:rPr lang="en-US" b="1" dirty="0"/>
              <a:t>Hardware support</a:t>
            </a:r>
          </a:p>
          <a:p>
            <a:pPr marL="685800" lvl="1"/>
            <a:r>
              <a:rPr lang="en-US" b="1" dirty="0">
                <a:highlight>
                  <a:srgbClr val="FFFF00"/>
                </a:highlight>
              </a:rPr>
              <a:t>Shared Pages</a:t>
            </a:r>
          </a:p>
          <a:p>
            <a:pPr marL="685800" lvl="1"/>
            <a:r>
              <a:rPr lang="en-US" b="1" dirty="0"/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/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8464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13421"/>
            <a:ext cx="7734788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interprocess communication if sharing of read-write pages is allowed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4509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 Example</a:t>
            </a:r>
            <a:endParaRPr lang="en-US" altLang="en-US" sz="2400" dirty="0"/>
          </a:p>
        </p:txBody>
      </p:sp>
      <p:pic>
        <p:nvPicPr>
          <p:cNvPr id="40963" name="Picture 5" descr="W:\os-book\OS10\slide-dir\os-figures\9_14.jpg">
            <a:extLst>
              <a:ext uri="{FF2B5EF4-FFF2-40B4-BE49-F238E27FC236}">
                <a16:creationId xmlns:a16="http://schemas.microsoft.com/office/drawing/2014/main" id="{8CF5A6BC-36FF-41D3-9A9A-0B6C47B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2850"/>
            <a:ext cx="397351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Paging</a:t>
            </a:r>
          </a:p>
          <a:p>
            <a:pPr marL="685800" lvl="1"/>
            <a:r>
              <a:rPr lang="en-US" b="1" dirty="0"/>
              <a:t>The Scheme, Address Translation</a:t>
            </a:r>
          </a:p>
          <a:p>
            <a:pPr marL="685800" lvl="1"/>
            <a:r>
              <a:rPr lang="en-US" b="1" dirty="0"/>
              <a:t>Hardware support</a:t>
            </a:r>
          </a:p>
          <a:p>
            <a:pPr marL="685800" lvl="1"/>
            <a:r>
              <a:rPr lang="en-US" b="1" dirty="0"/>
              <a:t>Shared Pages</a:t>
            </a:r>
          </a:p>
          <a:p>
            <a:pPr marL="685800" lvl="1"/>
            <a:r>
              <a:rPr lang="en-US" b="1" dirty="0">
                <a:highlight>
                  <a:srgbClr val="FFFF00"/>
                </a:highlight>
              </a:rPr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/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018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D6B521-18A7-4439-A63E-29BB58B6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078653-D1C2-4F9E-AC34-145815C4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1867"/>
            <a:ext cx="8165690" cy="4534265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/>
              <a:t>KEYWORDS: </a:t>
            </a:r>
            <a:r>
              <a:rPr lang="fr-FR" sz="1400" dirty="0"/>
              <a:t>Paging, Frames, Pages, Page Table, </a:t>
            </a:r>
            <a:r>
              <a:rPr lang="fr-FR" sz="1400" dirty="0" err="1"/>
              <a:t>Shared</a:t>
            </a:r>
            <a:r>
              <a:rPr lang="fr-FR" sz="1400" dirty="0"/>
              <a:t> Pages, Segmentation, Segmentation table, Offset, </a:t>
            </a:r>
            <a:r>
              <a:rPr lang="fr-FR" sz="1400" dirty="0" err="1"/>
              <a:t>swapping</a:t>
            </a:r>
            <a:r>
              <a:rPr lang="fr-FR" sz="1400" dirty="0"/>
              <a:t>.</a:t>
            </a: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r>
              <a:rPr lang="en-US" dirty="0"/>
              <a:t> </a:t>
            </a:r>
            <a:r>
              <a:rPr lang="en-US" b="1" dirty="0"/>
              <a:t>HOMEWORK: </a:t>
            </a:r>
          </a:p>
          <a:p>
            <a:pPr marL="400050" lvl="1" indent="0">
              <a:buNone/>
            </a:pPr>
            <a:r>
              <a:rPr lang="en-US" sz="1400" dirty="0"/>
              <a:t>1) Reading : Chapter 9, especially the summary.</a:t>
            </a:r>
          </a:p>
          <a:p>
            <a:pPr marL="400050" lvl="1" indent="0">
              <a:buNone/>
            </a:pPr>
            <a:r>
              <a:rPr lang="en-US" sz="1400" dirty="0"/>
              <a:t>2) Make sure to understand and be able to explain every keyword from the list here and the ones which are printed bold in the text book.</a:t>
            </a:r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r>
              <a:rPr lang="en-US" sz="1400" dirty="0"/>
              <a:t>3) Important Questions:</a:t>
            </a:r>
          </a:p>
          <a:p>
            <a:pPr marL="685800" lvl="1"/>
            <a:r>
              <a:rPr lang="en-US" sz="1400" dirty="0"/>
              <a:t>Describe the page-to-frame translation. List advantages of paging.</a:t>
            </a:r>
          </a:p>
          <a:p>
            <a:pPr marL="685800" lvl="1"/>
            <a:endParaRPr lang="en-US" sz="1400" dirty="0"/>
          </a:p>
          <a:p>
            <a:pPr marL="685800" lvl="1"/>
            <a:r>
              <a:rPr lang="en-US" sz="1400" dirty="0"/>
              <a:t>How does fragmentation for segmentation differ from that in paging?</a:t>
            </a:r>
          </a:p>
          <a:p>
            <a:pPr marL="685800" lvl="1"/>
            <a:endParaRPr lang="en-US" sz="1400" dirty="0"/>
          </a:p>
          <a:p>
            <a:pPr marL="685800" lvl="1"/>
            <a:r>
              <a:rPr lang="en-US" sz="1400" dirty="0"/>
              <a:t>Consider a logical address space of eight pages of 1024 words each, mapped onto a physical memory of 32 frames.</a:t>
            </a:r>
          </a:p>
          <a:p>
            <a:pPr marL="1028700" lvl="2"/>
            <a:r>
              <a:rPr lang="en-US" sz="1400" dirty="0"/>
              <a:t>a. How many bits are there in the logical address?</a:t>
            </a:r>
          </a:p>
          <a:p>
            <a:pPr marL="1028700" lvl="2"/>
            <a:r>
              <a:rPr lang="en-US" sz="1400" dirty="0"/>
              <a:t>b. How many bits are there in the physical address?</a:t>
            </a:r>
          </a:p>
          <a:p>
            <a:pPr marL="400050" lvl="1" indent="0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27138"/>
            <a:ext cx="7697755" cy="4483100"/>
          </a:xfrm>
        </p:spPr>
        <p:txBody>
          <a:bodyPr/>
          <a:lstStyle/>
          <a:p>
            <a:r>
              <a:rPr lang="en-US" altLang="en-US" dirty="0"/>
              <a:t>Memory structures for paging can get huge using straight-forward methods</a:t>
            </a:r>
          </a:p>
          <a:p>
            <a:pPr lvl="1"/>
            <a:r>
              <a:rPr lang="en-US" altLang="en-US" dirty="0"/>
              <a:t>Consider a 32-bit logical address space as on modern computers</a:t>
            </a:r>
          </a:p>
          <a:p>
            <a:pPr lvl="1"/>
            <a:r>
              <a:rPr lang="en-US" altLang="en-US" dirty="0"/>
              <a:t>Page size of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Page table would have 1 million entries (2</a:t>
            </a:r>
            <a:r>
              <a:rPr lang="en-US" altLang="en-US" baseline="30000" dirty="0"/>
              <a:t>32</a:t>
            </a:r>
            <a:r>
              <a:rPr lang="en-US" altLang="en-US" dirty="0"/>
              <a:t> / 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each entry is 4 bytes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each process 4 MB of physical address space for the  page table alone</a:t>
            </a:r>
          </a:p>
          <a:p>
            <a:pPr lvl="2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want to allocate that contiguously in main memory</a:t>
            </a:r>
          </a:p>
          <a:p>
            <a:pPr lvl="1"/>
            <a:r>
              <a:rPr lang="en-US" altLang="en-US" dirty="0"/>
              <a:t>One simple solution is to divide the page table into smaller units</a:t>
            </a:r>
          </a:p>
          <a:p>
            <a:pPr lvl="2"/>
            <a:r>
              <a:rPr lang="en-US" altLang="en-US" dirty="0"/>
              <a:t>Hierarchical Paging</a:t>
            </a:r>
          </a:p>
          <a:p>
            <a:pPr lvl="2"/>
            <a:r>
              <a:rPr lang="en-US" altLang="en-US" dirty="0"/>
              <a:t>Hashed Page Tables</a:t>
            </a:r>
          </a:p>
          <a:p>
            <a:pPr lvl="2"/>
            <a:r>
              <a:rPr lang="en-US" altLang="en-US" dirty="0"/>
              <a:t>Inverted Page Tables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31888"/>
            <a:ext cx="7489858" cy="1096962"/>
          </a:xfrm>
        </p:spPr>
        <p:txBody>
          <a:bodyPr/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488"/>
            <a:ext cx="35782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19ECB7-9550-4722-A785-B672C25C6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637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Paging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EF2C6C-3F02-4E7D-8B00-6261CF45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085850"/>
            <a:ext cx="7679093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logical address (on 32-bit machine with 1K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number consisting of 22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offset consisting of 10 bits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Since 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10-bit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12-bit 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Thus, a logical address is as follows: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dirty="0"/>
              <a:t>where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an index into the outer page table, and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forward-mapped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</p:txBody>
      </p:sp>
      <p:pic>
        <p:nvPicPr>
          <p:cNvPr id="44036" name="Picture 5" descr="W:\os-book\OS10\slide-dir\os-figures\in-9_3.jpg">
            <a:extLst>
              <a:ext uri="{FF2B5EF4-FFF2-40B4-BE49-F238E27FC236}">
                <a16:creationId xmlns:a16="http://schemas.microsoft.com/office/drawing/2014/main" id="{E5597039-CFAE-4A07-A550-C966E8BF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32250"/>
            <a:ext cx="409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333A82E-F8D0-4475-A297-B096B84C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36379"/>
            <a:ext cx="75580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Address-Translation Scheme</a:t>
            </a:r>
            <a:endParaRPr lang="en-US" altLang="en-US" sz="2400" dirty="0"/>
          </a:p>
        </p:txBody>
      </p:sp>
      <p:pic>
        <p:nvPicPr>
          <p:cNvPr id="45059" name="Picture 1035">
            <a:extLst>
              <a:ext uri="{FF2B5EF4-FFF2-40B4-BE49-F238E27FC236}">
                <a16:creationId xmlns:a16="http://schemas.microsoft.com/office/drawing/2014/main" id="{13CF1B26-59FC-4992-8FE3-5FA6738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8888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5805"/>
            <a:ext cx="8229600" cy="576262"/>
          </a:xfrm>
        </p:spPr>
        <p:txBody>
          <a:bodyPr/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85" y="1130300"/>
            <a:ext cx="7596512" cy="5087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76588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44075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2674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7626350" cy="4722812"/>
          </a:xfrm>
        </p:spPr>
        <p:txBody>
          <a:bodyPr/>
          <a:lstStyle/>
          <a:p>
            <a:r>
              <a:rPr lang="en-US" altLang="en-US" dirty="0"/>
              <a:t>Common in address spaces &gt; 32 bits</a:t>
            </a:r>
          </a:p>
          <a:p>
            <a:r>
              <a:rPr lang="en-US" altLang="en-US" dirty="0"/>
              <a:t>The virtual page number is hashed into a page table</a:t>
            </a:r>
          </a:p>
          <a:p>
            <a:pPr lvl="1"/>
            <a:r>
              <a:rPr lang="en-US" altLang="en-US" dirty="0"/>
              <a:t>This page table contains a chain of elements hashing to the same location</a:t>
            </a:r>
          </a:p>
          <a:p>
            <a:r>
              <a:rPr lang="en-US" altLang="en-US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dirty="0"/>
              <a:t>Virtual page numbers are compared in this chain searching for a match</a:t>
            </a:r>
          </a:p>
          <a:p>
            <a:pPr lvl="1"/>
            <a:r>
              <a:rPr lang="en-US" altLang="en-US" dirty="0"/>
              <a:t>If a match is found, the corresponding physical frame is extracted</a:t>
            </a:r>
          </a:p>
          <a:p>
            <a:r>
              <a:rPr lang="en-US" altLang="en-US" dirty="0"/>
              <a:t>Variation for 64-bit addresses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dirty="0"/>
              <a:t>Similar to hashed but each entry refers to several pages (such as 16) rather than 1</a:t>
            </a:r>
          </a:p>
          <a:p>
            <a:pPr lvl="1"/>
            <a:r>
              <a:rPr lang="en-US" altLang="en-US" dirty="0"/>
              <a:t>Especially useful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dirty="0"/>
              <a:t> address spaces (where memory references are non-contiguous and scattered)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2525"/>
            <a:ext cx="7697755" cy="4792663"/>
          </a:xfrm>
        </p:spPr>
        <p:txBody>
          <a:bodyPr/>
          <a:lstStyle/>
          <a:p>
            <a:r>
              <a:rPr lang="en-US" altLang="en-US" dirty="0"/>
              <a:t>Rather than each process having a page table and keeping track of all possible logical pages, track all physical pages</a:t>
            </a:r>
          </a:p>
          <a:p>
            <a:r>
              <a:rPr lang="en-US" altLang="en-US" dirty="0"/>
              <a:t>One entry for each real page of memory</a:t>
            </a:r>
          </a:p>
          <a:p>
            <a:r>
              <a:rPr lang="en-US" altLang="en-US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dirty="0"/>
              <a:t>Use hash table to limit the search to one — or at most a few — page-table entries</a:t>
            </a:r>
          </a:p>
          <a:p>
            <a:pPr lvl="1"/>
            <a:r>
              <a:rPr lang="en-US" altLang="en-US" dirty="0"/>
              <a:t>TLB can accelerate access</a:t>
            </a:r>
          </a:p>
          <a:p>
            <a:r>
              <a:rPr lang="en-US" altLang="en-US" dirty="0"/>
              <a:t>But how to implement shared memory?</a:t>
            </a:r>
          </a:p>
          <a:p>
            <a:pPr lvl="1"/>
            <a:r>
              <a:rPr lang="en-US" altLang="en-US" dirty="0"/>
              <a:t>One mapping of a virtual address to the shared physical address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23854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D6B521-18A7-4439-A63E-29BB58B6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078653-D1C2-4F9E-AC34-145815C4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955" y="912656"/>
            <a:ext cx="8165690" cy="4534265"/>
          </a:xfrm>
        </p:spPr>
        <p:txBody>
          <a:bodyPr/>
          <a:lstStyle/>
          <a:p>
            <a:pPr marL="400050" lvl="1" indent="0">
              <a:buNone/>
            </a:pPr>
            <a:r>
              <a:rPr lang="en-US" sz="1400" dirty="0"/>
              <a:t>3) Important Questions:</a:t>
            </a:r>
          </a:p>
          <a:p>
            <a:pPr marL="685800" lvl="1"/>
            <a:r>
              <a:rPr lang="en-US" sz="1400" dirty="0"/>
              <a:t>Consider the following segment table:</a:t>
            </a:r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r>
              <a:rPr lang="en-US" sz="1400" dirty="0"/>
              <a:t>What are the physical addresses for the following logical addresses?</a:t>
            </a:r>
          </a:p>
          <a:p>
            <a:pPr marL="1085850" lvl="3" indent="0">
              <a:buNone/>
            </a:pPr>
            <a:r>
              <a:rPr lang="en-US" sz="1400" dirty="0"/>
              <a:t>a. 0,430</a:t>
            </a:r>
          </a:p>
          <a:p>
            <a:pPr marL="1085850" lvl="3" indent="0">
              <a:buNone/>
            </a:pPr>
            <a:r>
              <a:rPr lang="en-US" sz="1400" dirty="0"/>
              <a:t>b. 2,500</a:t>
            </a:r>
          </a:p>
          <a:p>
            <a:pPr marL="1085850" lvl="3" indent="0">
              <a:buNone/>
            </a:pPr>
            <a:r>
              <a:rPr lang="en-US" sz="1400" dirty="0"/>
              <a:t>c. 4,112</a:t>
            </a:r>
          </a:p>
          <a:p>
            <a:pPr marL="685800" lvl="1"/>
            <a:r>
              <a:rPr lang="en-US" sz="1400" dirty="0"/>
              <a:t>Consider the following page table:</a:t>
            </a:r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r>
              <a:rPr lang="en-US" sz="1400" dirty="0"/>
              <a:t>Each page has 1000 byte. Each address covers one byte. What is the physical address for the following logical address?</a:t>
            </a:r>
          </a:p>
          <a:p>
            <a:pPr marL="400050" lvl="1" indent="0">
              <a:buNone/>
            </a:pPr>
            <a:r>
              <a:rPr lang="en-US" sz="1400" dirty="0"/>
              <a:t>Logical Address LA = 3,251</a:t>
            </a:r>
          </a:p>
          <a:p>
            <a:pPr marL="400050" lvl="1" indent="0">
              <a:buNone/>
            </a:pPr>
            <a:r>
              <a:rPr lang="en-US" sz="1400" dirty="0"/>
              <a:t>Physical Address PA = ?</a:t>
            </a:r>
          </a:p>
          <a:p>
            <a:pPr marL="400050" lvl="1" indent="0">
              <a:buNone/>
            </a:pP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341A4-0CE3-41D2-9B8B-19840ADD4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48696"/>
            <a:ext cx="2725390" cy="1317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3C3A6-CDD6-4C08-B76D-31559E0EC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878" y="3800169"/>
            <a:ext cx="1307690" cy="12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59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Paging</a:t>
            </a:r>
          </a:p>
          <a:p>
            <a:pPr marL="685800" lvl="1"/>
            <a:r>
              <a:rPr lang="en-US" b="1" dirty="0"/>
              <a:t>The Scheme, Address Translation</a:t>
            </a:r>
          </a:p>
          <a:p>
            <a:pPr marL="685800" lvl="1"/>
            <a:r>
              <a:rPr lang="en-US" b="1" dirty="0"/>
              <a:t>Hardware support</a:t>
            </a:r>
          </a:p>
          <a:p>
            <a:pPr marL="685800" lvl="1"/>
            <a:r>
              <a:rPr lang="en-US" b="1" dirty="0"/>
              <a:t>Shared Pages</a:t>
            </a:r>
          </a:p>
          <a:p>
            <a:pPr marL="685800" lvl="1"/>
            <a:r>
              <a:rPr lang="en-US" b="1" dirty="0"/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/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8566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10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22363"/>
            <a:ext cx="7679094" cy="5067300"/>
          </a:xfrm>
        </p:spPr>
        <p:txBody>
          <a:bodyPr/>
          <a:lstStyle/>
          <a:p>
            <a:r>
              <a:rPr lang="en-US" altLang="en-US" dirty="0"/>
              <a:t>A process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swapped</a:t>
            </a:r>
            <a:r>
              <a:rPr lang="en-US" altLang="en-US" dirty="0"/>
              <a:t> temporarily out of memory to a backing store, and then brought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dirty="0"/>
              <a:t> into memory for continued execution</a:t>
            </a:r>
          </a:p>
          <a:p>
            <a:pPr lvl="1"/>
            <a:r>
              <a:rPr lang="en-US" altLang="en-US" dirty="0"/>
              <a:t>Total physical memory space of processes can exceed physical memory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store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out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dirty="0"/>
              <a:t>Major part of swap time is transfer time; total transfer time is directly proportional to the amount of memory swapped</a:t>
            </a:r>
          </a:p>
          <a:p>
            <a:r>
              <a:rPr lang="en-US" altLang="en-US" dirty="0"/>
              <a:t>System maintains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01725"/>
            <a:ext cx="7697755" cy="5067300"/>
          </a:xfrm>
        </p:spPr>
        <p:txBody>
          <a:bodyPr/>
          <a:lstStyle/>
          <a:p>
            <a:r>
              <a:rPr lang="en-US" altLang="en-US" dirty="0"/>
              <a:t>Does the swapped out process need to swap back in to same physical addresses?</a:t>
            </a:r>
          </a:p>
          <a:p>
            <a:r>
              <a:rPr lang="en-US" altLang="en-US" dirty="0"/>
              <a:t>Depends on address binding method</a:t>
            </a:r>
          </a:p>
          <a:p>
            <a:pPr lvl="1"/>
            <a:r>
              <a:rPr lang="en-US" altLang="en-US" dirty="0"/>
              <a:t>Plus consider pending I/O to / from process memory space</a:t>
            </a:r>
          </a:p>
          <a:p>
            <a:r>
              <a:rPr lang="en-US" altLang="en-US" dirty="0"/>
              <a:t>Modified versions of swapping are found on many systems (i.e., UNIX, Linux, and Windows)</a:t>
            </a:r>
          </a:p>
          <a:p>
            <a:pPr lvl="1"/>
            <a:r>
              <a:rPr lang="en-US" altLang="en-US" dirty="0"/>
              <a:t>Swapping normally disabled</a:t>
            </a:r>
          </a:p>
          <a:p>
            <a:pPr lvl="1"/>
            <a:r>
              <a:rPr lang="en-US" altLang="en-US" dirty="0"/>
              <a:t>Started if more than threshold amount of memory allocated</a:t>
            </a:r>
          </a:p>
          <a:p>
            <a:pPr lvl="1"/>
            <a:r>
              <a:rPr lang="en-US" altLang="en-US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2921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24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400175"/>
            <a:ext cx="50990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41336"/>
            <a:ext cx="8037513" cy="576262"/>
          </a:xfrm>
        </p:spPr>
        <p:txBody>
          <a:bodyPr/>
          <a:lstStyle/>
          <a:p>
            <a:r>
              <a:rPr lang="en-US" altLang="en-US" sz="30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112838"/>
            <a:ext cx="7686221" cy="4754562"/>
          </a:xfrm>
        </p:spPr>
        <p:txBody>
          <a:bodyPr/>
          <a:lstStyle/>
          <a:p>
            <a:r>
              <a:rPr lang="en-US" altLang="en-US" dirty="0"/>
              <a:t>If next processes to be put on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Can reduce if reduce size of memory swapped – by knowing how much memory really being used</a:t>
            </a:r>
          </a:p>
          <a:p>
            <a:pPr lvl="1"/>
            <a:r>
              <a:rPr lang="en-US" altLang="en-US" dirty="0"/>
              <a:t>System calls to inform OS of memory use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and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9" y="232005"/>
            <a:ext cx="7635875" cy="576262"/>
          </a:xfrm>
        </p:spPr>
        <p:txBody>
          <a:bodyPr/>
          <a:lstStyle/>
          <a:p>
            <a:r>
              <a:rPr lang="en-US" altLang="en-US" sz="28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160463"/>
            <a:ext cx="7635875" cy="4754562"/>
          </a:xfrm>
        </p:spPr>
        <p:txBody>
          <a:bodyPr/>
          <a:lstStyle/>
          <a:p>
            <a:r>
              <a:rPr lang="en-US" altLang="en-US" dirty="0"/>
              <a:t>Other constraints as well on swapping</a:t>
            </a:r>
          </a:p>
          <a:p>
            <a:pPr lvl="1"/>
            <a:r>
              <a:rPr lang="en-US" altLang="en-US" dirty="0"/>
              <a:t>Pending I/O – can’t swap out as I/O would occur to wrong process</a:t>
            </a:r>
          </a:p>
          <a:p>
            <a:pPr lvl="1"/>
            <a:r>
              <a:rPr lang="en-US" altLang="en-US" dirty="0"/>
              <a:t>Or always transfer I/O to kernel space, then to I/O device</a:t>
            </a:r>
          </a:p>
          <a:p>
            <a:pPr lvl="2"/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dirty="0"/>
              <a:t>, adds overhead</a:t>
            </a:r>
          </a:p>
          <a:p>
            <a:r>
              <a:rPr lang="en-US" altLang="en-US" dirty="0"/>
              <a:t>Standard swapping not used in modern operating systems</a:t>
            </a:r>
          </a:p>
          <a:p>
            <a:pPr lvl="1"/>
            <a:r>
              <a:rPr lang="en-US" altLang="en-US" dirty="0"/>
              <a:t>But modified version common</a:t>
            </a:r>
          </a:p>
          <a:p>
            <a:pPr lvl="2"/>
            <a:r>
              <a:rPr lang="en-US" altLang="en-US" dirty="0"/>
              <a:t>Swap only when free memory extremely low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1" y="1060450"/>
            <a:ext cx="7723187" cy="4935538"/>
          </a:xfrm>
        </p:spPr>
        <p:txBody>
          <a:bodyPr/>
          <a:lstStyle/>
          <a:p>
            <a:r>
              <a:rPr lang="en-US" altLang="en-US" dirty="0"/>
              <a:t>Not typically supported</a:t>
            </a:r>
          </a:p>
          <a:p>
            <a:pPr lvl="1"/>
            <a:r>
              <a:rPr lang="en-US" altLang="en-US" dirty="0"/>
              <a:t>Flash memory based</a:t>
            </a:r>
          </a:p>
          <a:p>
            <a:pPr lvl="2"/>
            <a:r>
              <a:rPr lang="en-US" altLang="en-US" dirty="0"/>
              <a:t>Small amount of space</a:t>
            </a:r>
          </a:p>
          <a:p>
            <a:pPr lvl="2"/>
            <a:r>
              <a:rPr lang="en-US" altLang="en-US" dirty="0"/>
              <a:t>Limited number of write cycles</a:t>
            </a:r>
          </a:p>
          <a:p>
            <a:pPr lvl="2"/>
            <a:r>
              <a:rPr lang="en-US" altLang="en-US" dirty="0"/>
              <a:t>Poor throughput between flash memory and CPU on mobile platform</a:t>
            </a:r>
          </a:p>
          <a:p>
            <a:r>
              <a:rPr lang="en-US" altLang="en-US" dirty="0"/>
              <a:t>Instead use other methods to free memory if low</a:t>
            </a:r>
          </a:p>
          <a:p>
            <a:pPr lvl="1"/>
            <a:r>
              <a:rPr lang="en-US" altLang="en-US" dirty="0"/>
              <a:t>iOS </a:t>
            </a:r>
            <a:r>
              <a:rPr lang="en-US" altLang="en-US" b="1" i="1" dirty="0"/>
              <a:t>asks</a:t>
            </a:r>
            <a:r>
              <a:rPr lang="en-US" altLang="en-US" dirty="0"/>
              <a:t> apps to voluntarily relinquish allocated memory</a:t>
            </a:r>
          </a:p>
          <a:p>
            <a:pPr lvl="2"/>
            <a:r>
              <a:rPr lang="en-US" altLang="en-US" dirty="0"/>
              <a:t>Read-only data thrown out and reloaded from flash if needed</a:t>
            </a:r>
          </a:p>
          <a:p>
            <a:pPr lvl="2"/>
            <a:r>
              <a:rPr lang="en-US" altLang="en-US" dirty="0"/>
              <a:t>Failure to free can result in termination</a:t>
            </a:r>
          </a:p>
          <a:p>
            <a:pPr lvl="1"/>
            <a:r>
              <a:rPr lang="en-US" altLang="en-US" dirty="0"/>
              <a:t>Android terminates apps if low free memory, but first writes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dirty="0"/>
              <a:t> to flash for fast restart</a:t>
            </a:r>
          </a:p>
          <a:p>
            <a:pPr lvl="1"/>
            <a:r>
              <a:rPr lang="en-US" altLang="en-US" dirty="0"/>
              <a:t>Both OSes support paging as discussed below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24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95400"/>
            <a:ext cx="4875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Paging</a:t>
            </a:r>
          </a:p>
          <a:p>
            <a:pPr marL="685800" lvl="1"/>
            <a:r>
              <a:rPr lang="en-US" b="1" dirty="0"/>
              <a:t>The Scheme, Address Translation</a:t>
            </a:r>
          </a:p>
          <a:p>
            <a:pPr marL="685800" lvl="1"/>
            <a:r>
              <a:rPr lang="en-US" b="1" dirty="0"/>
              <a:t>Hardware support</a:t>
            </a:r>
          </a:p>
          <a:p>
            <a:pPr marL="685800" lvl="1"/>
            <a:r>
              <a:rPr lang="en-US" b="1" dirty="0"/>
              <a:t>Shared Pages</a:t>
            </a:r>
          </a:p>
          <a:p>
            <a:pPr marL="685800" lvl="1"/>
            <a:r>
              <a:rPr lang="en-US" b="1" dirty="0"/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/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4123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A64160B-8DA8-4E76-98DE-90813A93C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Segmentation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A7BDCA0-7DE0-4DAD-9B3D-880588432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25" y="1157288"/>
            <a:ext cx="7702550" cy="49403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1975" algn="l"/>
              </a:tabLst>
            </a:pPr>
            <a:r>
              <a:rPr lang="en-US" altLang="en-US"/>
              <a:t>Memory-management scheme that supports user view of memory </a:t>
            </a:r>
            <a:endParaRPr lang="en-US" altLang="en-US" sz="800"/>
          </a:p>
          <a:p>
            <a:pPr>
              <a:lnSpc>
                <a:spcPct val="90000"/>
              </a:lnSpc>
              <a:tabLst>
                <a:tab pos="1831975" algn="l"/>
              </a:tabLst>
            </a:pPr>
            <a:r>
              <a:rPr lang="en-US" altLang="en-US"/>
              <a:t>A program is a collection of segments</a:t>
            </a:r>
          </a:p>
          <a:p>
            <a:pPr lvl="1">
              <a:lnSpc>
                <a:spcPct val="90000"/>
              </a:lnSpc>
              <a:tabLst>
                <a:tab pos="1831975" algn="l"/>
              </a:tabLst>
            </a:pPr>
            <a:r>
              <a:rPr lang="en-US" altLang="en-US"/>
              <a:t>A segment is a logical unit such as: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main program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procedure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function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method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object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local variables, global variables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common block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stack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symbol table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831975" algn="l"/>
              </a:tabLst>
            </a:pPr>
            <a:r>
              <a:rPr lang="en-US" altLang="en-US"/>
              <a:t>		arrays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1. Paging</a:t>
            </a:r>
          </a:p>
          <a:p>
            <a:pPr marL="685800" lvl="1"/>
            <a:r>
              <a:rPr lang="en-US" b="1" dirty="0"/>
              <a:t>The Scheme, Address Translation</a:t>
            </a:r>
          </a:p>
          <a:p>
            <a:pPr marL="685800" lvl="1"/>
            <a:r>
              <a:rPr lang="en-US" b="1" dirty="0"/>
              <a:t>Hardware support</a:t>
            </a:r>
          </a:p>
          <a:p>
            <a:pPr marL="685800" lvl="1"/>
            <a:r>
              <a:rPr lang="en-US" b="1" dirty="0"/>
              <a:t>Shared Pages</a:t>
            </a:r>
          </a:p>
          <a:p>
            <a:pPr marL="685800" lvl="1"/>
            <a:r>
              <a:rPr lang="en-US" b="1" dirty="0"/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/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996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6AE5C20-DB9C-43DE-8185-7C904238A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User</a:t>
            </a:r>
            <a:r>
              <a:rPr lang="ja-JP" altLang="en-US"/>
              <a:t>’</a:t>
            </a:r>
            <a:r>
              <a:rPr lang="en-US" altLang="ja-JP"/>
              <a:t>s View of a Program</a:t>
            </a:r>
            <a:endParaRPr lang="en-US" altLang="en-US" sz="2400"/>
          </a:p>
        </p:txBody>
      </p:sp>
      <p:pic>
        <p:nvPicPr>
          <p:cNvPr id="54275" name="Picture 6">
            <a:extLst>
              <a:ext uri="{FF2B5EF4-FFF2-40B4-BE49-F238E27FC236}">
                <a16:creationId xmlns:a16="http://schemas.microsoft.com/office/drawing/2014/main" id="{540823FA-DAE6-4805-9110-0177CBFF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233488"/>
            <a:ext cx="36957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46EDAE8-1396-4B14-8998-128058B1D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136525"/>
            <a:ext cx="7800975" cy="576263"/>
          </a:xfrm>
        </p:spPr>
        <p:txBody>
          <a:bodyPr/>
          <a:lstStyle/>
          <a:p>
            <a:pPr eaLnBrk="1" hangingPunct="1"/>
            <a:r>
              <a:rPr lang="en-US" altLang="en-US"/>
              <a:t>Logical View of Segmentation</a:t>
            </a:r>
          </a:p>
        </p:txBody>
      </p:sp>
      <p:sp>
        <p:nvSpPr>
          <p:cNvPr id="56323" name="Oval 3">
            <a:extLst>
              <a:ext uri="{FF2B5EF4-FFF2-40B4-BE49-F238E27FC236}">
                <a16:creationId xmlns:a16="http://schemas.microsoft.com/office/drawing/2014/main" id="{0D3AA678-BE81-4FB3-B4DD-FC76A9108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71575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>
              <a:latin typeface="Verdana" panose="020B0604030504040204" pitchFamily="34" charset="0"/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C43DD0E-3742-48E8-9BE4-D564589D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57375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1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89A433EC-7E68-447F-B2AA-7DC54D01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00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3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2F87EEC8-2E90-424D-A748-06ABDBB24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669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2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066FF7AF-61E8-42BD-96C2-5429A1E39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57575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4</a:t>
            </a:r>
          </a:p>
        </p:txBody>
      </p:sp>
      <p:grpSp>
        <p:nvGrpSpPr>
          <p:cNvPr id="56328" name="Group 24">
            <a:extLst>
              <a:ext uri="{FF2B5EF4-FFF2-40B4-BE49-F238E27FC236}">
                <a16:creationId xmlns:a16="http://schemas.microsoft.com/office/drawing/2014/main" id="{A590BB08-795F-4470-A836-A6BA637CE23A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171575"/>
            <a:ext cx="1143000" cy="3962400"/>
            <a:chOff x="3888" y="1056"/>
            <a:chExt cx="720" cy="2496"/>
          </a:xfrm>
        </p:grpSpPr>
        <p:grpSp>
          <p:nvGrpSpPr>
            <p:cNvPr id="56331" name="Group 11">
              <a:extLst>
                <a:ext uri="{FF2B5EF4-FFF2-40B4-BE49-F238E27FC236}">
                  <a16:creationId xmlns:a16="http://schemas.microsoft.com/office/drawing/2014/main" id="{F98C4673-13DC-448C-900D-DD49C4410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56342" name="Rectangle 8">
                <a:extLst>
                  <a:ext uri="{FF2B5EF4-FFF2-40B4-BE49-F238E27FC236}">
                    <a16:creationId xmlns:a16="http://schemas.microsoft.com/office/drawing/2014/main" id="{4BDAB1BA-8734-45DB-910D-8439074BD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5000"/>
                  </a:spcBef>
                  <a:buClr>
                    <a:srgbClr val="993300"/>
                  </a:buClr>
                  <a:buSzPct val="90000"/>
                  <a:buFont typeface="Monotype Sorts" pitchFamily="-84" charset="2"/>
                  <a:buChar char="n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35000"/>
                  </a:spcBef>
                  <a:buClr>
                    <a:srgbClr val="CC6600"/>
                  </a:buClr>
                  <a:buSzPct val="80000"/>
                  <a:buFont typeface="Monotype Sorts" pitchFamily="-84" charset="2"/>
                  <a:buChar char="l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35000"/>
                  </a:spcBef>
                  <a:buClr>
                    <a:srgbClr val="009900"/>
                  </a:buClr>
                  <a:buSzPct val="75000"/>
                  <a:buFont typeface="Webdings" panose="05030102010509060703" pitchFamily="18" charset="2"/>
                  <a:buChar char="4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35000"/>
                  </a:spcBef>
                  <a:buClr>
                    <a:schemeClr val="hlink"/>
                  </a:buClr>
                  <a:buSzPct val="75000"/>
                  <a:buChar char="–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35000"/>
                  </a:spcBef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56343" name="Line 9">
                <a:extLst>
                  <a:ext uri="{FF2B5EF4-FFF2-40B4-BE49-F238E27FC236}">
                    <a16:creationId xmlns:a16="http://schemas.microsoft.com/office/drawing/2014/main" id="{E8702DFF-51BF-42DD-ADB4-82311C2E0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32" name="Group 12">
              <a:extLst>
                <a:ext uri="{FF2B5EF4-FFF2-40B4-BE49-F238E27FC236}">
                  <a16:creationId xmlns:a16="http://schemas.microsoft.com/office/drawing/2014/main" id="{4D9D4791-482F-438C-8C8F-CE7DFAD63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56340" name="Rectangle 13">
                <a:extLst>
                  <a:ext uri="{FF2B5EF4-FFF2-40B4-BE49-F238E27FC236}">
                    <a16:creationId xmlns:a16="http://schemas.microsoft.com/office/drawing/2014/main" id="{98486837-89AC-46DC-AB0D-9FC8368AB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5000"/>
                  </a:spcBef>
                  <a:buClr>
                    <a:srgbClr val="993300"/>
                  </a:buClr>
                  <a:buSzPct val="90000"/>
                  <a:buFont typeface="Monotype Sorts" pitchFamily="-84" charset="2"/>
                  <a:buChar char="n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35000"/>
                  </a:spcBef>
                  <a:buClr>
                    <a:srgbClr val="CC6600"/>
                  </a:buClr>
                  <a:buSzPct val="80000"/>
                  <a:buFont typeface="Monotype Sorts" pitchFamily="-84" charset="2"/>
                  <a:buChar char="l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35000"/>
                  </a:spcBef>
                  <a:buClr>
                    <a:srgbClr val="009900"/>
                  </a:buClr>
                  <a:buSzPct val="75000"/>
                  <a:buFont typeface="Webdings" panose="05030102010509060703" pitchFamily="18" charset="2"/>
                  <a:buChar char="4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35000"/>
                  </a:spcBef>
                  <a:buClr>
                    <a:schemeClr val="hlink"/>
                  </a:buClr>
                  <a:buSzPct val="75000"/>
                  <a:buChar char="–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35000"/>
                  </a:spcBef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lr>
                    <a:srgbClr val="FF0066"/>
                  </a:buClr>
                  <a:buSzPct val="75000"/>
                  <a:buChar char="»"/>
                  <a:defRPr kumimoji="1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56341" name="Line 14">
                <a:extLst>
                  <a:ext uri="{FF2B5EF4-FFF2-40B4-BE49-F238E27FC236}">
                    <a16:creationId xmlns:a16="http://schemas.microsoft.com/office/drawing/2014/main" id="{87854636-2242-4463-ACEA-422F8F898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33" name="Text Box 15">
              <a:extLst>
                <a:ext uri="{FF2B5EF4-FFF2-40B4-BE49-F238E27FC236}">
                  <a16:creationId xmlns:a16="http://schemas.microsoft.com/office/drawing/2014/main" id="{74D1B613-8452-46AC-8748-400B85EBE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" y="113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6334" name="Text Box 16">
              <a:extLst>
                <a:ext uri="{FF2B5EF4-FFF2-40B4-BE49-F238E27FC236}">
                  <a16:creationId xmlns:a16="http://schemas.microsoft.com/office/drawing/2014/main" id="{7DF021F4-B177-408A-BD0E-7BD16C6EE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143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4</a:t>
              </a:r>
            </a:p>
          </p:txBody>
        </p:sp>
        <p:sp>
          <p:nvSpPr>
            <p:cNvPr id="56335" name="Rectangle 17">
              <a:extLst>
                <a:ext uri="{FF2B5EF4-FFF2-40B4-BE49-F238E27FC236}">
                  <a16:creationId xmlns:a16="http://schemas.microsoft.com/office/drawing/2014/main" id="{A97105C4-81BF-40CC-A7C4-1CA5E94D3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6336" name="Rectangle 18">
              <a:extLst>
                <a:ext uri="{FF2B5EF4-FFF2-40B4-BE49-F238E27FC236}">
                  <a16:creationId xmlns:a16="http://schemas.microsoft.com/office/drawing/2014/main" id="{DB6A33DF-07AA-4F06-8E5B-53AF888AD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6337" name="Line 19">
              <a:extLst>
                <a:ext uri="{FF2B5EF4-FFF2-40B4-BE49-F238E27FC236}">
                  <a16:creationId xmlns:a16="http://schemas.microsoft.com/office/drawing/2014/main" id="{7FD84999-9071-41ED-B926-511720A59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Text Box 20">
              <a:extLst>
                <a:ext uri="{FF2B5EF4-FFF2-40B4-BE49-F238E27FC236}">
                  <a16:creationId xmlns:a16="http://schemas.microsoft.com/office/drawing/2014/main" id="{9E40DF6A-A9D6-436F-8F94-5CDFDD279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242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2</a:t>
              </a:r>
            </a:p>
          </p:txBody>
        </p:sp>
        <p:sp>
          <p:nvSpPr>
            <p:cNvPr id="56339" name="Text Box 21">
              <a:extLst>
                <a:ext uri="{FF2B5EF4-FFF2-40B4-BE49-F238E27FC236}">
                  <a16:creationId xmlns:a16="http://schemas.microsoft.com/office/drawing/2014/main" id="{1395ED85-42A4-4EAF-88D7-01EC88DC9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288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3</a:t>
              </a:r>
            </a:p>
          </p:txBody>
        </p:sp>
      </p:grpSp>
      <p:sp>
        <p:nvSpPr>
          <p:cNvPr id="56329" name="Text Box 22">
            <a:extLst>
              <a:ext uri="{FF2B5EF4-FFF2-40B4-BE49-F238E27FC236}">
                <a16:creationId xmlns:a16="http://schemas.microsoft.com/office/drawing/2014/main" id="{CC8F3E0E-2E81-4E93-AE2A-D2EF3DDB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254625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user space </a:t>
            </a:r>
          </a:p>
        </p:txBody>
      </p:sp>
      <p:sp>
        <p:nvSpPr>
          <p:cNvPr id="56330" name="Text Box 23">
            <a:extLst>
              <a:ext uri="{FF2B5EF4-FFF2-40B4-BE49-F238E27FC236}">
                <a16:creationId xmlns:a16="http://schemas.microsoft.com/office/drawing/2014/main" id="{E3CA031A-6EFF-4C48-8164-104BC6BA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525462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physical memory space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DEA44F3-E997-4627-9300-FAC701508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875" y="166688"/>
            <a:ext cx="7908925" cy="576262"/>
          </a:xfrm>
        </p:spPr>
        <p:txBody>
          <a:bodyPr/>
          <a:lstStyle/>
          <a:p>
            <a:pPr eaLnBrk="1" hangingPunct="1"/>
            <a:r>
              <a:rPr lang="en-US" altLang="en-US"/>
              <a:t>Segmentation Architecture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245239E-301E-4634-8883-5397D44E1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093788"/>
            <a:ext cx="7246937" cy="5053012"/>
          </a:xfrm>
        </p:spPr>
        <p:txBody>
          <a:bodyPr/>
          <a:lstStyle/>
          <a:p>
            <a:pPr>
              <a:tabLst>
                <a:tab pos="1828800" algn="l"/>
                <a:tab pos="2855913" algn="ctr"/>
              </a:tabLst>
            </a:pPr>
            <a:r>
              <a:rPr lang="en-US" altLang="en-US"/>
              <a:t>Logical address consists of a two tuple:</a:t>
            </a:r>
          </a:p>
          <a:p>
            <a:pPr>
              <a:buFont typeface="Monotype Sorts" pitchFamily="-84" charset="2"/>
              <a:buNone/>
              <a:tabLst>
                <a:tab pos="1828800" algn="l"/>
                <a:tab pos="2855913" algn="ctr"/>
              </a:tabLst>
            </a:pPr>
            <a:r>
              <a:rPr lang="en-US" altLang="en-US"/>
              <a:t>		&lt;segment-number, offset&gt;,</a:t>
            </a:r>
          </a:p>
          <a:p>
            <a:pPr>
              <a:buFont typeface="Monotype Sorts" pitchFamily="-84" charset="2"/>
              <a:buNone/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 table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maps two-dimensional physical addresses; each table entry has:</a:t>
            </a:r>
          </a:p>
          <a:p>
            <a:pPr lvl="1"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base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contains the starting physical address where the segments reside in memory</a:t>
            </a:r>
          </a:p>
          <a:p>
            <a:pPr lvl="1"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limit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specifies the length of the segment</a:t>
            </a:r>
          </a:p>
          <a:p>
            <a:pPr lvl="1"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Segment-table base register (STBR)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points to the segment table</a:t>
            </a:r>
            <a:r>
              <a:rPr lang="ja-JP" altLang="en-US"/>
              <a:t>’</a:t>
            </a:r>
            <a:r>
              <a:rPr lang="en-US" altLang="ja-JP"/>
              <a:t>s location in memory</a:t>
            </a:r>
          </a:p>
          <a:p>
            <a:pPr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Segment-table length register (STLR)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indicates number of segments used by a program;</a:t>
            </a:r>
          </a:p>
          <a:p>
            <a:pPr>
              <a:buFont typeface="Monotype Sorts" pitchFamily="-84" charset="2"/>
              <a:buNone/>
              <a:tabLst>
                <a:tab pos="1828800" algn="l"/>
                <a:tab pos="2855913" algn="ctr"/>
              </a:tabLst>
            </a:pPr>
            <a:r>
              <a:rPr lang="en-US" altLang="en-US"/>
              <a:t>	                  segment number </a:t>
            </a:r>
            <a:r>
              <a:rPr lang="en-US" altLang="en-US" b="1" i="1">
                <a:solidFill>
                  <a:srgbClr val="FF0000"/>
                </a:solidFill>
              </a:rPr>
              <a:t>s</a:t>
            </a:r>
            <a:r>
              <a:rPr lang="en-US" altLang="en-US"/>
              <a:t> is legal if </a:t>
            </a:r>
            <a:r>
              <a:rPr lang="en-US" altLang="en-US" b="1" i="1">
                <a:solidFill>
                  <a:srgbClr val="FF0000"/>
                </a:solidFill>
              </a:rPr>
              <a:t>s</a:t>
            </a:r>
            <a:r>
              <a:rPr lang="en-US" altLang="en-US"/>
              <a:t> &lt; </a:t>
            </a:r>
            <a:r>
              <a:rPr lang="en-US" altLang="en-US" b="1">
                <a:solidFill>
                  <a:srgbClr val="FF0000"/>
                </a:solidFill>
              </a:rPr>
              <a:t>STLR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BE68CD1-F33D-4FFE-A778-CF7360A4B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214313"/>
            <a:ext cx="7829550" cy="576262"/>
          </a:xfrm>
        </p:spPr>
        <p:txBody>
          <a:bodyPr/>
          <a:lstStyle/>
          <a:p>
            <a:pPr eaLnBrk="1" hangingPunct="1"/>
            <a:r>
              <a:rPr lang="en-US" altLang="en-US"/>
              <a:t>Segmentation Architecture (Cont.)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6771F7-1D1C-4D7D-B4AE-3EF327A22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62050"/>
            <a:ext cx="6775450" cy="4468813"/>
          </a:xfrm>
        </p:spPr>
        <p:txBody>
          <a:bodyPr/>
          <a:lstStyle/>
          <a:p>
            <a:r>
              <a:rPr lang="en-US" altLang="en-US"/>
              <a:t>Protection</a:t>
            </a:r>
          </a:p>
          <a:p>
            <a:pPr lvl="1"/>
            <a:r>
              <a:rPr lang="en-US" altLang="en-US"/>
              <a:t>With each entry in segment table associate:</a:t>
            </a:r>
          </a:p>
          <a:p>
            <a:pPr lvl="2"/>
            <a:r>
              <a:rPr lang="en-US" altLang="en-US"/>
              <a:t>validation bit = 0 </a:t>
            </a:r>
            <a:r>
              <a:rPr lang="en-US" altLang="en-US">
                <a:sym typeface="Symbol" panose="05050102010706020507" pitchFamily="18" charset="2"/>
              </a:rPr>
              <a:t> illegal segment</a:t>
            </a:r>
          </a:p>
          <a:p>
            <a:pPr lvl="2"/>
            <a:r>
              <a:rPr lang="en-US" altLang="en-US">
                <a:sym typeface="Symbol" panose="05050102010706020507" pitchFamily="18" charset="2"/>
              </a:rPr>
              <a:t>read/write/execute privileges</a:t>
            </a:r>
          </a:p>
          <a:p>
            <a:r>
              <a:rPr lang="en-US" altLang="en-US"/>
              <a:t>Protection bits associated with segments; code sharing occurs at segment level</a:t>
            </a:r>
          </a:p>
          <a:p>
            <a:r>
              <a:rPr lang="en-US" altLang="en-US"/>
              <a:t>Since segments vary in length, memory allocation is a dynamic storage-allocation problem</a:t>
            </a:r>
          </a:p>
          <a:p>
            <a:r>
              <a:rPr lang="en-US" altLang="en-US"/>
              <a:t>A segmentation example is shown in the following diagram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673D403-DA80-4AFC-8C87-2EB3AFC4E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Segmentation Hardware</a:t>
            </a:r>
            <a:endParaRPr lang="en-US" altLang="en-US" sz="2400"/>
          </a:p>
        </p:txBody>
      </p:sp>
      <p:pic>
        <p:nvPicPr>
          <p:cNvPr id="62467" name="Picture 4" descr="8">
            <a:extLst>
              <a:ext uri="{FF2B5EF4-FFF2-40B4-BE49-F238E27FC236}">
                <a16:creationId xmlns:a16="http://schemas.microsoft.com/office/drawing/2014/main" id="{C0F1924B-0430-4F51-A053-478E6AC8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254125"/>
            <a:ext cx="582771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8909" y="0"/>
            <a:ext cx="8222072" cy="576262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Example of Logical &amp; Physical Addresses with SEGMENTATION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30EBC-1CCA-44C1-8B99-CF72C485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1" y="966676"/>
            <a:ext cx="8504904" cy="58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62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      Translation of LA to PA with Segmentation Table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272" y="1042220"/>
            <a:ext cx="8327922" cy="520126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Consider the following segment table: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Segment #           Base       Length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       0                   321         600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       </a:t>
            </a:r>
            <a:r>
              <a:rPr lang="en-US" sz="1400" dirty="0">
                <a:solidFill>
                  <a:srgbClr val="0070C0"/>
                </a:solidFill>
              </a:rPr>
              <a:t>1                   5230       214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       2                   170         112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       </a:t>
            </a:r>
            <a:r>
              <a:rPr lang="en-US" sz="1400" dirty="0">
                <a:solidFill>
                  <a:srgbClr val="00B050"/>
                </a:solidFill>
              </a:rPr>
              <a:t>3                   2086       580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       4                   952         396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What is the physical address for the following Logical Addresses. Explain how you find it.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a)	LA = [ </a:t>
            </a:r>
            <a:r>
              <a:rPr lang="en-US" sz="1400" dirty="0">
                <a:solidFill>
                  <a:srgbClr val="00B050"/>
                </a:solidFill>
              </a:rPr>
              <a:t>3 , 500 </a:t>
            </a:r>
            <a:r>
              <a:rPr lang="en-US" sz="1400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b)	LA = [ </a:t>
            </a:r>
            <a:r>
              <a:rPr lang="en-US" sz="1400" dirty="0">
                <a:solidFill>
                  <a:srgbClr val="0070C0"/>
                </a:solidFill>
              </a:rPr>
              <a:t>1 , 321 </a:t>
            </a:r>
            <a:r>
              <a:rPr lang="en-US" sz="1400" dirty="0"/>
              <a:t>]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ANSWER: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a) Logical Address LA = [Segment #, Offset] = [ </a:t>
            </a:r>
            <a:r>
              <a:rPr lang="en-US" sz="1400" dirty="0">
                <a:solidFill>
                  <a:srgbClr val="00B050"/>
                </a:solidFill>
              </a:rPr>
              <a:t>3 , 500 </a:t>
            </a:r>
            <a:r>
              <a:rPr lang="en-US" sz="1400" dirty="0"/>
              <a:t>] means the segment# = 3 and the Offset = 500.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Use the fact that the segment = 3 in LA, look up at the Segment Table,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we’ll have Base = 2086, and the Offset = 500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As the length = 580, which is more than the Offset. Therefore, it’s OK.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The physical address = BASE, Offset or = [ </a:t>
            </a:r>
            <a:r>
              <a:rPr lang="en-US" sz="1400" dirty="0">
                <a:solidFill>
                  <a:srgbClr val="00B050"/>
                </a:solidFill>
              </a:rPr>
              <a:t>2086, 500 </a:t>
            </a:r>
            <a:r>
              <a:rPr lang="en-US" sz="1400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b) Logical Address LA = [ </a:t>
            </a:r>
            <a:r>
              <a:rPr lang="en-US" sz="1400" dirty="0">
                <a:solidFill>
                  <a:srgbClr val="0070C0"/>
                </a:solidFill>
              </a:rPr>
              <a:t>1 , 321 </a:t>
            </a:r>
            <a:r>
              <a:rPr lang="en-US" sz="1400" dirty="0"/>
              <a:t>] means the segment number = 1 and the Offset = 321.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Use the fact that the segment = 1 in LA, look up at the Segment Table,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we’ll have Base = </a:t>
            </a:r>
            <a:r>
              <a:rPr lang="en-US" sz="1400" dirty="0">
                <a:solidFill>
                  <a:srgbClr val="0070C0"/>
                </a:solidFill>
              </a:rPr>
              <a:t>5230</a:t>
            </a:r>
            <a:r>
              <a:rPr lang="en-US" sz="1400" dirty="0"/>
              <a:t>, the Offset = 312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BUT the length = 214, which is less than the Offset. Therefore, it’s an INVALID ADDRESS.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It will generate a TRAP.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87022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Paging</a:t>
            </a:r>
          </a:p>
          <a:p>
            <a:pPr marL="685800" lvl="1"/>
            <a:r>
              <a:rPr lang="en-US" b="1" dirty="0"/>
              <a:t>The Scheme, Address Translation</a:t>
            </a:r>
          </a:p>
          <a:p>
            <a:pPr marL="685800" lvl="1"/>
            <a:r>
              <a:rPr lang="en-US" b="1" dirty="0"/>
              <a:t>Hardware support</a:t>
            </a:r>
          </a:p>
          <a:p>
            <a:pPr marL="685800" lvl="1"/>
            <a:r>
              <a:rPr lang="en-US" b="1" dirty="0"/>
              <a:t>Shared Pages</a:t>
            </a:r>
          </a:p>
          <a:p>
            <a:pPr marL="685800" lvl="1"/>
            <a:r>
              <a:rPr lang="en-US" b="1" dirty="0"/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3562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416" y="226854"/>
            <a:ext cx="7876009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233488"/>
            <a:ext cx="7669765" cy="4530725"/>
          </a:xfrm>
        </p:spPr>
        <p:txBody>
          <a:bodyPr/>
          <a:lstStyle/>
          <a:p>
            <a:r>
              <a:rPr lang="en-US" altLang="en-US" dirty="0"/>
              <a:t>Dominant industry chips</a:t>
            </a:r>
          </a:p>
          <a:p>
            <a:r>
              <a:rPr lang="en-US" altLang="en-US" dirty="0"/>
              <a:t>Pentium CPUs are 32-bit and called IA-32 architecture</a:t>
            </a:r>
          </a:p>
          <a:p>
            <a:r>
              <a:rPr lang="en-US" altLang="en-US" dirty="0"/>
              <a:t>Current Intel CPUs are 64-bit and called IA-64 architecture</a:t>
            </a:r>
          </a:p>
          <a:p>
            <a:r>
              <a:rPr lang="en-US" altLang="en-US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778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21" y="232005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080" y="1339361"/>
            <a:ext cx="7735918" cy="4530725"/>
          </a:xfrm>
        </p:spPr>
        <p:txBody>
          <a:bodyPr/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666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038" y="22633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Memory Organization</a:t>
            </a: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4379CD6D-4A96-4877-BC85-DF3759735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47" y="1450260"/>
            <a:ext cx="7484706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dirty="0"/>
              <a:t>Paging &amp; Segmentation are m</a:t>
            </a:r>
            <a:r>
              <a:rPr lang="en-US" altLang="en-US" kern="0" dirty="0"/>
              <a:t>ethods to organize RAM</a:t>
            </a:r>
          </a:p>
          <a:p>
            <a:r>
              <a:rPr lang="en-US" altLang="en-US" kern="0" dirty="0"/>
              <a:t>Divide both physical and logical memory into blocks</a:t>
            </a:r>
          </a:p>
          <a:p>
            <a:endParaRPr lang="en-US" altLang="en-US" kern="0" dirty="0"/>
          </a:p>
          <a:p>
            <a:r>
              <a:rPr lang="en-US" altLang="en-US" kern="0" dirty="0"/>
              <a:t>In PAGING: blocks of same size </a:t>
            </a:r>
          </a:p>
          <a:p>
            <a:pPr lvl="1"/>
            <a:r>
              <a:rPr lang="en-US" altLang="en-US" kern="0" dirty="0"/>
              <a:t>Blocks in logical memory are called </a:t>
            </a:r>
            <a:r>
              <a:rPr lang="en-US" altLang="en-US" b="1" kern="0" dirty="0">
                <a:solidFill>
                  <a:srgbClr val="006699"/>
                </a:solidFill>
                <a:latin typeface="+mj-lt"/>
              </a:rPr>
              <a:t>pages </a:t>
            </a:r>
          </a:p>
          <a:p>
            <a:pPr lvl="1"/>
            <a:r>
              <a:rPr lang="en-US" altLang="en-US" kern="0" dirty="0"/>
              <a:t>Blocks in physical memory are called </a:t>
            </a:r>
            <a:r>
              <a:rPr lang="en-US" altLang="en-US" b="1" kern="0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marL="457200" lvl="1" indent="0">
              <a:buNone/>
            </a:pPr>
            <a:endParaRPr lang="en-US" altLang="en-US" b="1" kern="0" dirty="0">
              <a:solidFill>
                <a:srgbClr val="006699"/>
              </a:solidFill>
              <a:latin typeface="+mj-lt"/>
            </a:endParaRPr>
          </a:p>
          <a:p>
            <a:pPr marL="457200" lvl="1" indent="0">
              <a:buNone/>
            </a:pPr>
            <a:endParaRPr lang="en-US" altLang="en-US" kern="0" dirty="0"/>
          </a:p>
          <a:p>
            <a:r>
              <a:rPr lang="en-US" altLang="en-US" kern="0" dirty="0"/>
              <a:t>In SEGMENTATION: blocks of various sizes called segments</a:t>
            </a:r>
          </a:p>
          <a:p>
            <a:pPr marL="457200" lvl="1" indent="0">
              <a:buNone/>
            </a:pP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247050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8" y="231649"/>
            <a:ext cx="814646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323452"/>
            <a:ext cx="767909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Font typeface="Webdings" panose="05030102010509060703" pitchFamily="18" charset="2"/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458776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387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296" y="188588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2049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00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235762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220788"/>
            <a:ext cx="45037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981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909" y="232975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3" y="3772613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90" y="1108075"/>
            <a:ext cx="78692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dirty="0">
                <a:latin typeface="Helvetica" panose="020B0604020202020204" pitchFamily="34" charset="0"/>
              </a:rPr>
              <a:t>(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137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661" y="24509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x86-64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9EF759-8E97-43E4-B675-04E06FE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1122363"/>
            <a:ext cx="763292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68612" name="Picture 2" descr="8_25.pdf">
            <a:extLst>
              <a:ext uri="{FF2B5EF4-FFF2-40B4-BE49-F238E27FC236}">
                <a16:creationId xmlns:a16="http://schemas.microsoft.com/office/drawing/2014/main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108450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8301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ARM Architecture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CE6398-8797-4635-8426-2FD70A2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169988"/>
            <a:ext cx="352272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Dominant mobile platform chip (Apple iOS and Google Android devices for example)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Modern, energy efficient, 32-bit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4 KB and 16 KB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1 MB and 16 MB pages (termed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sections</a:t>
            </a:r>
            <a:r>
              <a:rPr kumimoji="1" lang="en-US" altLang="en-US" sz="1600" dirty="0">
                <a:latin typeface="Helvetica" panose="020B0604020202020204" pitchFamily="34" charset="0"/>
              </a:rPr>
              <a:t>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One-level paging for sections, two-level for smaller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Two levels of TLBs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Outer level has two micro TLBs (one data, one instruction)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Inner is single main TLB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69636" name="Picture 1" descr="8_26.pdf">
            <a:extLst>
              <a:ext uri="{FF2B5EF4-FFF2-40B4-BE49-F238E27FC236}">
                <a16:creationId xmlns:a16="http://schemas.microsoft.com/office/drawing/2014/main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76388"/>
            <a:ext cx="41005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2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038" y="22633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Overview of Paging &amp; Segmentation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AC1EC-6372-4B49-95D8-8D7DACE0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1053309"/>
            <a:ext cx="7837714" cy="53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3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612" y="14085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1. Paging</a:t>
            </a:r>
          </a:p>
          <a:p>
            <a:pPr marL="685800" lvl="1"/>
            <a:r>
              <a:rPr lang="en-US" b="1" dirty="0">
                <a:highlight>
                  <a:srgbClr val="FFFF00"/>
                </a:highlight>
              </a:rPr>
              <a:t>The Scheme, Address Translation</a:t>
            </a:r>
          </a:p>
          <a:p>
            <a:pPr marL="685800" lvl="1"/>
            <a:r>
              <a:rPr lang="en-US" b="1" dirty="0"/>
              <a:t>Hardware support</a:t>
            </a:r>
          </a:p>
          <a:p>
            <a:pPr marL="685800" lvl="1"/>
            <a:r>
              <a:rPr lang="en-US" b="1" dirty="0"/>
              <a:t>Shared Pages</a:t>
            </a:r>
          </a:p>
          <a:p>
            <a:pPr marL="685800" lvl="1"/>
            <a:r>
              <a:rPr lang="en-US" b="1" dirty="0"/>
              <a:t>Advanced Topics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Swapping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Segmentation</a:t>
            </a:r>
          </a:p>
          <a:p>
            <a:pPr lvl="1"/>
            <a:r>
              <a:rPr lang="en-US" b="1" dirty="0"/>
              <a:t>The Scheme, Address Translation</a:t>
            </a:r>
          </a:p>
          <a:p>
            <a:pPr lvl="1"/>
            <a:r>
              <a:rPr lang="en-US" b="1" dirty="0"/>
              <a:t>Segmentation with Paging in Intel Pentium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932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28713"/>
            <a:ext cx="7484706" cy="4764087"/>
          </a:xfrm>
        </p:spPr>
        <p:txBody>
          <a:bodyPr/>
          <a:lstStyle/>
          <a:p>
            <a:r>
              <a:rPr lang="en-US" altLang="en-US" dirty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dirty="0"/>
              <a:t>Avoids external fragmentation</a:t>
            </a:r>
          </a:p>
          <a:p>
            <a:pPr lvl="1"/>
            <a:r>
              <a:rPr lang="en-US" altLang="en-US" dirty="0"/>
              <a:t>Avoids problem of varying sized memory chunks</a:t>
            </a:r>
            <a:endParaRPr lang="en-US" altLang="en-US" sz="800" dirty="0"/>
          </a:p>
          <a:p>
            <a:r>
              <a:rPr lang="en-US" altLang="en-US" dirty="0"/>
              <a:t>Divide physical memory into fixed-sized blocks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Divide logical memory into blocks of same size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dirty="0"/>
              <a:t>Keep track of all free frames</a:t>
            </a:r>
            <a:endParaRPr lang="en-US" altLang="en-US" sz="800" dirty="0"/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  <a:p>
            <a:r>
              <a:rPr lang="en-US" altLang="en-US" dirty="0"/>
              <a:t>Backing store likewise split into pages</a:t>
            </a:r>
          </a:p>
          <a:p>
            <a:r>
              <a:rPr lang="en-US" altLang="en-US" dirty="0"/>
              <a:t>Still have Internal fragmentation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12589</TotalTime>
  <Words>3665</Words>
  <Application>Microsoft Office PowerPoint</Application>
  <PresentationFormat>On-screen Show (4:3)</PresentationFormat>
  <Paragraphs>592</Paragraphs>
  <Slides>66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Lecture 16     Paging and Segmentation</vt:lpstr>
      <vt:lpstr>Outline</vt:lpstr>
      <vt:lpstr>Outline</vt:lpstr>
      <vt:lpstr>Outline</vt:lpstr>
      <vt:lpstr>Outline</vt:lpstr>
      <vt:lpstr>Memory Organization</vt:lpstr>
      <vt:lpstr>Overview of Paging &amp; Segmentation</vt:lpstr>
      <vt:lpstr>Outline</vt:lpstr>
      <vt:lpstr>Paging</vt:lpstr>
      <vt:lpstr>Address Translation Scheme</vt:lpstr>
      <vt:lpstr>Outline</vt:lpstr>
      <vt:lpstr>Paging Hardware</vt:lpstr>
      <vt:lpstr>Paging Model of Logical and  Physical Memory</vt:lpstr>
      <vt:lpstr>Paging Example 1</vt:lpstr>
      <vt:lpstr>Paging Example 2 </vt:lpstr>
      <vt:lpstr>Paging -- Calculating internal fragmentation</vt:lpstr>
      <vt:lpstr>Free Frames</vt:lpstr>
      <vt:lpstr>Implementation of Page Table</vt:lpstr>
      <vt:lpstr>Translation Look-Aside Buffer </vt:lpstr>
      <vt:lpstr>Hardware</vt:lpstr>
      <vt:lpstr>Paging Hardware With TLB</vt:lpstr>
      <vt:lpstr>Translation of LA to PA with Page Table</vt:lpstr>
      <vt:lpstr>Effective Access Time</vt:lpstr>
      <vt:lpstr>Memory Protection</vt:lpstr>
      <vt:lpstr>Valid (v) or Invalid (i) Bit In A Page Table</vt:lpstr>
      <vt:lpstr>Outline</vt:lpstr>
      <vt:lpstr>Shared Pages</vt:lpstr>
      <vt:lpstr>Shared Pages Example</vt:lpstr>
      <vt:lpstr>Outline</vt:lpstr>
      <vt:lpstr>Structure of the Page Table</vt:lpstr>
      <vt:lpstr>Hierarchical Page Tables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Outline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Outline</vt:lpstr>
      <vt:lpstr>Segmentation</vt:lpstr>
      <vt:lpstr>User’s View of a Program</vt:lpstr>
      <vt:lpstr>Logical View of Segmentation</vt:lpstr>
      <vt:lpstr>Segmentation Architecture </vt:lpstr>
      <vt:lpstr>Segmentation Architecture (Cont.)</vt:lpstr>
      <vt:lpstr>Segmentation Hardware</vt:lpstr>
      <vt:lpstr>Example of Logical &amp; Physical Addresses with SEGMENTATION</vt:lpstr>
      <vt:lpstr>      Translation of LA to PA with Segmentation Table</vt:lpstr>
      <vt:lpstr>Outline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Hanh Pham</cp:lastModifiedBy>
  <cp:revision>423</cp:revision>
  <cp:lastPrinted>2001-06-14T13:58:17Z</cp:lastPrinted>
  <dcterms:created xsi:type="dcterms:W3CDTF">2011-01-13T23:43:38Z</dcterms:created>
  <dcterms:modified xsi:type="dcterms:W3CDTF">2025-04-08T16:01:11Z</dcterms:modified>
</cp:coreProperties>
</file>