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379" r:id="rId2"/>
    <p:sldId id="469" r:id="rId3"/>
    <p:sldId id="287" r:id="rId4"/>
    <p:sldId id="470" r:id="rId5"/>
    <p:sldId id="334" r:id="rId6"/>
    <p:sldId id="335" r:id="rId7"/>
    <p:sldId id="471" r:id="rId8"/>
    <p:sldId id="407" r:id="rId9"/>
    <p:sldId id="474" r:id="rId10"/>
    <p:sldId id="336" r:id="rId11"/>
    <p:sldId id="337" r:id="rId12"/>
    <p:sldId id="338" r:id="rId13"/>
    <p:sldId id="472" r:id="rId14"/>
    <p:sldId id="339" r:id="rId15"/>
    <p:sldId id="409" r:id="rId16"/>
    <p:sldId id="340" r:id="rId17"/>
    <p:sldId id="341" r:id="rId18"/>
    <p:sldId id="410" r:id="rId19"/>
    <p:sldId id="343" r:id="rId20"/>
    <p:sldId id="344" r:id="rId21"/>
    <p:sldId id="345" r:id="rId22"/>
    <p:sldId id="346" r:id="rId23"/>
    <p:sldId id="411" r:id="rId24"/>
    <p:sldId id="347" r:id="rId25"/>
    <p:sldId id="412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473" r:id="rId34"/>
    <p:sldId id="475" r:id="rId35"/>
    <p:sldId id="355" r:id="rId36"/>
    <p:sldId id="356" r:id="rId37"/>
    <p:sldId id="357" r:id="rId38"/>
    <p:sldId id="358" r:id="rId39"/>
    <p:sldId id="359" r:id="rId40"/>
    <p:sldId id="360" r:id="rId41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9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7"/>
  </p:normalViewPr>
  <p:slideViewPr>
    <p:cSldViewPr snapToGrid="0">
      <p:cViewPr varScale="1">
        <p:scale>
          <a:sx n="121" d="100"/>
          <a:sy n="121" d="100"/>
        </p:scale>
        <p:origin x="1248" y="9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114A89C-1C73-4D44-A8BC-42BAA055C1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BDAB79E-6014-4A3D-84DF-A7CEB339BC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0D5592A-E44D-4423-B07A-957389C43B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1FDBA55-75B0-4E79-BF0F-BC11D59E5F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 smtClean="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01873986-C89E-4478-9B6A-F6B0BF3B5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45A858E-881C-46A6-B3BB-38AF66B8F9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6C7A83-A047-4863-99DC-443A82A895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A60EB1-DAFD-4AE9-AB03-60CC4D8EEE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81DC59-26C3-4F7F-8E43-93FC93CCE3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2C085E6-91D9-44E7-80E9-718A60124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950034D-84CE-4525-AFD4-671AE6465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A890F1-2F48-45ED-9750-542EA7D8C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2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ABBBA32-327C-4520-BB88-E93BCE413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553D4C-F3A2-40EC-A353-CAF60F6FAB16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D77ED832-6662-429B-8811-E6909535F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01340DBE-8380-4A63-8CC7-AB75088D5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C32FEA61-84E0-4F6E-A5DE-438DD3F1B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8E264-0F87-448A-8621-D998F18CE072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0867D87-173B-443F-8109-C247DF510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72E0E792-E4EE-44D7-9914-9DC91BCBD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30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9EE992A3-26D2-44B8-92BB-28FFF646A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55654F-329B-48DD-8FA1-1D00BD4AA2CD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3C5E8084-CD27-45F0-948B-527CF3E8C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01C2F6CE-343E-4E7D-B50B-7FBBE87E4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FBD6615-ED48-4079-BAA7-A84844D67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8E5558-88DF-40FE-90FF-9EB1FEE63A86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825ED8D-9E3E-4698-BB5C-C026B0475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D5306E4-3AAE-4121-B023-8B43D082C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BFD4EBE-353D-4C31-99D7-B7C3FEC6C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B80A18-0C17-4A8A-A28E-1B3AD0E8B888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A02C982-0312-4EC7-A741-67B0BEDA4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11F7861C-35C5-4B12-8A55-F7A16557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E2EC3CC7-E29A-4D50-9A98-532553638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6C72E5-BDBA-4628-BBAF-85FBB5CCE3BE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B01CE6FA-B36D-49C3-8371-51A4E9764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8274DE9-BC41-40F6-83AC-5A3D3773C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A015233-DFC5-4181-9DBD-191581D3D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AA9686-8C45-4B6B-B192-53184893EC9B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606F670-2456-4E74-98E3-6F8992538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1CE9A51-74EA-466B-956F-199FC346E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6551FA5F-3DAF-4F79-96DF-B76D1641D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4D4E91-7487-49F0-9D91-43B839F06F41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167C6B9E-26B1-4F34-923D-B2966B894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351E2D8-3E9B-4911-A879-EA20F380F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A8A00347-BFEB-47CE-B8F7-F4A3E8EC8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B8A3B8-FFC6-4EAE-BC20-3413272D7E23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29DEC50F-F8EB-47B2-9592-C432BA44F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7B4D387E-81FF-4C55-AE2B-EDD0B9D58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7699670-5331-4C7F-B66F-45A2105BA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5D0AF2-D85B-4E4E-89AE-3DAF63F14019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043F316-76DC-4F8D-B0C9-695562CD8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70DB475-EF8D-4192-AEB8-E04565EC3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B9D8362-CFFE-4239-A0CE-16166762B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54A397-8FAE-4C30-A05F-CF91331CD813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0D4DD15-6D6E-4697-8517-23E5CECAC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3F296D03-4616-4EA3-8B0A-A93A46673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BE82472-66AF-4BF7-A2A7-57FD11ECB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009F0B-5F82-4126-923B-E013C3AAF972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93C9793E-0DAB-48C2-A22A-A9ACDD882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AC332B0-F66D-4C3F-8DDB-E1E0D7FC2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66F09507-C2E2-47B2-82A8-B5E3C87D7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B546AF-CFB6-4A26-A155-B7AC52B1171E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84A5CD44-BF84-48EC-B0BC-E076CADF8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26D7BA3-2768-4887-B710-E8BBC3F5A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3ABA041F-CBD6-47AF-B833-FA2229A9BA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018407F-AAA5-4963-A6A5-D6FE6F7F8BA8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76824097-C234-4268-8A44-3B4C9960D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27E9339F-4D5C-4423-AB79-A4E63110E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26C1E9B0-A878-46DB-8C55-CED0E9E89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802788-C8C7-415D-889B-42AFD28A494F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70E474D5-321A-4ED0-BC07-F4E9910BD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002F093-C941-47F5-A1B8-8DC559F3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CBD93AF-1180-4ACB-9B95-D6F986AB4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B255F6-0496-42D9-A50C-21BEA778293C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B6DBED89-49D3-4018-980D-509023030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1938EE8-081A-42B2-B3E3-2DCAF241F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DC1615E-A180-4CE3-9A53-8271AC492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8C993A-8BC4-4561-A588-A2EFC571D9A6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BA66C066-A5EF-433F-84A3-1071B0062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86C147CD-5F3C-4F88-8F21-4753C14C9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19767D9D-50C3-4A1C-92C8-AA3F55604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6695E-9013-4825-AE74-B375198EC2BE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EA1EB2ED-6056-4EC3-8117-D8088A5E3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61C9E284-09E4-4F27-8106-417FB840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8A49125B-F571-4E5D-9BAD-1D212CCFB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0FA2C5A-08D3-4CEE-94AC-EFFD301638E0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D870FB1-A095-437C-B6D2-2B1B4AAB9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F501E773-1178-4204-823A-15B92DFAF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34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EDF6219-82C1-4A93-ABED-5E34596B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A3B3F0-AAF5-4CFC-A7B5-497CCE8C3F5E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56D3A9-AF53-4EE2-8367-5C87C40B8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DD8E06E-9ABA-4101-95DC-533C74A92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66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30CCC09F-8FEA-4870-9E40-37BBE7100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CE3FF5-CEA2-48B8-900D-389C7BA3E78B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A081F303-3AE6-4FDF-9914-380C5084D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4F7AB753-E023-44B0-B607-E3C978A6E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BEDA1708-FBD0-46B6-B6E0-9DACFC6E8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1FD1554-F607-4188-A668-41EC0D745C1C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360FA1B4-6A09-4A5E-8B97-24767F39B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F52D03A7-D598-4B7B-B4F2-C1353D7B2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047A01C-D4F1-483C-95F6-D9DE64F05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C2251A-E27D-4976-912A-372946474BDD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377D733F-0F22-4399-A6D3-B09E70F2D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FF7E3D3-1282-4112-B6EE-171A10838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6694149F-4152-4367-835B-291215C66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8CBD02-7938-4655-89C2-245E2DD80BF2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F98E2D8-A745-4482-8D31-1C4410289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4AD3CFA0-D397-4059-BF40-57150D5F1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0C51AA2-08CA-4188-A0D0-CDB58CB18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E4C9D0-7D0A-45DF-B0CE-6AB3AEE439B1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99033DF3-330A-4632-AE16-C1DAED31B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C5A0E66-0ED9-4D39-8C8C-9D502F65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9C520A68-97AF-4954-BF27-3B60903A2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D5DB69-22AD-4E1E-A59B-E2B46FD50CA7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6D96FEF4-316D-4EC7-948A-A33AE5D7C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2B50E5CE-2EAD-485C-9DC4-25D3E4546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71000D4E-8A67-4003-8E87-772D9024C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365149-E38C-4DAC-84B8-8F4AFF2A5D63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D4E0BBA3-E5B3-4DF0-BCF9-576ABB3C3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22619B1-76CC-405A-8360-27F1944D1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EDF6219-82C1-4A93-ABED-5E34596B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A3B3F0-AAF5-4CFC-A7B5-497CCE8C3F5E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56D3A9-AF53-4EE2-8367-5C87C40B8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DD8E06E-9ABA-4101-95DC-533C74A92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EDF6219-82C1-4A93-ABED-5E34596B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A3B3F0-AAF5-4CFC-A7B5-497CCE8C3F5E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56D3A9-AF53-4EE2-8367-5C87C40B8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DD8E06E-9ABA-4101-95DC-533C74A92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4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E8E951B-6D4F-4F3C-BA0F-CE3137BC4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EBF62B-A5D8-4ED3-B7C7-E5B4C8E4833B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09817C1-9D09-405F-A4BE-35AA840FB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3C7757C3-4E01-44F0-9943-4A8D5D2ED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EDF6219-82C1-4A93-ABED-5E34596B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A3B3F0-AAF5-4CFC-A7B5-497CCE8C3F5E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56D3A9-AF53-4EE2-8367-5C87C40B8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DD8E06E-9ABA-4101-95DC-533C74A92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9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412E0F5-3DB3-4276-9E28-E97E37598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7D0DB0-2893-40A2-A92B-B204CAA7AA0A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6849717-E504-4367-AE73-45E192484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07A02F3-4A7A-4C49-8E28-03B39609B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CFC14DB-8A99-44CB-BA83-39417D26C1AF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530489F-79EC-4897-869D-780965D7E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83414BD-B475-4106-B6CC-2A825BC1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5EEFC8D-4A80-4C8D-BB98-5471F8FF2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CE292785-34F4-4129-BCFD-B22D0AC1F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0D32FCA-31DE-4EA5-82C1-CF345076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090E6124-7B97-4EBF-8990-F55FBAA1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449F6A7-C9D3-4C68-84CF-E1FEED2C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8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68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20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93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73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730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56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03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9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7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EFAC327-3B14-405A-AECD-695170F6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B7308704-6884-478D-913D-858724364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6878CA-A75D-4410-AFD2-1992D970E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D23273-AE1D-4273-BD10-D4215E10B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A52FF0B1-98D3-422D-A027-A89A77277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A460C49-6450-4AA7-B172-624D0E8F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9885932-7748-44D3-A5FA-3EA2C19F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2B3C4A04-A423-4652-9F71-1E3F1D9CE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46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2.</a:t>
            </a:r>
            <a:fld id="{3002ADDC-CC54-42C0-AD9E-FCEA6349E957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9A1521A-022B-4DE7-8426-69A13EBF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27BAFA87-2B93-403E-A844-8FB1EAE9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86538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D488D63-B096-4EAA-B5D8-70E38A37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77DD-92FD-41F3-8105-B0ED20549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9155"/>
            <a:ext cx="7772400" cy="2127250"/>
          </a:xfrm>
        </p:spPr>
        <p:txBody>
          <a:bodyPr/>
          <a:lstStyle/>
          <a:p>
            <a:r>
              <a:rPr lang="fr-FR" sz="3600" dirty="0"/>
              <a:t>Lecture 17</a:t>
            </a:r>
            <a:br>
              <a:rPr lang="fr-FR" sz="3600" dirty="0"/>
            </a:br>
            <a:r>
              <a:rPr lang="fr-FR" sz="3600" dirty="0"/>
              <a:t>   </a:t>
            </a:r>
            <a:br>
              <a:rPr lang="en-US" sz="3600" dirty="0"/>
            </a:br>
            <a:r>
              <a:rPr lang="en-US" sz="3600" dirty="0"/>
              <a:t>Virtual Memory, Demand Paging</a:t>
            </a:r>
          </a:p>
        </p:txBody>
      </p:sp>
    </p:spTree>
    <p:extLst>
      <p:ext uri="{BB962C8B-B14F-4D97-AF65-F5344CB8AC3E}">
        <p14:creationId xmlns:p14="http://schemas.microsoft.com/office/powerpoint/2010/main" val="302684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334937-C42E-4E7B-B0E3-358B7E808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713" y="216162"/>
            <a:ext cx="8080375" cy="6080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Virtual Memory That is Larger Than Physical Memory</a:t>
            </a:r>
          </a:p>
        </p:txBody>
      </p:sp>
      <p:pic>
        <p:nvPicPr>
          <p:cNvPr id="10243" name="Picture 4" descr="B:\os-book\os10-dir\Slides-WORK-area\Figures-dir\ch10\JPG-dir\10_01.jpg">
            <a:extLst>
              <a:ext uri="{FF2B5EF4-FFF2-40B4-BE49-F238E27FC236}">
                <a16:creationId xmlns:a16="http://schemas.microsoft.com/office/drawing/2014/main" id="{75959D58-FD0D-4362-987B-001456C2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57325"/>
            <a:ext cx="545941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0F0B8DB-E097-4BE3-81BB-00866E68F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975" y="232199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Virtual-address Space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E67654BE-83C9-4844-8B55-CE9FFDB0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274763"/>
            <a:ext cx="20637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2B1431A7-1D96-4E21-A5C9-CBD53450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119188"/>
            <a:ext cx="4404599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550988" indent="-32543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Usually design logical address space for stack to start at Max logical address and grow “down” while heap grows “up”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Maximizes address space use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Unused address space between the two is hole</a:t>
            </a:r>
          </a:p>
          <a:p>
            <a:pPr lvl="2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sz="1600" dirty="0">
                <a:latin typeface="Helvetica" panose="020B0604020202020204" pitchFamily="34" charset="0"/>
              </a:rPr>
              <a:t>No physical memory needed until heap or stack grows to a given new page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Enables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dirty="0">
                <a:latin typeface="Helvetica" panose="020B0604020202020204" pitchFamily="34" charset="0"/>
              </a:rPr>
              <a:t>address spaces with holes left for growth, dynamically linked libraries, etc.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System libraries shared via mapping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Shared memory by mapping pages read-write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Pages can be shared during </a:t>
            </a:r>
            <a:r>
              <a:rPr kumimoji="1"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kumimoji="1" lang="en-US" altLang="en-US" sz="1600" dirty="0">
                <a:latin typeface="Helvetica" panose="020B0604020202020204" pitchFamily="34" charset="0"/>
                <a:cs typeface="Courier New" panose="02070309020205020404" pitchFamily="49" charset="0"/>
              </a:rPr>
              <a:t>, speeding process creation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r>
              <a:rPr kumimoji="1" lang="en-US" altLang="en-US" sz="1600" dirty="0">
                <a:latin typeface="Helvetica" panose="020B0604020202020204" pitchFamily="34" charset="0"/>
              </a:rPr>
              <a:t> 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82E1AA8-C0F1-47D6-90C4-29E3C8F7F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656" y="235568"/>
            <a:ext cx="75612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Library Using Virtual Memory</a:t>
            </a:r>
          </a:p>
        </p:txBody>
      </p:sp>
      <p:pic>
        <p:nvPicPr>
          <p:cNvPr id="12291" name="Picture 6">
            <a:extLst>
              <a:ext uri="{FF2B5EF4-FFF2-40B4-BE49-F238E27FC236}">
                <a16:creationId xmlns:a16="http://schemas.microsoft.com/office/drawing/2014/main" id="{C513F0E0-9020-4F02-8008-BA6516EC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04938"/>
            <a:ext cx="60706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Virtual Memory Concept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2. Demand Paging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3. Page Replacement</a:t>
            </a:r>
          </a:p>
          <a:p>
            <a:pPr lvl="1">
              <a:spcBef>
                <a:spcPts val="0"/>
              </a:spcBef>
            </a:pP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b="1" dirty="0"/>
              <a:t>Basics</a:t>
            </a:r>
          </a:p>
          <a:p>
            <a:pPr lvl="1">
              <a:spcBef>
                <a:spcPts val="0"/>
              </a:spcBef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315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69F4A5-E6CB-4B0B-8299-F4A8C1CEF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2BC1A3-DFC6-4D60-B5FB-EA52511A2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261355"/>
            <a:ext cx="7604158" cy="5097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FF0000"/>
                </a:solidFill>
              </a:rPr>
              <a:t>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Similar to paging system with swapping (diagram on right)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Page is needed </a:t>
            </a:r>
            <a:r>
              <a:rPr lang="en-US" altLang="en-US" dirty="0">
                <a:sym typeface="Symbol" panose="05050102010706020507" pitchFamily="18" charset="2"/>
              </a:rPr>
              <a:t> reference to 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invalid reference </a:t>
            </a:r>
            <a:r>
              <a:rPr lang="en-US" altLang="en-US" dirty="0">
                <a:sym typeface="Symbol" panose="05050102010706020507" pitchFamily="18" charset="2"/>
              </a:rPr>
              <a:t> abort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not-in-memory  bring to memory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Lazy swapper </a:t>
            </a:r>
            <a:r>
              <a:rPr lang="en-US" altLang="en-US" dirty="0">
                <a:sym typeface="Symbol" panose="05050102010706020507" pitchFamily="18" charset="2"/>
              </a:rPr>
              <a:t>– never swaps a page into memory unless page will be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Swapper that deals with pages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pager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6699"/>
              </a:solidFill>
              <a:latin typeface="+mj-lt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06DF40-C8BE-4D63-864C-842E26CBB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FA26912-DDBD-4FE1-BFA7-E72BE4D7C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03338"/>
            <a:ext cx="4049745" cy="5351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Similar to paging system with swapping (diagram on right)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14340" name="Picture 4" descr="9">
            <a:extLst>
              <a:ext uri="{FF2B5EF4-FFF2-40B4-BE49-F238E27FC236}">
                <a16:creationId xmlns:a16="http://schemas.microsoft.com/office/drawing/2014/main" id="{A3D70552-8B37-46D6-A4A0-489B357F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701800"/>
            <a:ext cx="38782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264511C-9394-4FB0-8A88-DD12566F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Basic Concepts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F816111-C06D-4FA2-86A2-9368F11D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191243"/>
            <a:ext cx="7697755" cy="4530725"/>
          </a:xfrm>
        </p:spPr>
        <p:txBody>
          <a:bodyPr/>
          <a:lstStyle/>
          <a:p>
            <a:r>
              <a:rPr lang="en-US" altLang="en-US" dirty="0"/>
              <a:t>With swapping, pager guesses which pages will be used before swapping out again</a:t>
            </a:r>
          </a:p>
          <a:p>
            <a:r>
              <a:rPr lang="en-US" altLang="en-US" dirty="0"/>
              <a:t>Instead, pager brings in only those pages into memory</a:t>
            </a:r>
          </a:p>
          <a:p>
            <a:r>
              <a:rPr lang="en-US" altLang="en-US" dirty="0"/>
              <a:t>How to determine that set of pages?</a:t>
            </a:r>
          </a:p>
          <a:p>
            <a:pPr lvl="1"/>
            <a:r>
              <a:rPr lang="en-US" altLang="en-US" dirty="0"/>
              <a:t>Need new MMU functionality to implement demand paging</a:t>
            </a:r>
          </a:p>
          <a:p>
            <a:r>
              <a:rPr lang="en-US" altLang="en-US" dirty="0"/>
              <a:t>If pages needed are already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resident</a:t>
            </a:r>
          </a:p>
          <a:p>
            <a:pPr lvl="1"/>
            <a:r>
              <a:rPr lang="en-US" altLang="en-US" dirty="0"/>
              <a:t>No difference from non demand-paging</a:t>
            </a:r>
          </a:p>
          <a:p>
            <a:r>
              <a:rPr lang="en-US" altLang="en-US" dirty="0"/>
              <a:t>If page needed and not memory resident</a:t>
            </a:r>
          </a:p>
          <a:p>
            <a:pPr lvl="1"/>
            <a:r>
              <a:rPr lang="en-US" altLang="en-US" dirty="0"/>
              <a:t>Need to detect and load the page into memory from storage</a:t>
            </a:r>
          </a:p>
          <a:p>
            <a:pPr lvl="2"/>
            <a:r>
              <a:rPr lang="en-US" altLang="en-US" dirty="0"/>
              <a:t>Without changing program behavior</a:t>
            </a:r>
          </a:p>
          <a:p>
            <a:pPr lvl="2"/>
            <a:r>
              <a:rPr lang="en-US" altLang="en-US" dirty="0"/>
              <a:t>Without programmer needing to change code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D871474-8C29-4C4D-A06C-A16B6A83D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Valid-Invalid Bit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2DE0254-5503-4CC6-82D6-9AD27FDC1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046163"/>
            <a:ext cx="7688424" cy="5472112"/>
          </a:xfrm>
        </p:spPr>
        <p:txBody>
          <a:bodyPr/>
          <a:lstStyle/>
          <a:p>
            <a:r>
              <a:rPr lang="en-US" altLang="en-US" dirty="0"/>
              <a:t>With each page table entry a valid–invalid bit is associated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b="1" dirty="0">
                <a:solidFill>
                  <a:srgbClr val="FF0000"/>
                </a:solidFill>
              </a:rPr>
              <a:t>v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 in-memory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memory</a:t>
            </a:r>
            <a:r>
              <a:rPr lang="en-US" altLang="en-US" b="1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resident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 not-in-memory)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Initially valid–invalid bit is set to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i </a:t>
            </a:r>
            <a:r>
              <a:rPr lang="en-US" altLang="en-US" dirty="0">
                <a:sym typeface="Symbol" panose="05050102010706020507" pitchFamily="18" charset="2"/>
              </a:rPr>
              <a:t>on all entries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Example of a page table snapshot:</a:t>
            </a:r>
            <a:br>
              <a:rPr lang="en-US" altLang="en-US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endParaRPr lang="en-US" altLang="en-US" sz="8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During MMU address translation, if valid–invalid bit in page table entry is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i</a:t>
            </a:r>
            <a:r>
              <a:rPr lang="en-US" altLang="en-US" dirty="0">
                <a:sym typeface="Symbol" panose="05050102010706020507" pitchFamily="18" charset="2"/>
              </a:rPr>
              <a:t>  page fault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6076F79C-4BBB-4218-90FB-18A6D83B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97" y="2623263"/>
            <a:ext cx="23701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B154921-491D-443E-816A-3E1D64EAD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143" y="344979"/>
            <a:ext cx="7884368" cy="5016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Page Table When Some Pages Are Not</a:t>
            </a:r>
            <a:br>
              <a:rPr lang="en-US" altLang="en-US" sz="2400" dirty="0"/>
            </a:br>
            <a:r>
              <a:rPr lang="en-US" altLang="en-US" sz="2400" dirty="0"/>
              <a:t>in Main Memory</a:t>
            </a:r>
          </a:p>
        </p:txBody>
      </p:sp>
      <p:pic>
        <p:nvPicPr>
          <p:cNvPr id="17411" name="Picture 2" descr="B:\os-book\os10-dir\Slides-WORK-area\Figures-dir\ch10\JPG-dir\10_04.jpg">
            <a:extLst>
              <a:ext uri="{FF2B5EF4-FFF2-40B4-BE49-F238E27FC236}">
                <a16:creationId xmlns:a16="http://schemas.microsoft.com/office/drawing/2014/main" id="{EE8B21A0-27D4-48EC-AA1E-673C6BCA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46188"/>
            <a:ext cx="4805362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614AF0F-0564-40AA-8F76-6152AC6E0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Steps in Handling Page Fault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63B1E5A-B195-422A-B1B4-080156B3A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390261"/>
            <a:ext cx="7707086" cy="4010414"/>
          </a:xfrm>
        </p:spPr>
        <p:txBody>
          <a:bodyPr/>
          <a:lstStyle/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/>
              <a:t>If there is a reference to a page, first reference to that page will trap to operating system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sym typeface="Symbol" pitchFamily="18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Operating system looks at another table to decide: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dirty="0"/>
              <a:t>Invalid reference </a:t>
            </a:r>
            <a:r>
              <a:rPr lang="en-US" altLang="en-US" dirty="0">
                <a:sym typeface="Symbol" pitchFamily="18" charset="2"/>
              </a:rPr>
              <a:t> abort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dirty="0">
                <a:sym typeface="Symbol" pitchFamily="18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Find free frame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Swap page into frame via scheduled disk operation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Reset tables to indicate page now in memory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Set validation bit = </a:t>
            </a:r>
            <a:r>
              <a:rPr lang="en-US" altLang="en-US" b="1" dirty="0">
                <a:solidFill>
                  <a:srgbClr val="FF0000"/>
                </a:solidFill>
                <a:sym typeface="Symbol" pitchFamily="18" charset="2"/>
              </a:rPr>
              <a:t>v</a:t>
            </a: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Restart the instruction that caused the page fault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defRPr/>
            </a:pP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Virtual Memory Concept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Demand Paging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3. Page Replacement</a:t>
            </a:r>
          </a:p>
          <a:p>
            <a:pPr lvl="1">
              <a:spcBef>
                <a:spcPts val="0"/>
              </a:spcBef>
            </a:pP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b="1" dirty="0"/>
              <a:t>Basics</a:t>
            </a:r>
          </a:p>
          <a:p>
            <a:pPr lvl="1">
              <a:spcBef>
                <a:spcPts val="0"/>
              </a:spcBef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5002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45744E8-6995-495D-B4E9-CB8155552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804" y="244899"/>
            <a:ext cx="851505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Steps in Handling a Page Fault (Cont.)</a:t>
            </a:r>
          </a:p>
        </p:txBody>
      </p:sp>
      <p:pic>
        <p:nvPicPr>
          <p:cNvPr id="19459" name="Picture 4" descr="9">
            <a:extLst>
              <a:ext uri="{FF2B5EF4-FFF2-40B4-BE49-F238E27FC236}">
                <a16:creationId xmlns:a16="http://schemas.microsoft.com/office/drawing/2014/main" id="{4C87B603-A2E7-4FAE-A0CB-D034C608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217613"/>
            <a:ext cx="580072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455FCDC-9CE5-4011-94EB-76128581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Aspects of Demand Paging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AD11580-A239-44B3-BA48-43549630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1239708"/>
            <a:ext cx="7651102" cy="4887912"/>
          </a:xfrm>
        </p:spPr>
        <p:txBody>
          <a:bodyPr/>
          <a:lstStyle/>
          <a:p>
            <a:r>
              <a:rPr lang="en-US" altLang="en-US" dirty="0"/>
              <a:t>Extreme case – start process with </a:t>
            </a:r>
            <a:r>
              <a:rPr lang="en-US" altLang="en-US" i="1" dirty="0"/>
              <a:t>no</a:t>
            </a:r>
            <a:r>
              <a:rPr lang="en-US" altLang="en-US" dirty="0"/>
              <a:t> pages in memory</a:t>
            </a:r>
          </a:p>
          <a:p>
            <a:pPr lvl="1"/>
            <a:r>
              <a:rPr lang="en-US" altLang="en-US" dirty="0"/>
              <a:t>OS sets instruction pointer to first instruction of process, non-memory-resident -&gt; page fault</a:t>
            </a:r>
          </a:p>
          <a:p>
            <a:pPr lvl="1"/>
            <a:r>
              <a:rPr lang="en-US" altLang="en-US" dirty="0"/>
              <a:t>And for every other process pages on first access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Pure demand paging</a:t>
            </a:r>
          </a:p>
          <a:p>
            <a:r>
              <a:rPr lang="en-US" altLang="en-US" dirty="0"/>
              <a:t>Actually, a given instruction could access multiple pages -&gt; multiple page faults</a:t>
            </a:r>
          </a:p>
          <a:p>
            <a:pPr lvl="1"/>
            <a:r>
              <a:rPr lang="en-US" altLang="en-US" dirty="0"/>
              <a:t>Consider fetch and decode of instruction which adds 2 numbers from memory and stores result back to memory</a:t>
            </a:r>
          </a:p>
          <a:p>
            <a:pPr lvl="1"/>
            <a:r>
              <a:rPr lang="en-US" altLang="en-US" dirty="0"/>
              <a:t>Pain decreased because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locality of reference</a:t>
            </a:r>
          </a:p>
          <a:p>
            <a:r>
              <a:rPr lang="en-US" altLang="en-US" dirty="0"/>
              <a:t>Hardware support needed for demand paging</a:t>
            </a:r>
          </a:p>
          <a:p>
            <a:pPr lvl="1"/>
            <a:r>
              <a:rPr lang="en-US" altLang="en-US" dirty="0"/>
              <a:t>Page table with valid / invalid bit</a:t>
            </a:r>
          </a:p>
          <a:p>
            <a:pPr lvl="1"/>
            <a:r>
              <a:rPr lang="en-US" altLang="en-US" dirty="0"/>
              <a:t>Secondary memory (swap device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 space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Instruction restart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DBC94B-798D-408F-B016-8235AA92A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Instruction Restart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09283A3-41F7-4BC9-BF2A-D4DB982A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8" y="1399891"/>
            <a:ext cx="7432708" cy="4114800"/>
          </a:xfrm>
        </p:spPr>
        <p:txBody>
          <a:bodyPr/>
          <a:lstStyle/>
          <a:p>
            <a:r>
              <a:rPr lang="en-US" altLang="en-US" dirty="0"/>
              <a:t>Consider an instruction that could access several different locations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Block move</a:t>
            </a:r>
            <a:br>
              <a:rPr lang="en-US" altLang="en-US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Auto increment/decrement location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Restart the whole operation?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What if source and destination overlap?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8E395989-C37C-4C8C-8157-9861CCB8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268538"/>
            <a:ext cx="15636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1A455AE-86AA-4EA2-9575-6B5ABC9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Free-Frame List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1D3A033-F636-4DD5-B0D9-B3C0BC32B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43903"/>
            <a:ext cx="7669764" cy="4114800"/>
          </a:xfrm>
        </p:spPr>
        <p:txBody>
          <a:bodyPr/>
          <a:lstStyle/>
          <a:p>
            <a:r>
              <a:rPr lang="en-US" altLang="en-US" dirty="0"/>
              <a:t>When a page fault occurs, the operating system must bring the desired page from secondary storage into main memory. </a:t>
            </a:r>
          </a:p>
          <a:p>
            <a:r>
              <a:rPr lang="en-US" altLang="en-US" dirty="0"/>
              <a:t>Most operating systems maintain a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free-frame</a:t>
            </a:r>
            <a:r>
              <a:rPr lang="en-US" altLang="en-US" b="1" dirty="0">
                <a:solidFill>
                  <a:srgbClr val="0070C0"/>
                </a:solidFill>
              </a:rPr>
              <a:t> list</a:t>
            </a:r>
            <a:r>
              <a:rPr lang="en-US" altLang="en-US" dirty="0"/>
              <a:t> -- a pool of free frames for satisfying such requests.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Operating system typically allocate free frames using a technique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dirty="0"/>
              <a:t> --  the content of the frames zeroed-out before being allocated.</a:t>
            </a:r>
          </a:p>
          <a:p>
            <a:r>
              <a:rPr lang="en-US" altLang="en-US" dirty="0"/>
              <a:t>When a system starts up, all available memory is placed on the free-frame list.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2532" name="Picture 2" descr="B:\os-book\os10-dir\Slides-WORK-area\Figures-dir\ch10\JPG-dir\10_06.jpg">
            <a:extLst>
              <a:ext uri="{FF2B5EF4-FFF2-40B4-BE49-F238E27FC236}">
                <a16:creationId xmlns:a16="http://schemas.microsoft.com/office/drawing/2014/main" id="{74C1D426-4DEE-495E-BFD2-9DDD43D1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08" y="2827988"/>
            <a:ext cx="4546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3106162-FA5D-4204-BC6B-FC492CAB8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621" y="242727"/>
            <a:ext cx="7869237" cy="576263"/>
          </a:xfrm>
        </p:spPr>
        <p:txBody>
          <a:bodyPr/>
          <a:lstStyle/>
          <a:p>
            <a:pPr eaLnBrk="1" hangingPunct="1"/>
            <a:br>
              <a:rPr lang="en-US" altLang="en-US" sz="3000" dirty="0"/>
            </a:br>
            <a:r>
              <a:rPr lang="en-US" altLang="en-US" sz="3000" dirty="0"/>
              <a:t>Stages in Demand Paging – Worse Case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59FD618-6420-46F8-ADA3-3B84918F6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324271"/>
            <a:ext cx="7651101" cy="4849812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Trap to the operating system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Save the user registers and process state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Check that the page reference was legal and determine the location of the page on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Issue a read from the disk to a free frame:</a:t>
            </a:r>
          </a:p>
          <a:p>
            <a:pPr marL="800100" lvl="1" indent="-342900">
              <a:buFont typeface="+mj-lt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Wait in a queue for this device until the read request is serviced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Wait for the device seek and/or latency time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Begin the transfer of the page to a free frame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F1F3F51-F06E-4908-B338-588E54F1A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961" y="238937"/>
            <a:ext cx="7315200" cy="569912"/>
          </a:xfrm>
        </p:spPr>
        <p:txBody>
          <a:bodyPr/>
          <a:lstStyle/>
          <a:p>
            <a:pPr eaLnBrk="1" hangingPunct="1"/>
            <a:r>
              <a:rPr lang="en-US" altLang="en-US" dirty="0"/>
              <a:t>Stages in Demand Paging  (Cont.)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04CF6A9-3B99-4D5B-BF8C-4531B0913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201" y="1377046"/>
            <a:ext cx="8036541" cy="4849813"/>
          </a:xfrm>
        </p:spPr>
        <p:txBody>
          <a:bodyPr/>
          <a:lstStyle/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While waiting, allocate the CPU to some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Receive an interrupt from the disk I/O subsystem (I/O   completed)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Save the registers and process state for the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Determine that the interrupt was from the disk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Correct the page table and other tables to show page is now in memory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Wait for the CPU to be allocated to this process again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Restore the user registers, process state, and new page table, and then  </a:t>
            </a:r>
          </a:p>
          <a:p>
            <a:pPr marL="0" indent="0">
              <a:spcBef>
                <a:spcPts val="0"/>
              </a:spcBef>
              <a:buNone/>
              <a:tabLst>
                <a:tab pos="2163763" algn="l"/>
                <a:tab pos="2855913" algn="l"/>
              </a:tabLst>
            </a:pPr>
            <a:r>
              <a:rPr lang="en-US" altLang="en-US" dirty="0"/>
              <a:t>       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49FB98C-679E-4682-BAE7-A7064CABE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4060" y="202036"/>
            <a:ext cx="7272338" cy="611188"/>
          </a:xfrm>
        </p:spPr>
        <p:txBody>
          <a:bodyPr/>
          <a:lstStyle/>
          <a:p>
            <a:pPr eaLnBrk="1" hangingPunct="1"/>
            <a:r>
              <a:rPr lang="en-US" altLang="en-US" dirty="0"/>
              <a:t>Performance of Demand Paging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03B7D4-70F1-48B6-8A00-4D9695B1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19188"/>
            <a:ext cx="7716416" cy="4646612"/>
          </a:xfrm>
        </p:spPr>
        <p:txBody>
          <a:bodyPr/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Three major activities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Service the interrupt – careful coding means just several hundred instructions needed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Read the page – lots of time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Restart the process – again just a small amount of time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Page Fault Rate 0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 1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0 no page faults 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1, every reference is a fault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Effective Access Time (EAT)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EAT = (1 –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 x memory access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     +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(page fault overhead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           + swap page out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           + swap page in 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		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0E62A0B-D955-48F0-A13C-C90B2C149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085" y="223644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 Example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756104-BFEE-4B66-8D8E-DC274456D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068388"/>
            <a:ext cx="7669762" cy="4849812"/>
          </a:xfrm>
        </p:spPr>
        <p:txBody>
          <a:bodyPr/>
          <a:lstStyle/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Memory access time = 200 nanoseconds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Average page-fault service time = 8 milliseconds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EAT = (1 – p) x 200 + p (8 milliseconds)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        = (1 – p  x 200 + p x 8,000,000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     = 200 + p x 7,999,800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one access out of 1,000 causes a page fault, then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EAT = 8.2 microseconds.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This is a slowdown by a factor of 40!!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want performance degradation &lt; 10 percent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220 &gt; 200 + 7,999,800 x p</a:t>
            </a:r>
            <a:br>
              <a:rPr lang="en-US" altLang="en-US" dirty="0"/>
            </a:br>
            <a:r>
              <a:rPr lang="en-US" altLang="en-US" dirty="0"/>
              <a:t>20 &gt; 7,999,800 x p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p &lt; .0000025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&lt; one page fault in every 400,000 memory accesses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B22C3E1-32B8-4B21-A8D6-B3248418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05" y="238159"/>
            <a:ext cx="8229600" cy="576262"/>
          </a:xfrm>
        </p:spPr>
        <p:txBody>
          <a:bodyPr/>
          <a:lstStyle/>
          <a:p>
            <a:r>
              <a:rPr lang="en-US" altLang="en-US" dirty="0"/>
              <a:t>Demand Paging Optimizations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BEE743C-DD76-4F41-B07D-C4DE4208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3" y="1028700"/>
            <a:ext cx="7567030" cy="5232400"/>
          </a:xfrm>
        </p:spPr>
        <p:txBody>
          <a:bodyPr/>
          <a:lstStyle/>
          <a:p>
            <a:r>
              <a:rPr lang="en-US" altLang="en-US" sz="1600" dirty="0"/>
              <a:t>Swap space I/O faster than file system I/O even if on the same device</a:t>
            </a:r>
          </a:p>
          <a:p>
            <a:pPr lvl="1"/>
            <a:r>
              <a:rPr lang="en-US" altLang="en-US" sz="1600" dirty="0"/>
              <a:t>Swap allocated in larger chunks, less management needed than file system</a:t>
            </a:r>
          </a:p>
          <a:p>
            <a:r>
              <a:rPr lang="en-US" altLang="en-US" sz="1600" dirty="0"/>
              <a:t>Copy entire process image to swap space at process load time</a:t>
            </a:r>
          </a:p>
          <a:p>
            <a:pPr lvl="1"/>
            <a:r>
              <a:rPr lang="en-US" altLang="en-US" sz="1600" dirty="0"/>
              <a:t>Then page in and out of swap space</a:t>
            </a:r>
          </a:p>
          <a:p>
            <a:pPr lvl="1"/>
            <a:r>
              <a:rPr lang="en-US" altLang="en-US" sz="1600" dirty="0"/>
              <a:t>Used in older BSD Unix</a:t>
            </a:r>
          </a:p>
          <a:p>
            <a:r>
              <a:rPr lang="en-US" altLang="en-US" sz="1600" dirty="0"/>
              <a:t>Demand page in from program binary on disk, but discard rather than paging out when freeing frame</a:t>
            </a:r>
          </a:p>
          <a:p>
            <a:pPr lvl="1"/>
            <a:r>
              <a:rPr lang="en-US" altLang="en-US" sz="1600" dirty="0"/>
              <a:t>Used in Solaris and current BSD</a:t>
            </a:r>
          </a:p>
          <a:p>
            <a:pPr lvl="1"/>
            <a:r>
              <a:rPr lang="en-US" altLang="en-US" sz="1600" dirty="0"/>
              <a:t>Still need to write to swap space</a:t>
            </a:r>
          </a:p>
          <a:p>
            <a:pPr lvl="2"/>
            <a:r>
              <a:rPr lang="en-US" altLang="en-US" sz="1600" dirty="0"/>
              <a:t>Pages not associated with a file (like stack and heap) –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3366FF"/>
                </a:solidFill>
              </a:rPr>
              <a:t>memory</a:t>
            </a:r>
          </a:p>
          <a:p>
            <a:pPr lvl="2"/>
            <a:r>
              <a:rPr lang="en-US" altLang="en-US" sz="1600" dirty="0"/>
              <a:t>Pages modified in memory but not yet written back to the file system</a:t>
            </a:r>
          </a:p>
          <a:p>
            <a:r>
              <a:rPr lang="en-US" altLang="en-US" sz="1600" dirty="0"/>
              <a:t>Mobile systems</a:t>
            </a:r>
          </a:p>
          <a:p>
            <a:pPr lvl="1"/>
            <a:r>
              <a:rPr lang="en-US" altLang="en-US" sz="1600" dirty="0"/>
              <a:t>Typically don’t support swapping</a:t>
            </a:r>
          </a:p>
          <a:p>
            <a:pPr lvl="1"/>
            <a:r>
              <a:rPr lang="en-US" altLang="en-US" sz="1600" dirty="0"/>
              <a:t>Instead, demand page from file system and reclaim read-only pages (such as code)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651B988-8DE7-4632-AA41-76D04EF9A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23738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Copy-on-Write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A58894-B517-4286-8DD6-C84ED96ED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106488"/>
            <a:ext cx="7725745" cy="4530725"/>
          </a:xfrm>
        </p:spPr>
        <p:txBody>
          <a:bodyPr/>
          <a:lstStyle/>
          <a:p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Copy-on-Write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(COW) allows both parent and child processes to initially </a:t>
            </a:r>
            <a:r>
              <a:rPr lang="en-US" altLang="en-US" sz="1600" b="1" i="1" dirty="0"/>
              <a:t>share</a:t>
            </a:r>
            <a:r>
              <a:rPr lang="en-US" altLang="en-US" sz="1600" dirty="0"/>
              <a:t> the same pages in memory</a:t>
            </a:r>
          </a:p>
          <a:p>
            <a:pPr lvl="1"/>
            <a:r>
              <a:rPr lang="en-US" altLang="en-US" sz="1600" dirty="0"/>
              <a:t>If either process modifies a shared page, only then is the page copied</a:t>
            </a:r>
          </a:p>
          <a:p>
            <a:r>
              <a:rPr lang="en-US" altLang="en-US" sz="1600" dirty="0"/>
              <a:t>COW allows more efficient process creation as only modified pages are copied</a:t>
            </a:r>
          </a:p>
          <a:p>
            <a:r>
              <a:rPr lang="en-US" altLang="en-US" sz="1600" dirty="0"/>
              <a:t>In general, free pages are allocated from a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pool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of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pages</a:t>
            </a:r>
          </a:p>
          <a:p>
            <a:pPr lvl="1"/>
            <a:r>
              <a:rPr lang="en-US" altLang="en-US" sz="1600" dirty="0"/>
              <a:t>Pool should always have free frames for fast demand page execution</a:t>
            </a:r>
          </a:p>
          <a:p>
            <a:pPr lvl="2"/>
            <a:r>
              <a:rPr lang="en-US" altLang="en-US" sz="1600" dirty="0"/>
              <a:t>Don’t want to have to free a frame as well as other processing on page fault</a:t>
            </a:r>
          </a:p>
          <a:p>
            <a:pPr lvl="1"/>
            <a:r>
              <a:rPr lang="en-US" altLang="en-US" sz="1600" dirty="0"/>
              <a:t>Why zero-out a page before allocating it?</a:t>
            </a:r>
          </a:p>
          <a:p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vfork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1600" dirty="0"/>
              <a:t> variation on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 sz="1600" dirty="0"/>
              <a:t>system call has parent suspend and child using copy-on-write address space of parent</a:t>
            </a:r>
          </a:p>
          <a:p>
            <a:pPr lvl="1"/>
            <a:r>
              <a:rPr lang="en-US" altLang="en-US" sz="1600" dirty="0"/>
              <a:t>Designed to have child call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</a:p>
          <a:p>
            <a:pPr lvl="1"/>
            <a:r>
              <a:rPr lang="en-US" altLang="en-US" sz="1600" dirty="0"/>
              <a:t>Very efficient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ED6B521-18A7-4439-A63E-29BB58B6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078653-D1C2-4F9E-AC34-145815C46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6229"/>
            <a:ext cx="8165690" cy="4534265"/>
          </a:xfrm>
        </p:spPr>
        <p:txBody>
          <a:bodyPr/>
          <a:lstStyle/>
          <a:p>
            <a:pPr marL="400050" lvl="1" indent="0">
              <a:buNone/>
            </a:pPr>
            <a:r>
              <a:rPr lang="en-US" sz="1600" b="1" dirty="0"/>
              <a:t>KEYWORDS: </a:t>
            </a:r>
            <a:r>
              <a:rPr lang="fr-FR" sz="1400" dirty="0"/>
              <a:t>Virtual Memory, </a:t>
            </a:r>
            <a:r>
              <a:rPr lang="fr-FR" sz="1400" dirty="0" err="1"/>
              <a:t>Demand</a:t>
            </a:r>
            <a:r>
              <a:rPr lang="fr-FR" sz="1400" dirty="0"/>
              <a:t> Paging, </a:t>
            </a:r>
            <a:r>
              <a:rPr lang="fr-FR" sz="1400" dirty="0" err="1"/>
              <a:t>Valid-Invalid</a:t>
            </a:r>
            <a:r>
              <a:rPr lang="fr-FR" sz="1400" dirty="0"/>
              <a:t> Bits, Page </a:t>
            </a:r>
            <a:r>
              <a:rPr lang="fr-FR" sz="1400" dirty="0" err="1"/>
              <a:t>Fault</a:t>
            </a:r>
            <a:r>
              <a:rPr lang="fr-FR" sz="1400" dirty="0"/>
              <a:t>, Page Replacement</a:t>
            </a:r>
          </a:p>
          <a:p>
            <a:pPr marL="400050" lvl="1" indent="0">
              <a:buNone/>
            </a:pPr>
            <a:r>
              <a:rPr lang="en-US" sz="1600" b="1" dirty="0"/>
              <a:t>HOMEWORK: </a:t>
            </a:r>
          </a:p>
          <a:p>
            <a:pPr marL="400050" lvl="1" indent="0">
              <a:buNone/>
            </a:pPr>
            <a:r>
              <a:rPr lang="en-US" sz="1400" dirty="0"/>
              <a:t>1) Reading : Chapter 9, especially the summary.</a:t>
            </a:r>
          </a:p>
          <a:p>
            <a:pPr marL="400050" lvl="1" indent="0">
              <a:buNone/>
            </a:pPr>
            <a:r>
              <a:rPr lang="en-US" sz="1400" dirty="0"/>
              <a:t>2) Make sure to understand and be able to explain every keyword from the list here and the ones which are printed bold in the text book.</a:t>
            </a:r>
          </a:p>
          <a:p>
            <a:pPr marL="400050" lvl="1" indent="0">
              <a:buNone/>
            </a:pPr>
            <a:r>
              <a:rPr lang="en-US" sz="1400" dirty="0"/>
              <a:t>3) Important Questions:</a:t>
            </a:r>
          </a:p>
          <a:p>
            <a:pPr lvl="1"/>
            <a:r>
              <a:rPr lang="en-US" sz="1400" dirty="0"/>
              <a:t>Draw a diagram to describe the </a:t>
            </a:r>
            <a:r>
              <a:rPr lang="en-US" sz="1400"/>
              <a:t>Virtual Memory </a:t>
            </a:r>
            <a:r>
              <a:rPr lang="en-US" sz="1400" dirty="0"/>
              <a:t>concept </a:t>
            </a:r>
          </a:p>
          <a:p>
            <a:pPr lvl="1"/>
            <a:r>
              <a:rPr lang="en-US" sz="1400" dirty="0"/>
              <a:t>Why do we need Page Replacement ? </a:t>
            </a:r>
          </a:p>
          <a:p>
            <a:pPr lvl="1"/>
            <a:r>
              <a:rPr lang="en-US" sz="1400" dirty="0"/>
              <a:t>What is demand paging ? </a:t>
            </a:r>
          </a:p>
          <a:p>
            <a:pPr lvl="1"/>
            <a:r>
              <a:rPr lang="en-US" sz="1400" dirty="0"/>
              <a:t>When do page faults occur? </a:t>
            </a:r>
          </a:p>
          <a:p>
            <a:pPr marL="400050" lvl="1" indent="0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ABE1A7-0079-4C5D-AA2D-D1C316571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965" y="236344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Before Process 1 Modifies Page C</a:t>
            </a:r>
          </a:p>
        </p:txBody>
      </p:sp>
      <p:pic>
        <p:nvPicPr>
          <p:cNvPr id="29699" name="Picture 4" descr="9">
            <a:extLst>
              <a:ext uri="{FF2B5EF4-FFF2-40B4-BE49-F238E27FC236}">
                <a16:creationId xmlns:a16="http://schemas.microsoft.com/office/drawing/2014/main" id="{BC34FA32-F8B2-44C4-BE2E-AA1E08212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54138"/>
            <a:ext cx="73390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963B4BF-36A7-4A02-8DD4-DE6998EE7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030" y="231420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After Process 1 Modifies Page C</a:t>
            </a:r>
          </a:p>
        </p:txBody>
      </p:sp>
      <p:pic>
        <p:nvPicPr>
          <p:cNvPr id="30723" name="Picture 4" descr="9">
            <a:extLst>
              <a:ext uri="{FF2B5EF4-FFF2-40B4-BE49-F238E27FC236}">
                <a16:creationId xmlns:a16="http://schemas.microsoft.com/office/drawing/2014/main" id="{C5BC398E-0436-4102-B16B-52CDFD1D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19213"/>
            <a:ext cx="64039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C488EA0-8C3D-457E-9DD0-39B97907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909" y="237771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What Happens if There is no Free Frame?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C4E993E-0F50-409F-A8A7-195A5B940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133475"/>
            <a:ext cx="7679093" cy="4511675"/>
          </a:xfrm>
        </p:spPr>
        <p:txBody>
          <a:bodyPr/>
          <a:lstStyle/>
          <a:p>
            <a:r>
              <a:rPr lang="en-US" altLang="en-US" dirty="0"/>
              <a:t>Used up by process pages</a:t>
            </a:r>
          </a:p>
          <a:p>
            <a:r>
              <a:rPr lang="en-US" altLang="en-US" dirty="0"/>
              <a:t>Also in demand from the kernel, I/O buffers,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r>
              <a:rPr lang="en-US" altLang="en-US" dirty="0"/>
              <a:t>How much to allocate to each?</a:t>
            </a:r>
          </a:p>
          <a:p>
            <a:r>
              <a:rPr lang="en-US" altLang="en-US" dirty="0"/>
              <a:t>Page replacement – find some page in memory, but not really in use, page it out</a:t>
            </a:r>
          </a:p>
          <a:p>
            <a:pPr lvl="1"/>
            <a:r>
              <a:rPr lang="en-US" altLang="en-US" dirty="0"/>
              <a:t>Algorithm – terminate? swap out? replace the page?</a:t>
            </a:r>
          </a:p>
          <a:p>
            <a:pPr lvl="1"/>
            <a:r>
              <a:rPr lang="en-US" altLang="en-US" dirty="0"/>
              <a:t>Performance – want an algorithm which will result in minimum number of page faults</a:t>
            </a:r>
          </a:p>
          <a:p>
            <a:r>
              <a:rPr lang="en-US" altLang="en-US" dirty="0"/>
              <a:t>Same page may be brought into memory several times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Virtual Memory Concept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Demand Paging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highlight>
                  <a:srgbClr val="FFFF00"/>
                </a:highlight>
              </a:rPr>
              <a:t>3. Page Replacement</a:t>
            </a:r>
          </a:p>
          <a:p>
            <a:pPr lvl="1">
              <a:spcBef>
                <a:spcPts val="0"/>
              </a:spcBef>
            </a:pPr>
            <a:endParaRPr lang="en-US" b="1" dirty="0">
              <a:highlight>
                <a:srgbClr val="FFFF00"/>
              </a:highlight>
            </a:endParaRPr>
          </a:p>
          <a:p>
            <a:pPr lvl="1">
              <a:spcBef>
                <a:spcPts val="0"/>
              </a:spcBef>
            </a:pPr>
            <a:r>
              <a:rPr lang="en-US" b="1" dirty="0">
                <a:highlight>
                  <a:srgbClr val="FFFF00"/>
                </a:highlight>
              </a:rPr>
              <a:t>Basics</a:t>
            </a:r>
          </a:p>
          <a:p>
            <a:pPr lvl="1">
              <a:spcBef>
                <a:spcPts val="0"/>
              </a:spcBef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1204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D8A388-8E27-4EE5-81A8-60463D77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651" y="10580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Page Replacement in Virtual memory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E2BB8-792D-4BC8-B319-D5729B13D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04" y="1099011"/>
            <a:ext cx="8330084" cy="53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77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B00CC0E-9E33-4072-9D8C-43E000475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394" y="235568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125108-1B16-48F4-B19C-7A4934EC1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394" y="1190625"/>
            <a:ext cx="7724775" cy="4530725"/>
          </a:xfrm>
        </p:spPr>
        <p:txBody>
          <a:bodyPr/>
          <a:lstStyle/>
          <a:p>
            <a:r>
              <a:rPr lang="en-US" altLang="en-US" dirty="0"/>
              <a:t>Prevent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over-allocation</a:t>
            </a:r>
            <a:r>
              <a:rPr lang="en-US" altLang="en-US" dirty="0"/>
              <a:t> of memory by modifying page-fault service routine to include page replacement</a:t>
            </a:r>
          </a:p>
          <a:p>
            <a:r>
              <a:rPr lang="en-US" altLang="en-US" dirty="0"/>
              <a:t>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modify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dirty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reduce overhead of page transfers – only modified pages are written to disk</a:t>
            </a:r>
          </a:p>
          <a:p>
            <a:r>
              <a:rPr lang="en-US" altLang="en-US" dirty="0"/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0E5859-1ADF-409F-B8A3-01A46FD0E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775" y="235568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Need For Page Replacement</a:t>
            </a:r>
          </a:p>
        </p:txBody>
      </p:sp>
      <p:pic>
        <p:nvPicPr>
          <p:cNvPr id="33795" name="Picture 4" descr="B:\os-book\os10-dir\Slides-WORK-area\Figures-dir\ch10\JPG-dir\10_09.jpg">
            <a:extLst>
              <a:ext uri="{FF2B5EF4-FFF2-40B4-BE49-F238E27FC236}">
                <a16:creationId xmlns:a16="http://schemas.microsoft.com/office/drawing/2014/main" id="{74BEFCE0-4636-4163-8B0B-DF7F5FF0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7313"/>
            <a:ext cx="678656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A23D0E3-2B35-4747-8B9E-6B7BFD7D4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860" y="238161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Basic Page Replacement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6D9B5FA-26B2-48A5-8A7B-413D74146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22363"/>
            <a:ext cx="7607299" cy="4457700"/>
          </a:xfrm>
        </p:spPr>
        <p:txBody>
          <a:bodyPr/>
          <a:lstStyle/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the location of the desired page on disk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a free frame:</a:t>
            </a:r>
            <a:br>
              <a:rPr lang="en-US" altLang="en-US" dirty="0"/>
            </a:br>
            <a:r>
              <a:rPr lang="en-US" altLang="en-US" dirty="0"/>
              <a:t>   -  If there is a free frame, use it</a:t>
            </a:r>
            <a:br>
              <a:rPr lang="en-US" altLang="en-US" dirty="0"/>
            </a:br>
            <a:r>
              <a:rPr lang="en-US" altLang="en-US" dirty="0"/>
              <a:t>   -  If there is no free frame, use a page replacement algorithm to select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victim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</a:t>
            </a:r>
            <a:br>
              <a:rPr lang="en-US" altLang="en-US" b="1" dirty="0">
                <a:solidFill>
                  <a:srgbClr val="3366FF"/>
                </a:solidFill>
              </a:rPr>
            </a:br>
            <a:r>
              <a:rPr lang="en-US" altLang="en-US" b="1" dirty="0">
                <a:solidFill>
                  <a:srgbClr val="3366FF"/>
                </a:solidFill>
              </a:rPr>
              <a:t>   </a:t>
            </a:r>
            <a:r>
              <a:rPr lang="en-US" altLang="en-US" dirty="0"/>
              <a:t>-</a:t>
            </a:r>
            <a:r>
              <a:rPr lang="en-US" altLang="en-US" b="1" dirty="0"/>
              <a:t>  </a:t>
            </a:r>
            <a:r>
              <a:rPr lang="en-US" altLang="en-US" dirty="0"/>
              <a:t>Write victim frame to disk if dirty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Bring  the desired page into the (newly) free frame; update the page and frame tables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Continue the process by restarting the instruction that caused the trap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Note now potentially 2 page transfers for page fault – increasing EAT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2C4BFB3-B09C-4707-8DF8-9335F3398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389" y="222868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pic>
        <p:nvPicPr>
          <p:cNvPr id="35843" name="Picture 4" descr="9">
            <a:extLst>
              <a:ext uri="{FF2B5EF4-FFF2-40B4-BE49-F238E27FC236}">
                <a16:creationId xmlns:a16="http://schemas.microsoft.com/office/drawing/2014/main" id="{632D2467-D729-4E96-ABE0-D5CF1AD3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23963"/>
            <a:ext cx="62674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47214C7-1AE6-4D0E-9FB9-EBC768731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945" y="175298"/>
            <a:ext cx="7861041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Page and Frame Replacement Algorithms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C092E50-7A55-4657-89B6-77C0309E7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33475"/>
            <a:ext cx="7679094" cy="4899025"/>
          </a:xfrm>
        </p:spPr>
        <p:txBody>
          <a:bodyPr/>
          <a:lstStyle/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Frame-allocation algorithm </a:t>
            </a:r>
            <a:r>
              <a:rPr lang="en-US" altLang="en-US" dirty="0"/>
              <a:t>determines 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How many frames to give each process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Which frames to replace</a:t>
            </a:r>
          </a:p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Page-replacement algorithm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Want lowest page-fault rate on both first access and re-access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Evaluate algorithm by running it on a particular string of memory references (reference string) and computing the number of page faults on that string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String is just page numbers, not full addresses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Repeated access to the same page does not cause a page fault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Results depend on number of frames available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In all our examples,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reference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referenced page numbers is </a:t>
            </a:r>
          </a:p>
          <a:p>
            <a:pPr>
              <a:buFont typeface="Monotype Sorts" pitchFamily="-84" charset="2"/>
              <a:buNone/>
              <a:tabLst>
                <a:tab pos="3144838" algn="ctr"/>
              </a:tabLst>
            </a:pPr>
            <a:r>
              <a:rPr lang="en-US" altLang="en-US" dirty="0"/>
              <a:t>	               </a:t>
            </a:r>
            <a:r>
              <a:rPr lang="en-US" altLang="en-US" b="1" dirty="0">
                <a:solidFill>
                  <a:srgbClr val="FF0000"/>
                </a:solidFill>
              </a:rPr>
              <a:t>7,0,1,2,0,3,0,4,2,3,0,3,0,3,2,1,2,0,1,7,0,1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1. Virtual Memory Concept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Demand Paging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3. Page Replacement</a:t>
            </a:r>
          </a:p>
          <a:p>
            <a:pPr lvl="1">
              <a:spcBef>
                <a:spcPts val="0"/>
              </a:spcBef>
            </a:pP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b="1" dirty="0"/>
              <a:t>Basics</a:t>
            </a:r>
          </a:p>
          <a:p>
            <a:pPr lvl="1">
              <a:spcBef>
                <a:spcPts val="0"/>
              </a:spcBef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4856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38E9DE7-317A-4964-80E7-85DD040FF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155" y="60152"/>
            <a:ext cx="8662696" cy="58998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Graph of Page Faults Versus the Number of Frames</a:t>
            </a:r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6305A72B-A5ED-415A-9B8C-D45FEB5F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38250"/>
            <a:ext cx="60452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CC7638-093C-4CC4-960F-79B01FBE9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BAF45D-7AF6-46D9-974E-C552BF29A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195229"/>
            <a:ext cx="7744408" cy="4530725"/>
          </a:xfrm>
        </p:spPr>
        <p:txBody>
          <a:bodyPr/>
          <a:lstStyle/>
          <a:p>
            <a:r>
              <a:rPr lang="en-US" altLang="en-US" dirty="0"/>
              <a:t>Code needs to be in memory to execute, but entire program rarely used</a:t>
            </a:r>
          </a:p>
          <a:p>
            <a:pPr lvl="1"/>
            <a:r>
              <a:rPr lang="en-US" altLang="en-US" dirty="0"/>
              <a:t>Error code, unusual routines, large data structures</a:t>
            </a:r>
          </a:p>
          <a:p>
            <a:r>
              <a:rPr lang="en-US" altLang="en-US" dirty="0"/>
              <a:t>Entire program code not needed at same time</a:t>
            </a:r>
          </a:p>
          <a:p>
            <a:r>
              <a:rPr lang="en-US" altLang="en-US" dirty="0"/>
              <a:t>Consider ability to execute partially-loaded program</a:t>
            </a:r>
          </a:p>
          <a:p>
            <a:pPr lvl="1"/>
            <a:r>
              <a:rPr lang="en-US" altLang="en-US" dirty="0"/>
              <a:t>Program no longer constrained by limits of physical memory</a:t>
            </a:r>
          </a:p>
          <a:p>
            <a:pPr lvl="1"/>
            <a:r>
              <a:rPr lang="en-US" altLang="en-US" dirty="0"/>
              <a:t>Each program takes less memory while running -&gt; more programs run at the same time</a:t>
            </a:r>
          </a:p>
          <a:p>
            <a:pPr lvl="2"/>
            <a:r>
              <a:rPr lang="en-US" altLang="en-US" dirty="0"/>
              <a:t>Increased CPU utilization and throughput with no increase in response time or turnaround time</a:t>
            </a:r>
          </a:p>
          <a:p>
            <a:pPr lvl="1"/>
            <a:r>
              <a:rPr lang="en-US" altLang="en-US" dirty="0"/>
              <a:t>Less I/O needed to load or swap programs into memory -&gt; each user program runs faster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D8A388-8E27-4EE5-81A8-60463D77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91E74-8FCC-49A9-8D41-7BB6F896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07" y="1153062"/>
            <a:ext cx="6614018" cy="5282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D8A388-8E27-4EE5-81A8-60463D77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522901F-947A-433D-9A89-77363C3CE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31579"/>
            <a:ext cx="7679094" cy="45291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 memory =</a:t>
            </a:r>
            <a:r>
              <a:rPr lang="en-US" altLang="en-US" dirty="0"/>
              <a:t> </a:t>
            </a:r>
            <a:r>
              <a:rPr lang="en-US" altLang="en-US" b="1" dirty="0"/>
              <a:t>extends real and physical memory (RAM) by using/adding a part of a hard disk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Only a part of the program (which is currently running) needs to be in memory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Logical address space can therefore be much larger than physical address space</a:t>
            </a:r>
          </a:p>
          <a:p>
            <a:pPr lvl="1"/>
            <a:r>
              <a:rPr lang="en-US" altLang="en-US" dirty="0"/>
              <a:t>Allows address spaces to be shared by several processes</a:t>
            </a:r>
          </a:p>
          <a:p>
            <a:pPr lvl="1"/>
            <a:r>
              <a:rPr lang="en-US" altLang="en-US" dirty="0"/>
              <a:t>Allows for more efficient process creation</a:t>
            </a:r>
          </a:p>
          <a:p>
            <a:pPr lvl="1"/>
            <a:r>
              <a:rPr lang="en-US" altLang="en-US" dirty="0"/>
              <a:t>More programs running concurrently</a:t>
            </a:r>
          </a:p>
          <a:p>
            <a:pPr lvl="1"/>
            <a:r>
              <a:rPr lang="en-US" altLang="en-US" dirty="0"/>
              <a:t>Less I/O needed to load or swap processes</a:t>
            </a:r>
          </a:p>
          <a:p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6168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8FEA7-C7CA-4225-97D5-87D05E0B6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AA72FA-32BB-4333-A973-F0773984B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44666"/>
            <a:ext cx="7688424" cy="45291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 address space</a:t>
            </a:r>
            <a:r>
              <a:rPr lang="en-US" altLang="en-US" dirty="0"/>
              <a:t> – logical view of how process is stored in memory</a:t>
            </a:r>
          </a:p>
          <a:p>
            <a:pPr lvl="1"/>
            <a:r>
              <a:rPr lang="en-US" altLang="en-US" dirty="0"/>
              <a:t>Usually start at address 0, contiguous addresses until end of space</a:t>
            </a:r>
          </a:p>
          <a:p>
            <a:pPr lvl="1"/>
            <a:r>
              <a:rPr lang="en-US" altLang="en-US" dirty="0"/>
              <a:t>Meanwhile, physical memory organized in page frames</a:t>
            </a:r>
          </a:p>
          <a:p>
            <a:pPr lvl="1"/>
            <a:r>
              <a:rPr lang="en-US" altLang="en-US" dirty="0"/>
              <a:t>MMU must map logical to physical</a:t>
            </a:r>
          </a:p>
          <a:p>
            <a:r>
              <a:rPr lang="en-US" altLang="en-US" dirty="0"/>
              <a:t>Virtual memory can be implemented via:</a:t>
            </a:r>
          </a:p>
          <a:p>
            <a:pPr lvl="1"/>
            <a:r>
              <a:rPr lang="en-US" altLang="en-US" dirty="0"/>
              <a:t>Demand paging </a:t>
            </a:r>
          </a:p>
          <a:p>
            <a:pPr lvl="1"/>
            <a:r>
              <a:rPr lang="en-US" altLang="en-US" dirty="0"/>
              <a:t>Demand segmentation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D8A388-8E27-4EE5-81A8-60463D77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945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Virtual </a:t>
            </a:r>
            <a:r>
              <a:rPr lang="en-US" altLang="en-US" sz="2800" b="0" dirty="0"/>
              <a:t>vs. </a:t>
            </a:r>
            <a:r>
              <a:rPr lang="en-US" altLang="en-US" sz="2800" dirty="0"/>
              <a:t>Logical </a:t>
            </a:r>
            <a:r>
              <a:rPr lang="en-US" altLang="en-US" sz="2800" b="0" dirty="0"/>
              <a:t>vs. </a:t>
            </a:r>
            <a:r>
              <a:rPr lang="en-US" altLang="en-US" sz="2800" dirty="0"/>
              <a:t>Physical </a:t>
            </a:r>
            <a:r>
              <a:rPr lang="en-US" altLang="en-US" sz="2800" b="0" dirty="0"/>
              <a:t>Memory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E2BB8-792D-4BC8-B319-D5729B13D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04" y="1099011"/>
            <a:ext cx="8330084" cy="53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41042"/>
      </p:ext>
    </p:extLst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11910</TotalTime>
  <Words>2207</Words>
  <Application>Microsoft Office PowerPoint</Application>
  <PresentationFormat>On-screen Show (4:3)</PresentationFormat>
  <Paragraphs>307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Courier New</vt:lpstr>
      <vt:lpstr>Helvetica</vt:lpstr>
      <vt:lpstr>Monotype Sorts</vt:lpstr>
      <vt:lpstr>Symbol</vt:lpstr>
      <vt:lpstr>Times New Roman</vt:lpstr>
      <vt:lpstr>Verdana</vt:lpstr>
      <vt:lpstr>Webdings</vt:lpstr>
      <vt:lpstr>Wingdings</vt:lpstr>
      <vt:lpstr>os-8</vt:lpstr>
      <vt:lpstr>Lecture 17     Virtual Memory, Demand Paging</vt:lpstr>
      <vt:lpstr>Outline</vt:lpstr>
      <vt:lpstr>Outline</vt:lpstr>
      <vt:lpstr>Outline</vt:lpstr>
      <vt:lpstr>Background</vt:lpstr>
      <vt:lpstr>Virtual memory </vt:lpstr>
      <vt:lpstr>Virtual memory </vt:lpstr>
      <vt:lpstr>Virtual memory  (Cont.)</vt:lpstr>
      <vt:lpstr>Virtual vs. Logical vs. Physical Memory</vt:lpstr>
      <vt:lpstr>Virtual Memory That is Larger Than Physical Memory</vt:lpstr>
      <vt:lpstr>Virtual-address Space</vt:lpstr>
      <vt:lpstr>Shared Library Using Virtual Memory</vt:lpstr>
      <vt:lpstr>Outline</vt:lpstr>
      <vt:lpstr>Demand Paging</vt:lpstr>
      <vt:lpstr>Demand Paging</vt:lpstr>
      <vt:lpstr>Basic Concepts</vt:lpstr>
      <vt:lpstr>Valid-Invalid Bit</vt:lpstr>
      <vt:lpstr>Page Table When Some Pages Are Not in Main Memory</vt:lpstr>
      <vt:lpstr>Steps in Handling Page Fault</vt:lpstr>
      <vt:lpstr>Steps in Handling a Page Fault (Cont.)</vt:lpstr>
      <vt:lpstr>Aspects of Demand Paging</vt:lpstr>
      <vt:lpstr>Instruction Restart</vt:lpstr>
      <vt:lpstr>Free-Frame List</vt:lpstr>
      <vt:lpstr> Stages in Demand Paging – Worse Case</vt:lpstr>
      <vt:lpstr>Stages in Demand Paging  (Cont.)</vt:lpstr>
      <vt:lpstr>Performance of Demand Paging</vt:lpstr>
      <vt:lpstr>Demand Paging Example</vt:lpstr>
      <vt:lpstr>Demand Paging Optimizations</vt:lpstr>
      <vt:lpstr>Copy-on-Write</vt:lpstr>
      <vt:lpstr>Before Process 1 Modifies Page C</vt:lpstr>
      <vt:lpstr>After Process 1 Modifies Page C</vt:lpstr>
      <vt:lpstr>What Happens if There is no Free Frame?</vt:lpstr>
      <vt:lpstr>Outline</vt:lpstr>
      <vt:lpstr>Page Replacement in Virtual memory </vt:lpstr>
      <vt:lpstr>Page Replacement</vt:lpstr>
      <vt:lpstr>Need For Page Replacement</vt:lpstr>
      <vt:lpstr>Basic Page Replacement</vt:lpstr>
      <vt:lpstr>Page Replacement</vt:lpstr>
      <vt:lpstr>Page and Frame Replacement Algorithms</vt:lpstr>
      <vt:lpstr>Graph of Page Faults Versus the Number of Frames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Hanh Pham</cp:lastModifiedBy>
  <cp:revision>442</cp:revision>
  <cp:lastPrinted>2001-06-14T13:58:17Z</cp:lastPrinted>
  <dcterms:created xsi:type="dcterms:W3CDTF">2011-01-13T23:43:38Z</dcterms:created>
  <dcterms:modified xsi:type="dcterms:W3CDTF">2024-11-08T18:06:53Z</dcterms:modified>
</cp:coreProperties>
</file>