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54"/>
  </p:notesMasterIdLst>
  <p:handoutMasterIdLst>
    <p:handoutMasterId r:id="rId55"/>
  </p:handoutMasterIdLst>
  <p:sldIdLst>
    <p:sldId id="379" r:id="rId2"/>
    <p:sldId id="469" r:id="rId3"/>
    <p:sldId id="287" r:id="rId4"/>
    <p:sldId id="470" r:id="rId5"/>
    <p:sldId id="472" r:id="rId6"/>
    <p:sldId id="373" r:id="rId7"/>
    <p:sldId id="476" r:id="rId8"/>
    <p:sldId id="473" r:id="rId9"/>
    <p:sldId id="474" r:id="rId10"/>
    <p:sldId id="481" r:id="rId11"/>
    <p:sldId id="480" r:id="rId12"/>
    <p:sldId id="416" r:id="rId13"/>
    <p:sldId id="479" r:id="rId14"/>
    <p:sldId id="475" r:id="rId15"/>
    <p:sldId id="477" r:id="rId16"/>
    <p:sldId id="478" r:id="rId17"/>
    <p:sldId id="482" r:id="rId18"/>
    <p:sldId id="376" r:id="rId19"/>
    <p:sldId id="418" r:id="rId20"/>
    <p:sldId id="419" r:id="rId21"/>
    <p:sldId id="420" r:id="rId22"/>
    <p:sldId id="421" r:id="rId23"/>
    <p:sldId id="483" r:id="rId24"/>
    <p:sldId id="378" r:id="rId25"/>
    <p:sldId id="422" r:id="rId26"/>
    <p:sldId id="484" r:id="rId27"/>
    <p:sldId id="491" r:id="rId28"/>
    <p:sldId id="486" r:id="rId29"/>
    <p:sldId id="380" r:id="rId30"/>
    <p:sldId id="381" r:id="rId31"/>
    <p:sldId id="487" r:id="rId32"/>
    <p:sldId id="382" r:id="rId33"/>
    <p:sldId id="490" r:id="rId34"/>
    <p:sldId id="423" r:id="rId35"/>
    <p:sldId id="492" r:id="rId36"/>
    <p:sldId id="383" r:id="rId37"/>
    <p:sldId id="384" r:id="rId38"/>
    <p:sldId id="385" r:id="rId39"/>
    <p:sldId id="488" r:id="rId40"/>
    <p:sldId id="424" r:id="rId41"/>
    <p:sldId id="392" r:id="rId42"/>
    <p:sldId id="393" r:id="rId43"/>
    <p:sldId id="394" r:id="rId44"/>
    <p:sldId id="395" r:id="rId45"/>
    <p:sldId id="396" r:id="rId46"/>
    <p:sldId id="408" r:id="rId47"/>
    <p:sldId id="489" r:id="rId48"/>
    <p:sldId id="398" r:id="rId49"/>
    <p:sldId id="399" r:id="rId50"/>
    <p:sldId id="400" r:id="rId51"/>
    <p:sldId id="401" r:id="rId52"/>
    <p:sldId id="406" r:id="rId53"/>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99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7"/>
  </p:normalViewPr>
  <p:slideViewPr>
    <p:cSldViewPr snapToGrid="0">
      <p:cViewPr>
        <p:scale>
          <a:sx n="100" d="100"/>
          <a:sy n="100" d="100"/>
        </p:scale>
        <p:origin x="1872" y="-66"/>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4A89C-1C73-4D44-A8BC-42BAA055C19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BDAB79E-6014-4A3D-84DF-A7CEB339BCE3}"/>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90D5592A-E44D-4423-B07A-957389C43B80}"/>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91FDBA55-75B0-4E79-BF0F-BC11D59E5FB6}"/>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panose="020B0604020202020204" pitchFamily="34" charset="0"/>
              </a:defRPr>
            </a:lvl1pPr>
          </a:lstStyle>
          <a:p>
            <a:pPr>
              <a:defRPr/>
            </a:pPr>
            <a:fld id="{01873986-C89E-4478-9B6A-F6B0BF3B5D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5A858E-881C-46A6-B3BB-38AF66B8F999}"/>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A76C7A83-A047-4863-99DC-443A82A89530}"/>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A2A60EB1-DAFD-4AE9-AB03-60CC4D8EEE96}"/>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281DC59-26C3-4F7F-8E43-93FC93CCE3E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2C085E6-91D9-44E7-80E9-718A60124C0E}"/>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950034D-84CE-4525-AFD4-671AE6465659}"/>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panose="02020603050405020304" pitchFamily="18" charset="0"/>
              </a:defRPr>
            </a:lvl1pPr>
          </a:lstStyle>
          <a:p>
            <a:pPr>
              <a:defRPr/>
            </a:pPr>
            <a:fld id="{DAA890F1-2F48-45ED-9750-542EA7D8C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6192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805B1C17-66FA-4D85-BCF6-7A91DE02FC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5281E3-0C39-498B-AF39-48565B4544FA}"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134147" name="Rectangle 2">
            <a:extLst>
              <a:ext uri="{FF2B5EF4-FFF2-40B4-BE49-F238E27FC236}">
                <a16:creationId xmlns:a16="http://schemas.microsoft.com/office/drawing/2014/main" id="{1F9038FE-BD6E-44F1-ACE4-DD73792DB1A5}"/>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6096AB29-C31A-45C0-B5E1-9D36AC040B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9135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805B1C17-66FA-4D85-BCF6-7A91DE02FC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5281E3-0C39-498B-AF39-48565B4544FA}"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134147" name="Rectangle 2">
            <a:extLst>
              <a:ext uri="{FF2B5EF4-FFF2-40B4-BE49-F238E27FC236}">
                <a16:creationId xmlns:a16="http://schemas.microsoft.com/office/drawing/2014/main" id="{1F9038FE-BD6E-44F1-ACE4-DD73792DB1A5}"/>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6096AB29-C31A-45C0-B5E1-9D36AC040B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08E7E262-8EBF-413C-9234-CC065C7AF1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FFE3F1-2A37-4DDB-9015-6B1A489622A6}"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167939" name="Rectangle 2">
            <a:extLst>
              <a:ext uri="{FF2B5EF4-FFF2-40B4-BE49-F238E27FC236}">
                <a16:creationId xmlns:a16="http://schemas.microsoft.com/office/drawing/2014/main" id="{1CA3503E-2100-4841-8172-91A48E62958E}"/>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22017BA5-0BDF-40DF-95A5-92B8BA34EC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8906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08E7E262-8EBF-413C-9234-CC065C7AF1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FFE3F1-2A37-4DDB-9015-6B1A489622A6}"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167939" name="Rectangle 2">
            <a:extLst>
              <a:ext uri="{FF2B5EF4-FFF2-40B4-BE49-F238E27FC236}">
                <a16:creationId xmlns:a16="http://schemas.microsoft.com/office/drawing/2014/main" id="{1CA3503E-2100-4841-8172-91A48E62958E}"/>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22017BA5-0BDF-40DF-95A5-92B8BA34EC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46677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08E7E262-8EBF-413C-9234-CC065C7AF1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FFE3F1-2A37-4DDB-9015-6B1A489622A6}"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167939" name="Rectangle 2">
            <a:extLst>
              <a:ext uri="{FF2B5EF4-FFF2-40B4-BE49-F238E27FC236}">
                <a16:creationId xmlns:a16="http://schemas.microsoft.com/office/drawing/2014/main" id="{1CA3503E-2100-4841-8172-91A48E62958E}"/>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22017BA5-0BDF-40DF-95A5-92B8BA34EC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3684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08E7E262-8EBF-413C-9234-CC065C7AF1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FFE3F1-2A37-4DDB-9015-6B1A489622A6}"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167939" name="Rectangle 2">
            <a:extLst>
              <a:ext uri="{FF2B5EF4-FFF2-40B4-BE49-F238E27FC236}">
                <a16:creationId xmlns:a16="http://schemas.microsoft.com/office/drawing/2014/main" id="{1CA3503E-2100-4841-8172-91A48E62958E}"/>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22017BA5-0BDF-40DF-95A5-92B8BA34EC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8570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5794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4F2D9B1C-DEA5-4665-B47D-209786DA89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D877D31-AB4E-4210-B2DB-080238C5EE9B}"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135171" name="Rectangle 2">
            <a:extLst>
              <a:ext uri="{FF2B5EF4-FFF2-40B4-BE49-F238E27FC236}">
                <a16:creationId xmlns:a16="http://schemas.microsoft.com/office/drawing/2014/main" id="{4FEDE9AA-CD44-4982-B7AE-FB416BFCBF8A}"/>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49FDFE4F-372F-44B2-A051-88D045B25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4C151E44-C6F0-41B5-B34F-C628B106DB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B98D01-049E-4171-943F-B5ABC66237D0}"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136195" name="Rectangle 2">
            <a:extLst>
              <a:ext uri="{FF2B5EF4-FFF2-40B4-BE49-F238E27FC236}">
                <a16:creationId xmlns:a16="http://schemas.microsoft.com/office/drawing/2014/main" id="{E82A76F2-128F-483D-9772-9EC72CDD50DA}"/>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42C6AA12-EFFD-48F7-8712-4AAE83A1B9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52A60322-55A6-48F1-BDAD-4359650D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D7419C-205B-4822-9762-6573B1EDC7C6}"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137219" name="Rectangle 2">
            <a:extLst>
              <a:ext uri="{FF2B5EF4-FFF2-40B4-BE49-F238E27FC236}">
                <a16:creationId xmlns:a16="http://schemas.microsoft.com/office/drawing/2014/main" id="{12F1FD45-5D18-421B-B1DB-64EA20059BAD}"/>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D6A9EE16-EFCB-4E01-84DE-734D0AA18E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97970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BE2D0BFB-ECA4-4C07-8994-8A88F29AAD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C82682-D545-467D-8124-18513B1E9CEB}"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138243" name="Rectangle 2">
            <a:extLst>
              <a:ext uri="{FF2B5EF4-FFF2-40B4-BE49-F238E27FC236}">
                <a16:creationId xmlns:a16="http://schemas.microsoft.com/office/drawing/2014/main" id="{5A43AED6-E6E9-43A7-AC93-64E1E9990A89}"/>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772FBEB7-042D-4152-8A9C-1370E47C76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28D453DF-2D5F-4B73-B4AC-B5CF546FD1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7D4C080-24BF-412B-8F06-E36EDFECF8DD}"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139267" name="Rectangle 2">
            <a:extLst>
              <a:ext uri="{FF2B5EF4-FFF2-40B4-BE49-F238E27FC236}">
                <a16:creationId xmlns:a16="http://schemas.microsoft.com/office/drawing/2014/main" id="{5B0E173E-03EA-4E90-8188-93FE2E0C3F1A}"/>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52774992-1B31-4E69-A7C1-2E636C6DFB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62919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2796DFB2-176E-4C36-8157-233A382622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819EF8C-4231-4782-B39A-7B2E0F77F2B4}"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155651" name="Rectangle 2">
            <a:extLst>
              <a:ext uri="{FF2B5EF4-FFF2-40B4-BE49-F238E27FC236}">
                <a16:creationId xmlns:a16="http://schemas.microsoft.com/office/drawing/2014/main" id="{6BA96F8A-0303-451B-8FF0-F0231FFBE8A8}"/>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C2E866F9-9F63-4267-AE12-FD26BF4B92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52447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9280E73A-3A4D-4752-BAA4-1A310FEAB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2676500-2F49-4FEE-A5A8-EF61C8B87081}"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140291" name="Rectangle 2">
            <a:extLst>
              <a:ext uri="{FF2B5EF4-FFF2-40B4-BE49-F238E27FC236}">
                <a16:creationId xmlns:a16="http://schemas.microsoft.com/office/drawing/2014/main" id="{A701F2A2-FCDE-49FF-B7E2-98FCCB5C7E4C}"/>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D974233A-95CA-4EDD-A652-9932AF03DB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86146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9280E73A-3A4D-4752-BAA4-1A310FEAB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2676500-2F49-4FEE-A5A8-EF61C8B87081}"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140291" name="Rectangle 2">
            <a:extLst>
              <a:ext uri="{FF2B5EF4-FFF2-40B4-BE49-F238E27FC236}">
                <a16:creationId xmlns:a16="http://schemas.microsoft.com/office/drawing/2014/main" id="{A701F2A2-FCDE-49FF-B7E2-98FCCB5C7E4C}"/>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D974233A-95CA-4EDD-A652-9932AF03DB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99445CA8-5C0C-4299-8325-D07E0D5C01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C81BFE0-00FB-494F-8EAE-0AA4F1450B8A}"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141315" name="Rectangle 2">
            <a:extLst>
              <a:ext uri="{FF2B5EF4-FFF2-40B4-BE49-F238E27FC236}">
                <a16:creationId xmlns:a16="http://schemas.microsoft.com/office/drawing/2014/main" id="{E8DC24D7-B195-4DB9-B58D-A05EAF17D681}"/>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50F5443B-D336-4868-B2F6-610239DE8E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81591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EA78C8BE-AB62-4F13-B00E-23C8DED2CA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6397F0-D1D0-4685-84E3-808C672B4567}"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142339" name="Rectangle 2">
            <a:extLst>
              <a:ext uri="{FF2B5EF4-FFF2-40B4-BE49-F238E27FC236}">
                <a16:creationId xmlns:a16="http://schemas.microsoft.com/office/drawing/2014/main" id="{69050607-AE8D-4105-AE83-64E736433EEB}"/>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66ED02AB-6AB5-46AA-944A-EA7BCF3764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7443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EA78C8BE-AB62-4F13-B00E-23C8DED2CA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6397F0-D1D0-4685-84E3-808C672B4567}"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142339" name="Rectangle 2">
            <a:extLst>
              <a:ext uri="{FF2B5EF4-FFF2-40B4-BE49-F238E27FC236}">
                <a16:creationId xmlns:a16="http://schemas.microsoft.com/office/drawing/2014/main" id="{69050607-AE8D-4105-AE83-64E736433EEB}"/>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66ED02AB-6AB5-46AA-944A-EA7BCF3764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43782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915C5E4C-7431-45EA-8BB3-5BD8E06B63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AAEF08-9DD4-482D-90BC-07DC57F8A327}"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143363" name="Rectangle 2">
            <a:extLst>
              <a:ext uri="{FF2B5EF4-FFF2-40B4-BE49-F238E27FC236}">
                <a16:creationId xmlns:a16="http://schemas.microsoft.com/office/drawing/2014/main" id="{558B275E-9CF5-48D4-A5BD-19F5360CA187}"/>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A74547C7-FBD4-4B6C-85C6-85B97262E9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915C5E4C-7431-45EA-8BB3-5BD8E06B63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AAEF08-9DD4-482D-90BC-07DC57F8A327}"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143363" name="Rectangle 2">
            <a:extLst>
              <a:ext uri="{FF2B5EF4-FFF2-40B4-BE49-F238E27FC236}">
                <a16:creationId xmlns:a16="http://schemas.microsoft.com/office/drawing/2014/main" id="{558B275E-9CF5-48D4-A5BD-19F5360CA187}"/>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A74547C7-FBD4-4B6C-85C6-85B97262E9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84235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6F0924F5-C8A0-4A82-B2C8-3A8764D33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3A684B-4A3B-43F3-9569-2AE451F94590}"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144387" name="Rectangle 2">
            <a:extLst>
              <a:ext uri="{FF2B5EF4-FFF2-40B4-BE49-F238E27FC236}">
                <a16:creationId xmlns:a16="http://schemas.microsoft.com/office/drawing/2014/main" id="{6272F2C8-C727-4B13-8012-44109A3196C7}"/>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CBA7C6D9-345E-49A5-81CA-E9E72D3B9F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E5CE511C-DD44-4CC6-9CBE-9703CA8C25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3DACEB9-9E2C-4066-B0B4-6F4B7E0755DC}"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145411" name="Rectangle 2">
            <a:extLst>
              <a:ext uri="{FF2B5EF4-FFF2-40B4-BE49-F238E27FC236}">
                <a16:creationId xmlns:a16="http://schemas.microsoft.com/office/drawing/2014/main" id="{597FC37B-8921-4AC3-B9D3-A6A50323504B}"/>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CF833D2F-50D5-4C3B-8971-F677EE3583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278167FF-68E7-4609-AA07-581132200330}"/>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F62007A9-F825-4249-B71C-96CE76C933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6059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7EC77DD2-9B86-424C-BB4C-63BF79E105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38AE1AD-3F56-4889-BDA2-43C04193A71C}"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147459" name="Rectangle 2">
            <a:extLst>
              <a:ext uri="{FF2B5EF4-FFF2-40B4-BE49-F238E27FC236}">
                <a16:creationId xmlns:a16="http://schemas.microsoft.com/office/drawing/2014/main" id="{9ACCB673-3231-4E3A-8A17-1FEB8B70B190}"/>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CA63D3B0-42BE-44B8-A3E2-964AF31408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8BEEDF24-5968-420B-81A6-9FE8EB2344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7D0B8B-BAFD-4A3D-B391-FA971194D587}"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148483" name="Rectangle 2">
            <a:extLst>
              <a:ext uri="{FF2B5EF4-FFF2-40B4-BE49-F238E27FC236}">
                <a16:creationId xmlns:a16="http://schemas.microsoft.com/office/drawing/2014/main" id="{7AFA0411-D5C7-44F5-92FB-4A81DF3D6019}"/>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E683C887-9813-4BAE-8C1E-9184E7ADE6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A2EE2621-441A-47D4-B399-3CB8773702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70A1341-C92E-4F22-99B6-43D85D252F2A}"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149507" name="Rectangle 2">
            <a:extLst>
              <a:ext uri="{FF2B5EF4-FFF2-40B4-BE49-F238E27FC236}">
                <a16:creationId xmlns:a16="http://schemas.microsoft.com/office/drawing/2014/main" id="{943D789C-96B6-4CD8-BF4B-586C6695EB2C}"/>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AE772594-B020-4887-B006-EBA746493F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D517E168-3094-4E5B-84D7-5C0153B13B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00E586-48D7-4940-A2DF-E461BD85B025}"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133123" name="Rectangle 2">
            <a:extLst>
              <a:ext uri="{FF2B5EF4-FFF2-40B4-BE49-F238E27FC236}">
                <a16:creationId xmlns:a16="http://schemas.microsoft.com/office/drawing/2014/main" id="{A319D073-D867-48CB-B66A-DADB82FB0EA0}"/>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57FA871D-7C7C-49FB-B8AC-D03BA6E068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23763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DCE7D996-9F9E-4347-BCF2-24A8BF9B6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96D20E2-6F0E-4310-B85C-56C40751DFA6}"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150531" name="Rectangle 2">
            <a:extLst>
              <a:ext uri="{FF2B5EF4-FFF2-40B4-BE49-F238E27FC236}">
                <a16:creationId xmlns:a16="http://schemas.microsoft.com/office/drawing/2014/main" id="{006B23E7-D1B0-4608-9D99-3972F8CE9782}"/>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D0CECFB1-4291-4316-886C-C03A781430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492DF3B2-6C49-4F9C-A110-A174063523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346C7A-1455-4A31-B80D-17977E7A4EF8}"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151555" name="Rectangle 2">
            <a:extLst>
              <a:ext uri="{FF2B5EF4-FFF2-40B4-BE49-F238E27FC236}">
                <a16:creationId xmlns:a16="http://schemas.microsoft.com/office/drawing/2014/main" id="{6CCEDD2E-339A-4418-835D-64B58B723597}"/>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C57B1906-6C47-46E2-BDAD-997A0BD236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BD92895B-4956-49C8-82F0-80BD7C3FB3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F514684-2866-4F4C-BBA1-FDD60510CA6C}"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
        <p:nvSpPr>
          <p:cNvPr id="152579" name="Rectangle 2">
            <a:extLst>
              <a:ext uri="{FF2B5EF4-FFF2-40B4-BE49-F238E27FC236}">
                <a16:creationId xmlns:a16="http://schemas.microsoft.com/office/drawing/2014/main" id="{908E9BE6-BEEA-4EFA-87DA-D8D4D67D25DC}"/>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F1113B83-162C-4998-89A0-8B8A49BA07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A7204802-73F0-4EFE-80F8-B5F8745CBD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7FEAF7-4BEB-42B5-B76A-25A683C8B678}"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153603" name="Rectangle 2">
            <a:extLst>
              <a:ext uri="{FF2B5EF4-FFF2-40B4-BE49-F238E27FC236}">
                <a16:creationId xmlns:a16="http://schemas.microsoft.com/office/drawing/2014/main" id="{3EF8D3C4-8F2E-438D-BB36-43E69FF1D8AE}"/>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C4C68196-D54E-4148-B032-CB54D71FDB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514708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F465EF95-595A-4F41-97F1-F2BBA1F412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8CCE5AD-C314-4DFB-97F8-C64B9C4C8E4F}"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156675" name="Rectangle 2">
            <a:extLst>
              <a:ext uri="{FF2B5EF4-FFF2-40B4-BE49-F238E27FC236}">
                <a16:creationId xmlns:a16="http://schemas.microsoft.com/office/drawing/2014/main" id="{DBE3F616-377A-4393-9F02-287285E02A33}"/>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C682FE68-026E-4D64-ACA9-90978CF26E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56B4D174-7712-4CB1-A41E-3E47996C66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090860-9AF5-424D-A333-7DC8522BDD90}"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157699" name="Rectangle 2">
            <a:extLst>
              <a:ext uri="{FF2B5EF4-FFF2-40B4-BE49-F238E27FC236}">
                <a16:creationId xmlns:a16="http://schemas.microsoft.com/office/drawing/2014/main" id="{D34CB649-2117-4081-91C0-CE968BFCFCC4}"/>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1E59B376-3E44-42AB-A505-B2EEEB3625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C5866CDD-4811-42A2-B280-A13D1C6C07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75CAD1E-1E22-4637-B2E6-50F21264D3FA}"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158723" name="Rectangle 2">
            <a:extLst>
              <a:ext uri="{FF2B5EF4-FFF2-40B4-BE49-F238E27FC236}">
                <a16:creationId xmlns:a16="http://schemas.microsoft.com/office/drawing/2014/main" id="{C26A336E-B0A4-4355-9177-376B2811343F}"/>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A2DC4382-E997-4207-A545-B2CB280F0B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93E4F0CE-D923-4137-8356-335CED0DAB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6658769-8F6C-489F-90D1-9CC8B1660090}"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
        <p:nvSpPr>
          <p:cNvPr id="159747" name="Rectangle 2">
            <a:extLst>
              <a:ext uri="{FF2B5EF4-FFF2-40B4-BE49-F238E27FC236}">
                <a16:creationId xmlns:a16="http://schemas.microsoft.com/office/drawing/2014/main" id="{60738C59-F0E4-448F-A9D3-AD8236E66B50}"/>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976268BD-A21D-4A9C-83D9-F6E58693A9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E45A9722-F4BC-45A6-9014-F76DB9CBCF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FA84A1-1FEE-4467-9D36-F04EF63A92D2}"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
        <p:nvSpPr>
          <p:cNvPr id="164867" name="Rectangle 2">
            <a:extLst>
              <a:ext uri="{FF2B5EF4-FFF2-40B4-BE49-F238E27FC236}">
                <a16:creationId xmlns:a16="http://schemas.microsoft.com/office/drawing/2014/main" id="{1B7CE1BA-7068-4A1D-A07E-04E7B13B5703}"/>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34D636C2-C7FC-470A-9494-50E3661E34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D517E168-3094-4E5B-84D7-5C0153B13B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00E586-48D7-4940-A2DF-E461BD85B025}"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33123" name="Rectangle 2">
            <a:extLst>
              <a:ext uri="{FF2B5EF4-FFF2-40B4-BE49-F238E27FC236}">
                <a16:creationId xmlns:a16="http://schemas.microsoft.com/office/drawing/2014/main" id="{A319D073-D867-48CB-B66A-DADB82FB0EA0}"/>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57FA871D-7C7C-49FB-B8AC-D03BA6E068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9757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D517E168-3094-4E5B-84D7-5C0153B13B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00E586-48D7-4940-A2DF-E461BD85B025}"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133123" name="Rectangle 2">
            <a:extLst>
              <a:ext uri="{FF2B5EF4-FFF2-40B4-BE49-F238E27FC236}">
                <a16:creationId xmlns:a16="http://schemas.microsoft.com/office/drawing/2014/main" id="{A319D073-D867-48CB-B66A-DADB82FB0EA0}"/>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57FA871D-7C7C-49FB-B8AC-D03BA6E068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620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805B1C17-66FA-4D85-BCF6-7A91DE02FC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5281E3-0C39-498B-AF39-48565B4544FA}"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134147" name="Rectangle 2">
            <a:extLst>
              <a:ext uri="{FF2B5EF4-FFF2-40B4-BE49-F238E27FC236}">
                <a16:creationId xmlns:a16="http://schemas.microsoft.com/office/drawing/2014/main" id="{1F9038FE-BD6E-44F1-ACE4-DD73792DB1A5}"/>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6096AB29-C31A-45C0-B5E1-9D36AC040B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0203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81282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9CFC14DB-8A99-44CB-BA83-39417D26C1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530489F-79EC-4897-869D-780965D7E74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a:extLst>
                <a:ext uri="{FF2B5EF4-FFF2-40B4-BE49-F238E27FC236}">
                  <a16:creationId xmlns:a16="http://schemas.microsoft.com/office/drawing/2014/main" id="{A83414BD-B475-4106-B6CC-2A825BC14624}"/>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a:extLst>
                <a:ext uri="{FF2B5EF4-FFF2-40B4-BE49-F238E27FC236}">
                  <a16:creationId xmlns:a16="http://schemas.microsoft.com/office/drawing/2014/main" id="{45EEFC8D-4A80-4C8D-BB98-5471F8FF24CA}"/>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a:extLst>
              <a:ext uri="{FF2B5EF4-FFF2-40B4-BE49-F238E27FC236}">
                <a16:creationId xmlns:a16="http://schemas.microsoft.com/office/drawing/2014/main" id="{CE292785-34F4-4129-BCFD-B22D0AC1FEE2}"/>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20D32FCA-31DE-4EA5-82C1-CF345076A238}"/>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090E6124-7B97-4EBF-8990-F55FBAA1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449F6A7-C9D3-4C68-84CF-E1FEED2CAF96}"/>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3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8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2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79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3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5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8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1EFAC327-3B14-405A-AECD-695170F62A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7308704-6884-478D-913D-858724364FFC}"/>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46878CA-A75D-4410-AFD2-1992D970E5FB}"/>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C1D23273-AE1D-4273-BD10-D4215E10B362}"/>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A52FF0B1-98D3-422D-A027-A89A772773D8}"/>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4A460C49-6450-4AA7-B172-624D0E8FA2B4}"/>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69885932-7748-44D3-A5FA-3EA2C19FA74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2B3C4A04-A423-4652-9F71-1E3F1D9CED55}"/>
              </a:ext>
            </a:extLst>
          </p:cNvPr>
          <p:cNvSpPr txBox="1">
            <a:spLocks noChangeArrowheads="1"/>
          </p:cNvSpPr>
          <p:nvPr userDrawn="1"/>
        </p:nvSpPr>
        <p:spPr bwMode="auto">
          <a:xfrm>
            <a:off x="4256146" y="6613525"/>
            <a:ext cx="447558" cy="246221"/>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dirty="0">
                <a:solidFill>
                  <a:srgbClr val="006699"/>
                </a:solidFill>
                <a:latin typeface="Helvetica" panose="020B0604020202020204" pitchFamily="34" charset="0"/>
              </a:rPr>
              <a:t>2.</a:t>
            </a:r>
            <a:fld id="{3002ADDC-CC54-42C0-AD9E-FCEA6349E957}"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dirty="0">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59A1521A-022B-4DE7-8426-69A13EBF9FAB}"/>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27BAFA87-2B93-403E-A844-8FB1EAE92C10}"/>
              </a:ext>
            </a:extLst>
          </p:cNvPr>
          <p:cNvSpPr txBox="1">
            <a:spLocks noChangeArrowheads="1"/>
          </p:cNvSpPr>
          <p:nvPr/>
        </p:nvSpPr>
        <p:spPr bwMode="auto">
          <a:xfrm>
            <a:off x="185738" y="6586538"/>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D488D63-B096-4EAA-B5D8-70E38A3713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77DD-92FD-41F3-8105-B0ED20549CDA}"/>
              </a:ext>
            </a:extLst>
          </p:cNvPr>
          <p:cNvSpPr>
            <a:spLocks noGrp="1"/>
          </p:cNvSpPr>
          <p:nvPr>
            <p:ph type="ctrTitle"/>
          </p:nvPr>
        </p:nvSpPr>
        <p:spPr>
          <a:xfrm>
            <a:off x="685800" y="489155"/>
            <a:ext cx="7772400" cy="2127250"/>
          </a:xfrm>
        </p:spPr>
        <p:txBody>
          <a:bodyPr/>
          <a:lstStyle/>
          <a:p>
            <a:r>
              <a:rPr lang="fr-FR" sz="3600" dirty="0"/>
              <a:t>Lecture 19</a:t>
            </a:r>
            <a:br>
              <a:rPr lang="fr-FR" sz="3600" dirty="0"/>
            </a:br>
            <a:r>
              <a:rPr lang="fr-FR" sz="3600" dirty="0"/>
              <a:t>   </a:t>
            </a:r>
            <a:br>
              <a:rPr lang="en-US" sz="3600" dirty="0"/>
            </a:br>
            <a:r>
              <a:rPr lang="en-US" sz="3600" dirty="0"/>
              <a:t>Allocation of Frames, Thrashing</a:t>
            </a:r>
          </a:p>
        </p:txBody>
      </p:sp>
    </p:spTree>
    <p:extLst>
      <p:ext uri="{BB962C8B-B14F-4D97-AF65-F5344CB8AC3E}">
        <p14:creationId xmlns:p14="http://schemas.microsoft.com/office/powerpoint/2010/main" val="30268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61115" y="1182376"/>
            <a:ext cx="7618413" cy="5545393"/>
          </a:xfrm>
        </p:spPr>
        <p:txBody>
          <a:bodyPr/>
          <a:lstStyle/>
          <a:p>
            <a:pPr marL="0" indent="0">
              <a:buNone/>
            </a:pPr>
            <a:r>
              <a:rPr lang="en-US" b="1" dirty="0"/>
              <a:t>1. Allocation of Frames</a:t>
            </a:r>
          </a:p>
          <a:p>
            <a:pPr lvl="1"/>
            <a:r>
              <a:rPr lang="en-US" b="1" dirty="0"/>
              <a:t>Background</a:t>
            </a:r>
          </a:p>
          <a:p>
            <a:pPr lvl="1"/>
            <a:r>
              <a:rPr lang="en-US" b="1" dirty="0"/>
              <a:t>Fixed &amp; Variable allocations</a:t>
            </a:r>
          </a:p>
          <a:p>
            <a:pPr lvl="1"/>
            <a:r>
              <a:rPr lang="en-US" b="1" dirty="0">
                <a:highlight>
                  <a:srgbClr val="FFFF00"/>
                </a:highlight>
              </a:rPr>
              <a:t>Equal &amp; Proportional allocations</a:t>
            </a:r>
          </a:p>
          <a:p>
            <a:pPr lvl="1"/>
            <a:r>
              <a:rPr lang="en-US" b="1" dirty="0"/>
              <a:t>Local &amp; Global allocations</a:t>
            </a:r>
          </a:p>
          <a:p>
            <a:pPr marL="0" indent="0">
              <a:buNone/>
            </a:pPr>
            <a:endParaRPr lang="en-US" b="1" dirty="0"/>
          </a:p>
          <a:p>
            <a:pPr marL="0" indent="0">
              <a:buNone/>
            </a:pPr>
            <a:r>
              <a:rPr lang="en-US" b="1" dirty="0"/>
              <a:t>2. Thrashing</a:t>
            </a:r>
          </a:p>
          <a:p>
            <a:pPr lvl="1"/>
            <a:r>
              <a:rPr lang="en-US" b="1" dirty="0"/>
              <a:t>Cause &amp; Detection</a:t>
            </a:r>
          </a:p>
          <a:p>
            <a:pPr lvl="1"/>
            <a:r>
              <a:rPr lang="en-US" b="1" dirty="0"/>
              <a:t>Solutions</a:t>
            </a:r>
          </a:p>
          <a:p>
            <a:pPr lvl="1"/>
            <a:r>
              <a:rPr lang="en-US" b="1" dirty="0"/>
              <a:t>Working-Set Model</a:t>
            </a:r>
          </a:p>
          <a:p>
            <a:pPr marL="457200" lvl="1" indent="0">
              <a:buNone/>
            </a:pPr>
            <a:endParaRPr lang="en-US" b="1" dirty="0"/>
          </a:p>
          <a:p>
            <a:pPr marL="57150" indent="0">
              <a:buNone/>
            </a:pPr>
            <a:r>
              <a:rPr lang="en-US" b="1" dirty="0"/>
              <a:t>3. Allocating Kernel Memory</a:t>
            </a:r>
          </a:p>
          <a:p>
            <a:pPr marL="57150" indent="0">
              <a:buNone/>
            </a:pPr>
            <a:endParaRPr lang="en-US" b="1" dirty="0"/>
          </a:p>
          <a:p>
            <a:pPr marL="57150" indent="0">
              <a:buNone/>
            </a:pPr>
            <a:r>
              <a:rPr lang="en-US" b="1" dirty="0"/>
              <a:t>4. Other Issues</a:t>
            </a:r>
          </a:p>
          <a:p>
            <a:pPr marL="0" indent="0">
              <a:buNone/>
            </a:pPr>
            <a:endParaRPr lang="en-US" b="1" dirty="0"/>
          </a:p>
        </p:txBody>
      </p:sp>
    </p:spTree>
    <p:extLst>
      <p:ext uri="{BB962C8B-B14F-4D97-AF65-F5344CB8AC3E}">
        <p14:creationId xmlns:p14="http://schemas.microsoft.com/office/powerpoint/2010/main" val="252085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a:extLst>
              <a:ext uri="{FF2B5EF4-FFF2-40B4-BE49-F238E27FC236}">
                <a16:creationId xmlns:a16="http://schemas.microsoft.com/office/drawing/2014/main" id="{70E5B077-B145-42CF-B6DE-2F59CC8999D4}"/>
              </a:ext>
            </a:extLst>
          </p:cNvPr>
          <p:cNvSpPr>
            <a:spLocks noGrp="1" noChangeArrowheads="1"/>
          </p:cNvSpPr>
          <p:nvPr>
            <p:ph type="title"/>
          </p:nvPr>
        </p:nvSpPr>
        <p:spPr>
          <a:xfrm>
            <a:off x="738188" y="235568"/>
            <a:ext cx="7948612" cy="576262"/>
          </a:xfrm>
        </p:spPr>
        <p:txBody>
          <a:bodyPr/>
          <a:lstStyle/>
          <a:p>
            <a:pPr eaLnBrk="1" hangingPunct="1"/>
            <a:r>
              <a:rPr lang="en-US" altLang="en-US" dirty="0"/>
              <a:t>Fixed Allocation: EQUAL allocation </a:t>
            </a:r>
          </a:p>
        </p:txBody>
      </p:sp>
      <p:sp>
        <p:nvSpPr>
          <p:cNvPr id="1029" name="Rectangle 3">
            <a:extLst>
              <a:ext uri="{FF2B5EF4-FFF2-40B4-BE49-F238E27FC236}">
                <a16:creationId xmlns:a16="http://schemas.microsoft.com/office/drawing/2014/main" id="{0FF48B9C-0D56-4D18-919D-070428F3BB8D}"/>
              </a:ext>
            </a:extLst>
          </p:cNvPr>
          <p:cNvSpPr>
            <a:spLocks noGrp="1" noChangeArrowheads="1"/>
          </p:cNvSpPr>
          <p:nvPr>
            <p:ph type="body" idx="1"/>
          </p:nvPr>
        </p:nvSpPr>
        <p:spPr>
          <a:xfrm>
            <a:off x="866596" y="1228154"/>
            <a:ext cx="7691796" cy="4645025"/>
          </a:xfrm>
        </p:spPr>
        <p:txBody>
          <a:bodyPr/>
          <a:lstStyle/>
          <a:p>
            <a:pPr marL="0" indent="0">
              <a:buNone/>
            </a:pPr>
            <a:r>
              <a:rPr lang="en-US" altLang="en-US" b="1" dirty="0"/>
              <a:t>EQUAL</a:t>
            </a:r>
            <a:r>
              <a:rPr lang="en-US" altLang="en-US" dirty="0"/>
              <a:t> method allocates an equal number of frames per job</a:t>
            </a:r>
          </a:p>
          <a:p>
            <a:r>
              <a:rPr lang="en-US" altLang="en-US" dirty="0"/>
              <a:t>Example</a:t>
            </a:r>
          </a:p>
          <a:p>
            <a:r>
              <a:rPr lang="en-US" altLang="en-US" dirty="0"/>
              <a:t>100 frames</a:t>
            </a:r>
          </a:p>
          <a:p>
            <a:r>
              <a:rPr lang="en-US" altLang="en-US" dirty="0"/>
              <a:t>5 processes</a:t>
            </a:r>
          </a:p>
          <a:p>
            <a:r>
              <a:rPr lang="en-US" altLang="en-US" dirty="0"/>
              <a:t>Each process gets 20 frames</a:t>
            </a:r>
          </a:p>
          <a:p>
            <a:pPr marL="0" indent="0">
              <a:buNone/>
            </a:pPr>
            <a:endParaRPr lang="en-US" altLang="en-US" dirty="0"/>
          </a:p>
          <a:p>
            <a:pPr marL="0" indent="0">
              <a:buNone/>
            </a:pPr>
            <a:r>
              <a:rPr lang="en-US" altLang="en-US" dirty="0"/>
              <a:t>Issues</a:t>
            </a:r>
          </a:p>
          <a:p>
            <a:r>
              <a:rPr lang="en-US" altLang="en-US" dirty="0"/>
              <a:t>But jobs use memory unequally</a:t>
            </a:r>
          </a:p>
          <a:p>
            <a:r>
              <a:rPr lang="en-US" altLang="en-US" dirty="0"/>
              <a:t>High priority jobs have same number of page</a:t>
            </a:r>
          </a:p>
          <a:p>
            <a:r>
              <a:rPr lang="en-US" altLang="en-US" dirty="0"/>
              <a:t>frames and low priority jobs</a:t>
            </a:r>
          </a:p>
          <a:p>
            <a:r>
              <a:rPr lang="en-US" altLang="en-US" dirty="0"/>
              <a:t>Degree of multiprogramming might vary</a:t>
            </a:r>
          </a:p>
        </p:txBody>
      </p:sp>
    </p:spTree>
    <p:extLst>
      <p:ext uri="{BB962C8B-B14F-4D97-AF65-F5344CB8AC3E}">
        <p14:creationId xmlns:p14="http://schemas.microsoft.com/office/powerpoint/2010/main" val="713982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a:extLst>
              <a:ext uri="{FF2B5EF4-FFF2-40B4-BE49-F238E27FC236}">
                <a16:creationId xmlns:a16="http://schemas.microsoft.com/office/drawing/2014/main" id="{70E5B077-B145-42CF-B6DE-2F59CC8999D4}"/>
              </a:ext>
            </a:extLst>
          </p:cNvPr>
          <p:cNvSpPr>
            <a:spLocks noGrp="1" noChangeArrowheads="1"/>
          </p:cNvSpPr>
          <p:nvPr>
            <p:ph type="title"/>
          </p:nvPr>
        </p:nvSpPr>
        <p:spPr>
          <a:xfrm>
            <a:off x="1072485" y="259575"/>
            <a:ext cx="7948612" cy="576262"/>
          </a:xfrm>
        </p:spPr>
        <p:txBody>
          <a:bodyPr/>
          <a:lstStyle/>
          <a:p>
            <a:pPr eaLnBrk="1" hangingPunct="1"/>
            <a:r>
              <a:rPr lang="en-US" altLang="en-US" sz="2800" dirty="0"/>
              <a:t>Fixed Allocation: PROPORTIONAL allocation </a:t>
            </a:r>
          </a:p>
        </p:txBody>
      </p:sp>
      <p:sp>
        <p:nvSpPr>
          <p:cNvPr id="1029" name="Rectangle 3">
            <a:extLst>
              <a:ext uri="{FF2B5EF4-FFF2-40B4-BE49-F238E27FC236}">
                <a16:creationId xmlns:a16="http://schemas.microsoft.com/office/drawing/2014/main" id="{0FF48B9C-0D56-4D18-919D-070428F3BB8D}"/>
              </a:ext>
            </a:extLst>
          </p:cNvPr>
          <p:cNvSpPr>
            <a:spLocks noGrp="1" noChangeArrowheads="1"/>
          </p:cNvSpPr>
          <p:nvPr>
            <p:ph type="body" idx="1"/>
          </p:nvPr>
        </p:nvSpPr>
        <p:spPr>
          <a:xfrm>
            <a:off x="726102" y="917476"/>
            <a:ext cx="7691796" cy="5680949"/>
          </a:xfrm>
        </p:spPr>
        <p:txBody>
          <a:bodyPr/>
          <a:lstStyle/>
          <a:p>
            <a:endParaRPr lang="en-US" altLang="en-US" sz="800" dirty="0"/>
          </a:p>
          <a:p>
            <a:r>
              <a:rPr lang="en-US" altLang="en-US" sz="1400" b="1" dirty="0"/>
              <a:t>Size-based Proportional</a:t>
            </a:r>
            <a:r>
              <a:rPr lang="en-US" altLang="en-US" sz="1400" dirty="0"/>
              <a:t> allocation – Allocate according to the size of process. </a:t>
            </a:r>
            <a:r>
              <a:rPr lang="en-US" sz="1400" dirty="0"/>
              <a:t>How do you determine job size ?</a:t>
            </a:r>
          </a:p>
          <a:p>
            <a:pPr lvl="1"/>
            <a:r>
              <a:rPr lang="en-US" sz="1400" dirty="0"/>
              <a:t>Run command parameters ? </a:t>
            </a:r>
          </a:p>
          <a:p>
            <a:pPr lvl="1"/>
            <a:r>
              <a:rPr lang="en-US" sz="1400" dirty="0"/>
              <a:t>Dynamically? </a:t>
            </a:r>
            <a:r>
              <a:rPr lang="en-US" altLang="en-US" sz="1400" dirty="0"/>
              <a:t>as degree of multiprogramming, process sizes change</a:t>
            </a:r>
          </a:p>
          <a:p>
            <a:pPr lvl="1"/>
            <a:endParaRPr lang="en-US" altLang="en-US" sz="1400" dirty="0"/>
          </a:p>
          <a:p>
            <a:pPr lvl="1"/>
            <a:endParaRPr lang="en-US" altLang="en-US" sz="1400" dirty="0"/>
          </a:p>
          <a:p>
            <a:pPr lvl="1"/>
            <a:endParaRPr lang="en-US" altLang="en-US" sz="1400" dirty="0"/>
          </a:p>
          <a:p>
            <a:pPr lvl="1"/>
            <a:endParaRPr lang="en-US" altLang="en-US" sz="1400" dirty="0"/>
          </a:p>
          <a:p>
            <a:pPr lvl="1"/>
            <a:endParaRPr lang="en-US" altLang="en-US" sz="1400" dirty="0"/>
          </a:p>
          <a:p>
            <a:endParaRPr lang="en-US" altLang="en-US" sz="1400" b="1" dirty="0"/>
          </a:p>
          <a:p>
            <a:endParaRPr lang="en-US" altLang="en-US" sz="1400" b="1" dirty="0"/>
          </a:p>
          <a:p>
            <a:endParaRPr lang="en-US" altLang="en-US" sz="1400" b="1" dirty="0"/>
          </a:p>
          <a:p>
            <a:endParaRPr lang="en-US" altLang="en-US" sz="1400" b="1" dirty="0"/>
          </a:p>
          <a:p>
            <a:r>
              <a:rPr lang="en-US" altLang="en-US" sz="1400" b="1" dirty="0"/>
              <a:t>Priority (Proportional)</a:t>
            </a:r>
            <a:r>
              <a:rPr lang="en-US" altLang="en-US" sz="1400" dirty="0"/>
              <a:t> allocation – Use a proportional allocation scheme using priorities rather than size.</a:t>
            </a:r>
          </a:p>
          <a:p>
            <a:pPr marL="0" indent="0">
              <a:buNone/>
            </a:pPr>
            <a:r>
              <a:rPr lang="en-US" altLang="en-US" sz="1400" dirty="0"/>
              <a:t>       If process </a:t>
            </a:r>
            <a:r>
              <a:rPr lang="en-US" altLang="en-US" sz="1400" b="1" i="1" dirty="0"/>
              <a:t>P</a:t>
            </a:r>
            <a:r>
              <a:rPr lang="en-US" altLang="en-US" sz="1400" b="1" i="1" baseline="-25000" dirty="0"/>
              <a:t>i</a:t>
            </a:r>
            <a:r>
              <a:rPr lang="en-US" altLang="en-US" sz="1400" dirty="0"/>
              <a:t> generates a page fault,</a:t>
            </a:r>
          </a:p>
          <a:p>
            <a:pPr lvl="1"/>
            <a:r>
              <a:rPr lang="en-US" altLang="en-US" sz="1400" dirty="0"/>
              <a:t>select for replacement one of its frames</a:t>
            </a:r>
          </a:p>
          <a:p>
            <a:pPr lvl="1"/>
            <a:r>
              <a:rPr lang="en-US" altLang="en-US" sz="1400" dirty="0"/>
              <a:t>select for replacement a frame from a process with lower priority number</a:t>
            </a:r>
          </a:p>
          <a:p>
            <a:pPr lvl="1"/>
            <a:endParaRPr lang="en-US" altLang="en-US" dirty="0"/>
          </a:p>
          <a:p>
            <a:pPr lvl="1"/>
            <a:endParaRPr lang="en-US" altLang="en-US" dirty="0"/>
          </a:p>
          <a:p>
            <a:pPr lvl="1"/>
            <a:endParaRPr lang="en-US" altLang="en-US" dirty="0"/>
          </a:p>
          <a:p>
            <a:pPr marL="457200" lvl="1" indent="0">
              <a:buNone/>
            </a:pPr>
            <a:endParaRPr lang="en-US" altLang="en-US" dirty="0"/>
          </a:p>
        </p:txBody>
      </p:sp>
      <p:graphicFrame>
        <p:nvGraphicFramePr>
          <p:cNvPr id="1026" name="Object 2">
            <a:extLst>
              <a:ext uri="{FF2B5EF4-FFF2-40B4-BE49-F238E27FC236}">
                <a16:creationId xmlns:a16="http://schemas.microsoft.com/office/drawing/2014/main" id="{60101F45-DE12-4B60-9040-E3AC5E8C5560}"/>
              </a:ext>
            </a:extLst>
          </p:cNvPr>
          <p:cNvGraphicFramePr>
            <a:graphicFrameLocks noChangeAspect="1"/>
          </p:cNvGraphicFramePr>
          <p:nvPr>
            <p:extLst>
              <p:ext uri="{D42A27DB-BD31-4B8C-83A1-F6EECF244321}">
                <p14:modId xmlns:p14="http://schemas.microsoft.com/office/powerpoint/2010/main" val="1833301809"/>
              </p:ext>
            </p:extLst>
          </p:nvPr>
        </p:nvGraphicFramePr>
        <p:xfrm>
          <a:off x="1976438" y="2588389"/>
          <a:ext cx="2857500" cy="1611312"/>
        </p:xfrm>
        <a:graphic>
          <a:graphicData uri="http://schemas.openxmlformats.org/presentationml/2006/ole">
            <mc:AlternateContent xmlns:mc="http://schemas.openxmlformats.org/markup-compatibility/2006">
              <mc:Choice xmlns:v="urn:schemas-microsoft-com:vml" Requires="v">
                <p:oleObj spid="_x0000_s1144" name="Equation" r:id="rId4" imgW="2857500" imgH="1612900" progId="Equation.3">
                  <p:embed/>
                </p:oleObj>
              </mc:Choice>
              <mc:Fallback>
                <p:oleObj name="Equation" r:id="rId4" imgW="2857500" imgH="1612900" progId="Equation.3">
                  <p:embed/>
                  <p:pic>
                    <p:nvPicPr>
                      <p:cNvPr id="1026" name="Object 2">
                        <a:extLst>
                          <a:ext uri="{FF2B5EF4-FFF2-40B4-BE49-F238E27FC236}">
                            <a16:creationId xmlns:a16="http://schemas.microsoft.com/office/drawing/2014/main" id="{60101F45-DE12-4B60-9040-E3AC5E8C5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438" y="2588389"/>
                        <a:ext cx="2857500" cy="161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0" name="Line 5">
            <a:extLst>
              <a:ext uri="{FF2B5EF4-FFF2-40B4-BE49-F238E27FC236}">
                <a16:creationId xmlns:a16="http://schemas.microsoft.com/office/drawing/2014/main" id="{8888DB1A-25C9-4D76-AE59-B4B5C1E6F5A6}"/>
              </a:ext>
            </a:extLst>
          </p:cNvPr>
          <p:cNvSpPr>
            <a:spLocks noChangeShapeType="1"/>
          </p:cNvSpPr>
          <p:nvPr/>
        </p:nvSpPr>
        <p:spPr bwMode="auto">
          <a:xfrm>
            <a:off x="1782763" y="2750314"/>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1031" name="Line 6">
            <a:extLst>
              <a:ext uri="{FF2B5EF4-FFF2-40B4-BE49-F238E27FC236}">
                <a16:creationId xmlns:a16="http://schemas.microsoft.com/office/drawing/2014/main" id="{ECC2003F-96B6-47ED-AF4F-07170847DC74}"/>
              </a:ext>
            </a:extLst>
          </p:cNvPr>
          <p:cNvSpPr>
            <a:spLocks noChangeShapeType="1"/>
          </p:cNvSpPr>
          <p:nvPr/>
        </p:nvSpPr>
        <p:spPr bwMode="auto">
          <a:xfrm>
            <a:off x="1782763" y="3086864"/>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1032" name="Line 7">
            <a:extLst>
              <a:ext uri="{FF2B5EF4-FFF2-40B4-BE49-F238E27FC236}">
                <a16:creationId xmlns:a16="http://schemas.microsoft.com/office/drawing/2014/main" id="{5847D2CD-ECAD-4BC8-86B1-C8CE5E34303A}"/>
              </a:ext>
            </a:extLst>
          </p:cNvPr>
          <p:cNvSpPr>
            <a:spLocks noChangeShapeType="1"/>
          </p:cNvSpPr>
          <p:nvPr/>
        </p:nvSpPr>
        <p:spPr bwMode="auto">
          <a:xfrm>
            <a:off x="1782763" y="3947289"/>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1033" name="Line 8">
            <a:extLst>
              <a:ext uri="{FF2B5EF4-FFF2-40B4-BE49-F238E27FC236}">
                <a16:creationId xmlns:a16="http://schemas.microsoft.com/office/drawing/2014/main" id="{B1B7ADDF-04E5-45DA-B979-4FC4DE3E11DA}"/>
              </a:ext>
            </a:extLst>
          </p:cNvPr>
          <p:cNvSpPr>
            <a:spLocks noChangeShapeType="1"/>
          </p:cNvSpPr>
          <p:nvPr/>
        </p:nvSpPr>
        <p:spPr bwMode="auto">
          <a:xfrm>
            <a:off x="1776413" y="3413889"/>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graphicFrame>
        <p:nvGraphicFramePr>
          <p:cNvPr id="1027" name="Object 3">
            <a:extLst>
              <a:ext uri="{FF2B5EF4-FFF2-40B4-BE49-F238E27FC236}">
                <a16:creationId xmlns:a16="http://schemas.microsoft.com/office/drawing/2014/main" id="{5598D165-43F5-47B6-A2A0-4E723009E122}"/>
              </a:ext>
            </a:extLst>
          </p:cNvPr>
          <p:cNvGraphicFramePr>
            <a:graphicFrameLocks noChangeAspect="1"/>
          </p:cNvGraphicFramePr>
          <p:nvPr>
            <p:extLst>
              <p:ext uri="{D42A27DB-BD31-4B8C-83A1-F6EECF244321}">
                <p14:modId xmlns:p14="http://schemas.microsoft.com/office/powerpoint/2010/main" val="2911049081"/>
              </p:ext>
            </p:extLst>
          </p:nvPr>
        </p:nvGraphicFramePr>
        <p:xfrm>
          <a:off x="5945188" y="2383601"/>
          <a:ext cx="1506537" cy="1924050"/>
        </p:xfrm>
        <a:graphic>
          <a:graphicData uri="http://schemas.openxmlformats.org/presentationml/2006/ole">
            <mc:AlternateContent xmlns:mc="http://schemas.openxmlformats.org/markup-compatibility/2006">
              <mc:Choice xmlns:v="urn:schemas-microsoft-com:vml" Requires="v">
                <p:oleObj spid="_x0000_s1145" name="Equation" r:id="rId6" imgW="1143000" imgH="1460500" progId="Equation.3">
                  <p:embed/>
                </p:oleObj>
              </mc:Choice>
              <mc:Fallback>
                <p:oleObj name="Equation" r:id="rId6" imgW="1143000" imgH="1460500" progId="Equation.3">
                  <p:embed/>
                  <p:pic>
                    <p:nvPicPr>
                      <p:cNvPr id="1027" name="Object 3">
                        <a:extLst>
                          <a:ext uri="{FF2B5EF4-FFF2-40B4-BE49-F238E27FC236}">
                            <a16:creationId xmlns:a16="http://schemas.microsoft.com/office/drawing/2014/main" id="{5598D165-43F5-47B6-A2A0-4E723009E1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5188" y="2383601"/>
                        <a:ext cx="1506537"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5965791-E5BF-4778-8388-5E29F702D924}"/>
              </a:ext>
            </a:extLst>
          </p:cNvPr>
          <p:cNvSpPr>
            <a:spLocks noGrp="1" noChangeArrowheads="1"/>
          </p:cNvSpPr>
          <p:nvPr>
            <p:ph type="title"/>
          </p:nvPr>
        </p:nvSpPr>
        <p:spPr>
          <a:xfrm>
            <a:off x="708152" y="248268"/>
            <a:ext cx="7820025" cy="576262"/>
          </a:xfrm>
        </p:spPr>
        <p:txBody>
          <a:bodyPr/>
          <a:lstStyle/>
          <a:p>
            <a:pPr eaLnBrk="1" hangingPunct="1"/>
            <a:r>
              <a:rPr lang="en-US" altLang="en-US" dirty="0"/>
              <a:t>Variable Allocation</a:t>
            </a:r>
          </a:p>
        </p:txBody>
      </p:sp>
      <p:sp>
        <p:nvSpPr>
          <p:cNvPr id="87043" name="Rectangle 3">
            <a:extLst>
              <a:ext uri="{FF2B5EF4-FFF2-40B4-BE49-F238E27FC236}">
                <a16:creationId xmlns:a16="http://schemas.microsoft.com/office/drawing/2014/main" id="{D5D0864F-AA9C-4768-9C9F-9BA80EBE4496}"/>
              </a:ext>
            </a:extLst>
          </p:cNvPr>
          <p:cNvSpPr>
            <a:spLocks noGrp="1" noChangeArrowheads="1"/>
          </p:cNvSpPr>
          <p:nvPr>
            <p:ph type="body" idx="1"/>
          </p:nvPr>
        </p:nvSpPr>
        <p:spPr>
          <a:xfrm>
            <a:off x="521339" y="1170959"/>
            <a:ext cx="4571771" cy="5318331"/>
          </a:xfrm>
        </p:spPr>
        <p:txBody>
          <a:bodyPr/>
          <a:lstStyle/>
          <a:p>
            <a:r>
              <a:rPr lang="en-US" altLang="en-US" sz="1400" b="1" dirty="0"/>
              <a:t>Variable/Dynamic allocation</a:t>
            </a:r>
            <a:r>
              <a:rPr lang="en-US" altLang="en-US" sz="1400" dirty="0"/>
              <a:t>: </a:t>
            </a:r>
            <a:r>
              <a:rPr lang="en-US" sz="1400" dirty="0"/>
              <a:t>In contrast with fixed allocation, partitions are not made before the execution. The size of a partition/block fits the size of each process.</a:t>
            </a:r>
            <a:endParaRPr lang="en-US" altLang="en-US" sz="1400" dirty="0"/>
          </a:p>
          <a:p>
            <a:endParaRPr lang="en-US" sz="1400" dirty="0"/>
          </a:p>
          <a:p>
            <a:endParaRPr lang="en-US" altLang="en-US" sz="1400" dirty="0"/>
          </a:p>
          <a:p>
            <a:r>
              <a:rPr lang="en-US" sz="1400" b="1" dirty="0"/>
              <a:t>Features</a:t>
            </a:r>
            <a:r>
              <a:rPr lang="en-US" sz="1400" dirty="0"/>
              <a:t>:</a:t>
            </a:r>
          </a:p>
          <a:p>
            <a:pPr lvl="1"/>
            <a:r>
              <a:rPr lang="en-US" sz="1400" dirty="0"/>
              <a:t>Initially RAM is empty and partitions are made during the run-time according to process’s need instead of partitioning during system configure.</a:t>
            </a:r>
          </a:p>
          <a:p>
            <a:pPr lvl="1"/>
            <a:r>
              <a:rPr lang="en-US" sz="1400" dirty="0"/>
              <a:t>The size of partition will be equal to incoming process.</a:t>
            </a:r>
          </a:p>
          <a:p>
            <a:pPr lvl="1"/>
            <a:r>
              <a:rPr lang="en-US" sz="1400" dirty="0"/>
              <a:t>The partition size varies according to the need of the process so that the internal fragmentation can be avoided to ensure efficient utilization of RAM.</a:t>
            </a:r>
          </a:p>
          <a:p>
            <a:pPr lvl="1"/>
            <a:r>
              <a:rPr lang="en-US" sz="1400" dirty="0"/>
              <a:t>Number of partitions in RAM is not fixed and depends on the number of incoming process and Main Memory’s size.</a:t>
            </a:r>
          </a:p>
          <a:p>
            <a:endParaRPr lang="en-US" altLang="en-US" dirty="0"/>
          </a:p>
          <a:p>
            <a:endParaRPr lang="en-US" altLang="en-US" dirty="0"/>
          </a:p>
        </p:txBody>
      </p:sp>
      <p:pic>
        <p:nvPicPr>
          <p:cNvPr id="2" name="Picture 1">
            <a:extLst>
              <a:ext uri="{FF2B5EF4-FFF2-40B4-BE49-F238E27FC236}">
                <a16:creationId xmlns:a16="http://schemas.microsoft.com/office/drawing/2014/main" id="{87C448A0-AEC4-44AB-B92E-5D8982A74B9A}"/>
              </a:ext>
            </a:extLst>
          </p:cNvPr>
          <p:cNvPicPr>
            <a:picLocks noChangeAspect="1"/>
          </p:cNvPicPr>
          <p:nvPr/>
        </p:nvPicPr>
        <p:blipFill>
          <a:blip r:embed="rId3"/>
          <a:stretch>
            <a:fillRect/>
          </a:stretch>
        </p:blipFill>
        <p:spPr>
          <a:xfrm>
            <a:off x="5269861" y="1362075"/>
            <a:ext cx="3352800" cy="4133850"/>
          </a:xfrm>
          <a:prstGeom prst="rect">
            <a:avLst/>
          </a:prstGeom>
        </p:spPr>
      </p:pic>
    </p:spTree>
    <p:extLst>
      <p:ext uri="{BB962C8B-B14F-4D97-AF65-F5344CB8AC3E}">
        <p14:creationId xmlns:p14="http://schemas.microsoft.com/office/powerpoint/2010/main" val="1086734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5965791-E5BF-4778-8388-5E29F702D924}"/>
              </a:ext>
            </a:extLst>
          </p:cNvPr>
          <p:cNvSpPr>
            <a:spLocks noGrp="1" noChangeArrowheads="1"/>
          </p:cNvSpPr>
          <p:nvPr>
            <p:ph type="title"/>
          </p:nvPr>
        </p:nvSpPr>
        <p:spPr>
          <a:xfrm>
            <a:off x="708152" y="248268"/>
            <a:ext cx="7820025" cy="576262"/>
          </a:xfrm>
        </p:spPr>
        <p:txBody>
          <a:bodyPr/>
          <a:lstStyle/>
          <a:p>
            <a:pPr eaLnBrk="1" hangingPunct="1"/>
            <a:r>
              <a:rPr lang="en-US" altLang="en-US" dirty="0"/>
              <a:t>Variable Allocation</a:t>
            </a:r>
          </a:p>
        </p:txBody>
      </p:sp>
      <p:sp>
        <p:nvSpPr>
          <p:cNvPr id="87043" name="Rectangle 3">
            <a:extLst>
              <a:ext uri="{FF2B5EF4-FFF2-40B4-BE49-F238E27FC236}">
                <a16:creationId xmlns:a16="http://schemas.microsoft.com/office/drawing/2014/main" id="{D5D0864F-AA9C-4768-9C9F-9BA80EBE4496}"/>
              </a:ext>
            </a:extLst>
          </p:cNvPr>
          <p:cNvSpPr>
            <a:spLocks noGrp="1" noChangeArrowheads="1"/>
          </p:cNvSpPr>
          <p:nvPr>
            <p:ph type="body" idx="1"/>
          </p:nvPr>
        </p:nvSpPr>
        <p:spPr>
          <a:xfrm>
            <a:off x="817080" y="1131632"/>
            <a:ext cx="7820025" cy="5111852"/>
          </a:xfrm>
        </p:spPr>
        <p:txBody>
          <a:bodyPr/>
          <a:lstStyle/>
          <a:p>
            <a:r>
              <a:rPr lang="en-US" sz="1200" dirty="0"/>
              <a:t>each process is given just the memory allocation it needs (or sometimes slightly more). Partitions change location, size, and often even quantity as processes come and go. (Ex: IBM MVT) As processes leave the system, this results in </a:t>
            </a:r>
            <a:r>
              <a:rPr lang="en-US" sz="1200" b="1" dirty="0"/>
              <a:t>external fragmentation</a:t>
            </a:r>
            <a:r>
              <a:rPr lang="en-US" sz="1200" dirty="0"/>
              <a:t>.</a:t>
            </a:r>
          </a:p>
          <a:p>
            <a:r>
              <a:rPr lang="en-US" sz="1200" dirty="0"/>
              <a:t>Example: The following processes arrive on a 56K system: 8K, 4K, 12K, 6K, 20K. The 4K and 6K processes terminate, leaving three holes (including the unallocated memory at the end) of size 4K, 6K, 4K:</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Now, suppose a process arrives needing 8K of memory. Observe that it cannot be fit in, even though the total available storage is enough for two such processes.</a:t>
            </a:r>
          </a:p>
          <a:p>
            <a:r>
              <a:rPr lang="en-US" sz="1200" b="1" dirty="0"/>
              <a:t>Basic problem is that over time memory will become fragmented into many small unusable units</a:t>
            </a:r>
            <a:endParaRPr lang="en-US" sz="1200" dirty="0"/>
          </a:p>
          <a:p>
            <a:r>
              <a:rPr lang="en-US" sz="1200" b="1" dirty="0"/>
              <a:t>Problem can be overcome by </a:t>
            </a:r>
            <a:r>
              <a:rPr lang="en-US" sz="1200" b="1" i="1" dirty="0"/>
              <a:t>compaction</a:t>
            </a:r>
            <a:endParaRPr lang="en-US" sz="1200" dirty="0"/>
          </a:p>
          <a:p>
            <a:endParaRPr lang="en-US" sz="1200" dirty="0"/>
          </a:p>
          <a:p>
            <a:endParaRPr lang="en-US" sz="1200" dirty="0"/>
          </a:p>
          <a:p>
            <a:endParaRPr lang="en-US" sz="1200" dirty="0"/>
          </a:p>
          <a:p>
            <a:endParaRPr lang="en-US" sz="1200" dirty="0"/>
          </a:p>
          <a:p>
            <a:endParaRPr lang="en-US" sz="1200" dirty="0"/>
          </a:p>
        </p:txBody>
      </p:sp>
      <p:pic>
        <p:nvPicPr>
          <p:cNvPr id="2" name="Picture 1">
            <a:extLst>
              <a:ext uri="{FF2B5EF4-FFF2-40B4-BE49-F238E27FC236}">
                <a16:creationId xmlns:a16="http://schemas.microsoft.com/office/drawing/2014/main" id="{5DA8FD9B-69B0-4665-9560-5B67A65F0626}"/>
              </a:ext>
            </a:extLst>
          </p:cNvPr>
          <p:cNvPicPr>
            <a:picLocks noChangeAspect="1"/>
          </p:cNvPicPr>
          <p:nvPr/>
        </p:nvPicPr>
        <p:blipFill>
          <a:blip r:embed="rId3"/>
          <a:stretch>
            <a:fillRect/>
          </a:stretch>
        </p:blipFill>
        <p:spPr>
          <a:xfrm>
            <a:off x="3095454" y="2313147"/>
            <a:ext cx="3323780" cy="2671808"/>
          </a:xfrm>
          <a:prstGeom prst="rect">
            <a:avLst/>
          </a:prstGeom>
        </p:spPr>
      </p:pic>
    </p:spTree>
    <p:extLst>
      <p:ext uri="{BB962C8B-B14F-4D97-AF65-F5344CB8AC3E}">
        <p14:creationId xmlns:p14="http://schemas.microsoft.com/office/powerpoint/2010/main" val="286795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5965791-E5BF-4778-8388-5E29F702D924}"/>
              </a:ext>
            </a:extLst>
          </p:cNvPr>
          <p:cNvSpPr>
            <a:spLocks noGrp="1" noChangeArrowheads="1"/>
          </p:cNvSpPr>
          <p:nvPr>
            <p:ph type="title"/>
          </p:nvPr>
        </p:nvSpPr>
        <p:spPr>
          <a:xfrm>
            <a:off x="708152" y="248268"/>
            <a:ext cx="7820025" cy="576262"/>
          </a:xfrm>
        </p:spPr>
        <p:txBody>
          <a:bodyPr/>
          <a:lstStyle/>
          <a:p>
            <a:pPr eaLnBrk="1" hangingPunct="1"/>
            <a:r>
              <a:rPr lang="en-US" altLang="en-US" dirty="0"/>
              <a:t>Compaction for Variable Allocation</a:t>
            </a:r>
          </a:p>
        </p:txBody>
      </p:sp>
      <p:sp>
        <p:nvSpPr>
          <p:cNvPr id="87043" name="Rectangle 3">
            <a:extLst>
              <a:ext uri="{FF2B5EF4-FFF2-40B4-BE49-F238E27FC236}">
                <a16:creationId xmlns:a16="http://schemas.microsoft.com/office/drawing/2014/main" id="{D5D0864F-AA9C-4768-9C9F-9BA80EBE4496}"/>
              </a:ext>
            </a:extLst>
          </p:cNvPr>
          <p:cNvSpPr>
            <a:spLocks noGrp="1" noChangeArrowheads="1"/>
          </p:cNvSpPr>
          <p:nvPr>
            <p:ph type="body" idx="1"/>
          </p:nvPr>
        </p:nvSpPr>
        <p:spPr>
          <a:xfrm>
            <a:off x="708152" y="974316"/>
            <a:ext cx="7820025" cy="5111852"/>
          </a:xfrm>
        </p:spPr>
        <p:txBody>
          <a:bodyPr/>
          <a:lstStyle/>
          <a:p>
            <a:pPr marL="0" indent="0">
              <a:buNone/>
            </a:pPr>
            <a:r>
              <a:rPr lang="en-US" sz="1200" b="1" dirty="0"/>
              <a:t>Partial compaction</a:t>
            </a:r>
            <a:endParaRPr lang="en-US" sz="1200" dirty="0"/>
          </a:p>
          <a:p>
            <a:r>
              <a:rPr lang="en-US" sz="1200" dirty="0"/>
              <a:t>As a block of storage becomes free, a check is made to see if either or both of its neighbors are free. If so, then the freed block is conjoined to its neighbor(s) to make one large blocks. This can be done fairly simply - especially in a situation like this, where the total number of blocks is relatively small.</a:t>
            </a:r>
          </a:p>
          <a:p>
            <a:r>
              <a:rPr lang="en-US" sz="1200" dirty="0"/>
              <a:t>Ex: In the above, if the 12K process terminates, we would combine its allocation with its 4K and 6K neighbors, to make one block of 22K instead of three blocks of 4, 6, and 12K.</a:t>
            </a:r>
          </a:p>
          <a:p>
            <a:pPr marL="0" indent="0">
              <a:buNone/>
            </a:pPr>
            <a:r>
              <a:rPr lang="en-US" sz="1200" b="1" dirty="0"/>
              <a:t>Full compaction</a:t>
            </a:r>
            <a:endParaRPr lang="en-US" sz="1200" dirty="0"/>
          </a:p>
          <a:p>
            <a:r>
              <a:rPr lang="en-US" sz="1200" dirty="0"/>
              <a:t>All existing allocations are moved so as to leave all free space in a single large block, typically at one end of memory.</a:t>
            </a:r>
          </a:p>
          <a:p>
            <a:r>
              <a:rPr lang="en-US" sz="1200" dirty="0"/>
              <a:t>Ex: In the above, we could move storage in use down toward the start of memory to produce:</a:t>
            </a:r>
          </a:p>
          <a:p>
            <a:endParaRPr lang="en-US" sz="1200" dirty="0"/>
          </a:p>
          <a:p>
            <a:endParaRPr lang="en-US" sz="1200" dirty="0"/>
          </a:p>
          <a:p>
            <a:endParaRPr lang="en-US" sz="1200" dirty="0"/>
          </a:p>
          <a:p>
            <a:endParaRPr lang="en-US" sz="1200" dirty="0"/>
          </a:p>
        </p:txBody>
      </p:sp>
      <p:pic>
        <p:nvPicPr>
          <p:cNvPr id="3" name="Picture 2">
            <a:extLst>
              <a:ext uri="{FF2B5EF4-FFF2-40B4-BE49-F238E27FC236}">
                <a16:creationId xmlns:a16="http://schemas.microsoft.com/office/drawing/2014/main" id="{25F2B7D8-7669-423B-9A64-1686EB483EB7}"/>
              </a:ext>
            </a:extLst>
          </p:cNvPr>
          <p:cNvPicPr>
            <a:picLocks noChangeAspect="1"/>
          </p:cNvPicPr>
          <p:nvPr/>
        </p:nvPicPr>
        <p:blipFill>
          <a:blip r:embed="rId3"/>
          <a:stretch>
            <a:fillRect/>
          </a:stretch>
        </p:blipFill>
        <p:spPr>
          <a:xfrm>
            <a:off x="3047999" y="3288070"/>
            <a:ext cx="3501513" cy="3042982"/>
          </a:xfrm>
          <a:prstGeom prst="rect">
            <a:avLst/>
          </a:prstGeom>
        </p:spPr>
      </p:pic>
    </p:spTree>
    <p:extLst>
      <p:ext uri="{BB962C8B-B14F-4D97-AF65-F5344CB8AC3E}">
        <p14:creationId xmlns:p14="http://schemas.microsoft.com/office/powerpoint/2010/main" val="202637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5965791-E5BF-4778-8388-5E29F702D924}"/>
              </a:ext>
            </a:extLst>
          </p:cNvPr>
          <p:cNvSpPr>
            <a:spLocks noGrp="1" noChangeArrowheads="1"/>
          </p:cNvSpPr>
          <p:nvPr>
            <p:ph type="title"/>
          </p:nvPr>
        </p:nvSpPr>
        <p:spPr>
          <a:xfrm>
            <a:off x="708152" y="248268"/>
            <a:ext cx="7820025" cy="576262"/>
          </a:xfrm>
        </p:spPr>
        <p:txBody>
          <a:bodyPr/>
          <a:lstStyle/>
          <a:p>
            <a:pPr eaLnBrk="1" hangingPunct="1"/>
            <a:r>
              <a:rPr lang="en-US" altLang="en-US" dirty="0"/>
              <a:t>Compaction for Variable Allocation</a:t>
            </a:r>
          </a:p>
        </p:txBody>
      </p:sp>
      <p:sp>
        <p:nvSpPr>
          <p:cNvPr id="87043" name="Rectangle 3">
            <a:extLst>
              <a:ext uri="{FF2B5EF4-FFF2-40B4-BE49-F238E27FC236}">
                <a16:creationId xmlns:a16="http://schemas.microsoft.com/office/drawing/2014/main" id="{D5D0864F-AA9C-4768-9C9F-9BA80EBE4496}"/>
              </a:ext>
            </a:extLst>
          </p:cNvPr>
          <p:cNvSpPr>
            <a:spLocks noGrp="1" noChangeArrowheads="1"/>
          </p:cNvSpPr>
          <p:nvPr>
            <p:ph type="body" idx="1"/>
          </p:nvPr>
        </p:nvSpPr>
        <p:spPr>
          <a:xfrm>
            <a:off x="708152" y="974316"/>
            <a:ext cx="7820025" cy="5111852"/>
          </a:xfrm>
        </p:spPr>
        <p:txBody>
          <a:bodyPr/>
          <a:lstStyle/>
          <a:p>
            <a:endParaRPr lang="en-US" sz="1200" dirty="0"/>
          </a:p>
          <a:p>
            <a:endParaRPr lang="en-US" sz="1200" dirty="0"/>
          </a:p>
          <a:p>
            <a:endParaRPr lang="en-US" sz="1200" dirty="0"/>
          </a:p>
          <a:p>
            <a:endParaRPr lang="en-US" sz="1200" dirty="0"/>
          </a:p>
        </p:txBody>
      </p:sp>
      <p:sp>
        <p:nvSpPr>
          <p:cNvPr id="2" name="TextBox 1">
            <a:extLst>
              <a:ext uri="{FF2B5EF4-FFF2-40B4-BE49-F238E27FC236}">
                <a16:creationId xmlns:a16="http://schemas.microsoft.com/office/drawing/2014/main" id="{836F63AF-1BF2-4F43-819D-E0B03C558236}"/>
              </a:ext>
            </a:extLst>
          </p:cNvPr>
          <p:cNvSpPr txBox="1"/>
          <p:nvPr/>
        </p:nvSpPr>
        <p:spPr>
          <a:xfrm>
            <a:off x="977234" y="1563330"/>
            <a:ext cx="6888574" cy="3108543"/>
          </a:xfrm>
          <a:prstGeom prst="rect">
            <a:avLst/>
          </a:prstGeom>
          <a:noFill/>
        </p:spPr>
        <p:txBody>
          <a:bodyPr wrap="square" rtlCol="0">
            <a:spAutoFit/>
          </a:bodyPr>
          <a:lstStyle/>
          <a:p>
            <a:r>
              <a:rPr lang="en-US" sz="1400" dirty="0"/>
              <a:t>But this is a non-trivial task, due to:</a:t>
            </a:r>
          </a:p>
          <a:p>
            <a:endParaRPr lang="en-US" sz="1400" b="1" dirty="0"/>
          </a:p>
          <a:p>
            <a:r>
              <a:rPr lang="en-US" sz="1400" b="1" dirty="0"/>
              <a:t>Processor time involved in doing the movement.</a:t>
            </a:r>
            <a:endParaRPr lang="en-US" sz="1400" dirty="0"/>
          </a:p>
          <a:p>
            <a:r>
              <a:rPr lang="en-US" sz="1400" dirty="0"/>
              <a:t>On many machines, memory would have to be moved word by word, using a loop with as many as four instructions: move the word, increment pointer, test for completion, branch to loop. Some machines have block move instructions that make this faster.</a:t>
            </a:r>
          </a:p>
          <a:p>
            <a:endParaRPr lang="en-US" sz="1400" b="1" dirty="0"/>
          </a:p>
          <a:p>
            <a:r>
              <a:rPr lang="en-US" sz="1400" b="1" dirty="0"/>
              <a:t>Relocation</a:t>
            </a:r>
            <a:endParaRPr lang="en-US" sz="1400" dirty="0"/>
          </a:p>
          <a:p>
            <a:r>
              <a:rPr lang="en-US" sz="1400" dirty="0"/>
              <a:t>More serious is the problem of relocation, to be discussed as a separate issue below. Without some form of hardware relocation, this problem makes compaction a virtual impossibility.</a:t>
            </a:r>
          </a:p>
          <a:p>
            <a:endParaRPr lang="en-US" sz="1400" dirty="0"/>
          </a:p>
          <a:p>
            <a:r>
              <a:rPr lang="en-US" sz="1400" dirty="0"/>
              <a:t>Source: http://www.cs.gordon.edu/courses/cs322/lectures/memory.html</a:t>
            </a:r>
          </a:p>
        </p:txBody>
      </p:sp>
    </p:spTree>
    <p:extLst>
      <p:ext uri="{BB962C8B-B14F-4D97-AF65-F5344CB8AC3E}">
        <p14:creationId xmlns:p14="http://schemas.microsoft.com/office/powerpoint/2010/main" val="1243671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900444" y="1182376"/>
            <a:ext cx="7618413" cy="5545393"/>
          </a:xfrm>
        </p:spPr>
        <p:txBody>
          <a:bodyPr/>
          <a:lstStyle/>
          <a:p>
            <a:pPr marL="0" indent="0">
              <a:buNone/>
            </a:pPr>
            <a:r>
              <a:rPr lang="en-US" b="1" dirty="0"/>
              <a:t>1. Allocation of Frames</a:t>
            </a:r>
          </a:p>
          <a:p>
            <a:pPr lvl="1"/>
            <a:r>
              <a:rPr lang="en-US" b="1" dirty="0"/>
              <a:t>Background</a:t>
            </a:r>
          </a:p>
          <a:p>
            <a:pPr lvl="1"/>
            <a:r>
              <a:rPr lang="en-US" b="1" dirty="0"/>
              <a:t>Fixed &amp; Variable allocations</a:t>
            </a:r>
          </a:p>
          <a:p>
            <a:pPr lvl="1"/>
            <a:r>
              <a:rPr lang="en-US" b="1" dirty="0"/>
              <a:t>Equal &amp; Proportional allocations</a:t>
            </a:r>
          </a:p>
          <a:p>
            <a:pPr lvl="1"/>
            <a:r>
              <a:rPr lang="en-US" b="1" dirty="0">
                <a:highlight>
                  <a:srgbClr val="FFFF00"/>
                </a:highlight>
              </a:rPr>
              <a:t>Local &amp; Global allocations</a:t>
            </a:r>
          </a:p>
          <a:p>
            <a:pPr marL="0" indent="0">
              <a:buNone/>
            </a:pPr>
            <a:endParaRPr lang="en-US" b="1" dirty="0"/>
          </a:p>
          <a:p>
            <a:pPr marL="0" indent="0">
              <a:buNone/>
            </a:pPr>
            <a:r>
              <a:rPr lang="en-US" b="1" dirty="0"/>
              <a:t>2. Thrashing</a:t>
            </a:r>
          </a:p>
          <a:p>
            <a:pPr lvl="1"/>
            <a:r>
              <a:rPr lang="en-US" b="1" dirty="0"/>
              <a:t>Cause &amp; Detection</a:t>
            </a:r>
          </a:p>
          <a:p>
            <a:pPr lvl="1"/>
            <a:r>
              <a:rPr lang="en-US" b="1" dirty="0"/>
              <a:t>Solutions</a:t>
            </a:r>
          </a:p>
          <a:p>
            <a:pPr lvl="1"/>
            <a:r>
              <a:rPr lang="en-US" b="1" dirty="0"/>
              <a:t>Working-Set Model</a:t>
            </a:r>
          </a:p>
          <a:p>
            <a:pPr marL="457200" lvl="1" indent="0">
              <a:buNone/>
            </a:pPr>
            <a:endParaRPr lang="en-US" b="1" dirty="0"/>
          </a:p>
          <a:p>
            <a:pPr marL="57150" indent="0">
              <a:buNone/>
            </a:pPr>
            <a:r>
              <a:rPr lang="en-US" b="1" dirty="0"/>
              <a:t>3. Allocating Kernel Memory</a:t>
            </a:r>
          </a:p>
          <a:p>
            <a:pPr marL="57150" indent="0">
              <a:buNone/>
            </a:pPr>
            <a:endParaRPr lang="en-US" b="1" dirty="0"/>
          </a:p>
          <a:p>
            <a:pPr marL="57150" indent="0">
              <a:buNone/>
            </a:pPr>
            <a:r>
              <a:rPr lang="en-US" b="1" dirty="0"/>
              <a:t>4. Other Issues</a:t>
            </a:r>
          </a:p>
          <a:p>
            <a:pPr marL="0" indent="0">
              <a:buNone/>
            </a:pPr>
            <a:endParaRPr lang="en-US" b="1" dirty="0"/>
          </a:p>
        </p:txBody>
      </p:sp>
    </p:spTree>
    <p:extLst>
      <p:ext uri="{BB962C8B-B14F-4D97-AF65-F5344CB8AC3E}">
        <p14:creationId xmlns:p14="http://schemas.microsoft.com/office/powerpoint/2010/main" val="3576949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01C6E52-51B6-4080-B3CB-DA269501CF51}"/>
              </a:ext>
            </a:extLst>
          </p:cNvPr>
          <p:cNvSpPr>
            <a:spLocks noGrp="1" noChangeArrowheads="1"/>
          </p:cNvSpPr>
          <p:nvPr>
            <p:ph type="title"/>
          </p:nvPr>
        </p:nvSpPr>
        <p:spPr>
          <a:xfrm>
            <a:off x="1030288" y="235568"/>
            <a:ext cx="7656512" cy="576262"/>
          </a:xfrm>
        </p:spPr>
        <p:txBody>
          <a:bodyPr/>
          <a:lstStyle/>
          <a:p>
            <a:pPr eaLnBrk="1" hangingPunct="1"/>
            <a:r>
              <a:rPr lang="en-US" altLang="en-US" dirty="0"/>
              <a:t>Global vs. Local Allocation</a:t>
            </a:r>
          </a:p>
        </p:txBody>
      </p:sp>
      <p:sp>
        <p:nvSpPr>
          <p:cNvPr id="52227" name="Rectangle 3">
            <a:extLst>
              <a:ext uri="{FF2B5EF4-FFF2-40B4-BE49-F238E27FC236}">
                <a16:creationId xmlns:a16="http://schemas.microsoft.com/office/drawing/2014/main" id="{4BDEEC50-DE5B-4191-A4E4-940F9E965BA5}"/>
              </a:ext>
            </a:extLst>
          </p:cNvPr>
          <p:cNvSpPr>
            <a:spLocks noGrp="1" noChangeArrowheads="1"/>
          </p:cNvSpPr>
          <p:nvPr>
            <p:ph type="body" idx="1"/>
          </p:nvPr>
        </p:nvSpPr>
        <p:spPr>
          <a:xfrm>
            <a:off x="897745" y="1341284"/>
            <a:ext cx="7656512" cy="4470400"/>
          </a:xfrm>
        </p:spPr>
        <p:txBody>
          <a:bodyPr/>
          <a:lstStyle/>
          <a:p>
            <a:pPr marL="0" indent="0">
              <a:buNone/>
            </a:pPr>
            <a:r>
              <a:rPr lang="en-US" dirty="0"/>
              <a:t>Possible replacement scopes:</a:t>
            </a:r>
            <a:endParaRPr lang="en-US" altLang="en-US" b="1" dirty="0">
              <a:solidFill>
                <a:srgbClr val="006699"/>
              </a:solidFill>
              <a:latin typeface="+mj-lt"/>
            </a:endParaRPr>
          </a:p>
          <a:p>
            <a:endParaRPr lang="en-US" altLang="en-US" b="1" dirty="0">
              <a:solidFill>
                <a:srgbClr val="006699"/>
              </a:solidFill>
              <a:latin typeface="+mj-lt"/>
            </a:endParaRPr>
          </a:p>
          <a:p>
            <a:r>
              <a:rPr lang="en-US" altLang="en-US" b="1" dirty="0">
                <a:solidFill>
                  <a:srgbClr val="006699"/>
                </a:solidFill>
                <a:latin typeface="+mj-lt"/>
              </a:rPr>
              <a:t>Global</a:t>
            </a:r>
            <a:r>
              <a:rPr lang="en-US" altLang="en-US" b="1" dirty="0">
                <a:solidFill>
                  <a:srgbClr val="3366FF"/>
                </a:solidFill>
              </a:rPr>
              <a:t> </a:t>
            </a:r>
            <a:r>
              <a:rPr lang="en-US" altLang="en-US" b="1" dirty="0">
                <a:solidFill>
                  <a:srgbClr val="006699"/>
                </a:solidFill>
                <a:latin typeface="+mj-lt"/>
              </a:rPr>
              <a:t>replacement</a:t>
            </a:r>
            <a:r>
              <a:rPr lang="en-US" altLang="en-US" dirty="0">
                <a:solidFill>
                  <a:srgbClr val="3366FF"/>
                </a:solidFill>
              </a:rPr>
              <a:t> </a:t>
            </a:r>
            <a:r>
              <a:rPr lang="en-US" altLang="en-US" dirty="0"/>
              <a:t>– process selects a replacement frame from the set of all frames; one process can take a frame from another</a:t>
            </a:r>
          </a:p>
          <a:p>
            <a:pPr lvl="1"/>
            <a:r>
              <a:rPr lang="en-US" altLang="en-US" dirty="0"/>
              <a:t>But then process execution time can vary greatly</a:t>
            </a:r>
          </a:p>
          <a:p>
            <a:pPr lvl="1"/>
            <a:r>
              <a:rPr lang="en-US" altLang="en-US" dirty="0"/>
              <a:t>But greater throughput so more common</a:t>
            </a:r>
          </a:p>
          <a:p>
            <a:r>
              <a:rPr lang="en-US" altLang="en-US" b="1" dirty="0">
                <a:solidFill>
                  <a:srgbClr val="006699"/>
                </a:solidFill>
                <a:latin typeface="+mj-lt"/>
              </a:rPr>
              <a:t>Local</a:t>
            </a:r>
            <a:r>
              <a:rPr lang="en-US" altLang="en-US" b="1" dirty="0">
                <a:solidFill>
                  <a:srgbClr val="3366FF"/>
                </a:solidFill>
              </a:rPr>
              <a:t> </a:t>
            </a:r>
            <a:r>
              <a:rPr lang="en-US" altLang="en-US" b="1" dirty="0">
                <a:solidFill>
                  <a:srgbClr val="006699"/>
                </a:solidFill>
                <a:latin typeface="+mj-lt"/>
              </a:rPr>
              <a:t>replacement</a:t>
            </a:r>
            <a:r>
              <a:rPr lang="en-US" altLang="en-US" dirty="0">
                <a:solidFill>
                  <a:srgbClr val="3366FF"/>
                </a:solidFill>
              </a:rPr>
              <a:t> </a:t>
            </a:r>
            <a:r>
              <a:rPr lang="en-US" altLang="en-US" dirty="0"/>
              <a:t>– each process selects from only its own set of allocated frames</a:t>
            </a:r>
          </a:p>
          <a:p>
            <a:pPr lvl="1"/>
            <a:r>
              <a:rPr lang="en-US" altLang="en-US" dirty="0"/>
              <a:t>More consistent per-process performance</a:t>
            </a:r>
          </a:p>
          <a:p>
            <a:pPr lvl="1"/>
            <a:r>
              <a:rPr lang="en-US" altLang="en-US" dirty="0"/>
              <a:t>But possibly underutilized memory</a:t>
            </a:r>
          </a:p>
          <a:p>
            <a:pPr lvl="1"/>
            <a:endParaRPr lang="en-US" altLang="en-US" dirty="0"/>
          </a:p>
          <a:p>
            <a:pPr lvl="1"/>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8F89ABC5-C6DD-4713-ABCC-DF2FB1DBD90D}"/>
              </a:ext>
            </a:extLst>
          </p:cNvPr>
          <p:cNvSpPr>
            <a:spLocks noGrp="1" noChangeArrowheads="1"/>
          </p:cNvSpPr>
          <p:nvPr>
            <p:ph type="body" idx="1"/>
          </p:nvPr>
        </p:nvSpPr>
        <p:spPr>
          <a:xfrm>
            <a:off x="867748" y="1116013"/>
            <a:ext cx="7669762" cy="4470400"/>
          </a:xfrm>
        </p:spPr>
        <p:txBody>
          <a:bodyPr/>
          <a:lstStyle/>
          <a:p>
            <a:r>
              <a:rPr lang="en-US" altLang="en-US" dirty="0"/>
              <a:t>A strategy to implement global page-replacement policy </a:t>
            </a:r>
          </a:p>
          <a:p>
            <a:r>
              <a:rPr lang="en-US" altLang="en-US" dirty="0"/>
              <a:t>All memory requests  are satisfied from the free-frame list,  rather than waiting for the list to drop to zero before we begin selecting pages for replacement, </a:t>
            </a:r>
          </a:p>
          <a:p>
            <a:r>
              <a:rPr lang="en-US" altLang="en-US" dirty="0"/>
              <a:t>Page replacement  is triggered when the list falls below a certain threshold. </a:t>
            </a:r>
          </a:p>
          <a:p>
            <a:r>
              <a:rPr lang="en-US" altLang="en-US" dirty="0"/>
              <a:t>This strategy attempts to ensure there is always sufficient free memory to satisfy new requests</a:t>
            </a:r>
            <a:r>
              <a:rPr lang="en-US" altLang="en-US" b="1" dirty="0">
                <a:solidFill>
                  <a:srgbClr val="3366FF"/>
                </a:solidFill>
              </a:rPr>
              <a:t>.</a:t>
            </a:r>
            <a:endParaRPr lang="en-US" altLang="en-US" dirty="0"/>
          </a:p>
          <a:p>
            <a:pPr lvl="1"/>
            <a:endParaRPr lang="en-US" altLang="en-US" dirty="0"/>
          </a:p>
        </p:txBody>
      </p:sp>
      <p:sp>
        <p:nvSpPr>
          <p:cNvPr id="53251" name="Title 4">
            <a:extLst>
              <a:ext uri="{FF2B5EF4-FFF2-40B4-BE49-F238E27FC236}">
                <a16:creationId xmlns:a16="http://schemas.microsoft.com/office/drawing/2014/main" id="{19A04316-FDA7-4603-B74E-219CB62A7AFA}"/>
              </a:ext>
            </a:extLst>
          </p:cNvPr>
          <p:cNvSpPr>
            <a:spLocks noGrp="1"/>
          </p:cNvSpPr>
          <p:nvPr>
            <p:ph type="title"/>
          </p:nvPr>
        </p:nvSpPr>
        <p:spPr>
          <a:xfrm>
            <a:off x="945890" y="233204"/>
            <a:ext cx="7315200" cy="576263"/>
          </a:xfrm>
        </p:spPr>
        <p:txBody>
          <a:bodyPr/>
          <a:lstStyle/>
          <a:p>
            <a:r>
              <a:rPr lang="en-US" altLang="en-US" dirty="0"/>
              <a:t>Reclaiming Pages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1182376"/>
            <a:ext cx="7618413" cy="5545393"/>
          </a:xfrm>
        </p:spPr>
        <p:txBody>
          <a:bodyPr/>
          <a:lstStyle/>
          <a:p>
            <a:pPr marL="0" indent="0">
              <a:buNone/>
            </a:pPr>
            <a:r>
              <a:rPr lang="en-US" b="1" dirty="0"/>
              <a:t>1. Allocation of Frames</a:t>
            </a:r>
          </a:p>
          <a:p>
            <a:pPr lvl="1"/>
            <a:r>
              <a:rPr lang="en-US" b="1" dirty="0"/>
              <a:t>Background</a:t>
            </a:r>
          </a:p>
          <a:p>
            <a:pPr lvl="1"/>
            <a:r>
              <a:rPr lang="en-US" b="1" dirty="0"/>
              <a:t>Fixed &amp; Variable allocations</a:t>
            </a:r>
          </a:p>
          <a:p>
            <a:pPr lvl="1"/>
            <a:r>
              <a:rPr lang="en-US" b="1" dirty="0"/>
              <a:t>Equal &amp; Proportional allocations</a:t>
            </a:r>
          </a:p>
          <a:p>
            <a:pPr lvl="1"/>
            <a:r>
              <a:rPr lang="en-US" b="1" dirty="0"/>
              <a:t>Local &amp; Global allocations</a:t>
            </a:r>
          </a:p>
          <a:p>
            <a:pPr marL="0" indent="0">
              <a:buNone/>
            </a:pPr>
            <a:endParaRPr lang="en-US" b="1" dirty="0"/>
          </a:p>
          <a:p>
            <a:pPr marL="0" indent="0">
              <a:buNone/>
            </a:pPr>
            <a:r>
              <a:rPr lang="en-US" b="1" dirty="0"/>
              <a:t>2. Thrashing</a:t>
            </a:r>
          </a:p>
          <a:p>
            <a:pPr lvl="1"/>
            <a:r>
              <a:rPr lang="en-US" b="1" dirty="0"/>
              <a:t>Cause &amp; Detection</a:t>
            </a:r>
          </a:p>
          <a:p>
            <a:pPr lvl="1"/>
            <a:r>
              <a:rPr lang="en-US" b="1" dirty="0"/>
              <a:t>Solutions</a:t>
            </a:r>
          </a:p>
          <a:p>
            <a:pPr lvl="1"/>
            <a:r>
              <a:rPr lang="en-US" b="1" dirty="0"/>
              <a:t>Working-Set Model</a:t>
            </a:r>
          </a:p>
          <a:p>
            <a:pPr marL="457200" lvl="1" indent="0">
              <a:buNone/>
            </a:pPr>
            <a:endParaRPr lang="en-US" b="1" dirty="0"/>
          </a:p>
          <a:p>
            <a:pPr marL="57150" indent="0">
              <a:buNone/>
            </a:pPr>
            <a:r>
              <a:rPr lang="en-US" b="1" dirty="0"/>
              <a:t>3. Allocating Kernel Memory</a:t>
            </a:r>
          </a:p>
          <a:p>
            <a:pPr marL="57150" indent="0">
              <a:buNone/>
            </a:pPr>
            <a:endParaRPr lang="en-US" b="1" dirty="0"/>
          </a:p>
          <a:p>
            <a:pPr marL="57150" indent="0">
              <a:buNone/>
            </a:pPr>
            <a:r>
              <a:rPr lang="en-US" b="1" dirty="0"/>
              <a:t>4. Other Issues</a:t>
            </a:r>
          </a:p>
          <a:p>
            <a:pPr marL="0" indent="0">
              <a:buNone/>
            </a:pPr>
            <a:endParaRPr lang="en-US" b="1" dirty="0"/>
          </a:p>
        </p:txBody>
      </p:sp>
    </p:spTree>
    <p:extLst>
      <p:ext uri="{BB962C8B-B14F-4D97-AF65-F5344CB8AC3E}">
        <p14:creationId xmlns:p14="http://schemas.microsoft.com/office/powerpoint/2010/main" val="3425002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00A8FF6-4218-4A3C-97F8-029AF1E78A18}"/>
              </a:ext>
            </a:extLst>
          </p:cNvPr>
          <p:cNvSpPr>
            <a:spLocks noGrp="1" noChangeArrowheads="1"/>
          </p:cNvSpPr>
          <p:nvPr>
            <p:ph type="title"/>
          </p:nvPr>
        </p:nvSpPr>
        <p:spPr>
          <a:xfrm>
            <a:off x="843674" y="235568"/>
            <a:ext cx="7656512" cy="576262"/>
          </a:xfrm>
        </p:spPr>
        <p:txBody>
          <a:bodyPr/>
          <a:lstStyle/>
          <a:p>
            <a:pPr eaLnBrk="1" hangingPunct="1"/>
            <a:r>
              <a:rPr lang="en-US" altLang="en-US" dirty="0"/>
              <a:t>Reclaiming Pages Example </a:t>
            </a:r>
          </a:p>
        </p:txBody>
      </p:sp>
      <p:pic>
        <p:nvPicPr>
          <p:cNvPr id="54275" name="Picture 2" descr="B:\os-book\os10-dir\Slides-WORK-area\Figures-dir\ch10\JPG-dir\10_18.jpg">
            <a:extLst>
              <a:ext uri="{FF2B5EF4-FFF2-40B4-BE49-F238E27FC236}">
                <a16:creationId xmlns:a16="http://schemas.microsoft.com/office/drawing/2014/main" id="{1CBDD818-7B1C-4DDD-AAB3-4D84028FE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444625"/>
            <a:ext cx="4067175"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9F6A49F-25D8-4FD7-9583-FB679D00D2E0}"/>
              </a:ext>
            </a:extLst>
          </p:cNvPr>
          <p:cNvSpPr>
            <a:spLocks noGrp="1"/>
          </p:cNvSpPr>
          <p:nvPr>
            <p:ph type="title"/>
          </p:nvPr>
        </p:nvSpPr>
        <p:spPr>
          <a:xfrm>
            <a:off x="942392" y="238937"/>
            <a:ext cx="7632441" cy="576262"/>
          </a:xfrm>
        </p:spPr>
        <p:txBody>
          <a:bodyPr/>
          <a:lstStyle/>
          <a:p>
            <a:r>
              <a:rPr lang="en-US" altLang="en-US" dirty="0"/>
              <a:t>Non-Uniform Memory Access</a:t>
            </a:r>
          </a:p>
        </p:txBody>
      </p:sp>
      <p:sp>
        <p:nvSpPr>
          <p:cNvPr id="55299" name="Content Placeholder 2">
            <a:extLst>
              <a:ext uri="{FF2B5EF4-FFF2-40B4-BE49-F238E27FC236}">
                <a16:creationId xmlns:a16="http://schemas.microsoft.com/office/drawing/2014/main" id="{DF2C4F7F-CB17-4666-828B-D606BF41D1DF}"/>
              </a:ext>
            </a:extLst>
          </p:cNvPr>
          <p:cNvSpPr>
            <a:spLocks noGrp="1"/>
          </p:cNvSpPr>
          <p:nvPr>
            <p:ph idx="1"/>
          </p:nvPr>
        </p:nvSpPr>
        <p:spPr>
          <a:xfrm>
            <a:off x="858413" y="1081088"/>
            <a:ext cx="7472946" cy="1905000"/>
          </a:xfrm>
        </p:spPr>
        <p:txBody>
          <a:bodyPr/>
          <a:lstStyle/>
          <a:p>
            <a:r>
              <a:rPr lang="en-US" altLang="en-US" dirty="0"/>
              <a:t>So far, we assumed that all memory accessed equally</a:t>
            </a:r>
          </a:p>
          <a:p>
            <a:r>
              <a:rPr lang="en-US" altLang="en-US" dirty="0"/>
              <a:t>Many systems are </a:t>
            </a:r>
            <a:r>
              <a:rPr lang="en-US" altLang="en-US" b="1" dirty="0">
                <a:solidFill>
                  <a:srgbClr val="006699"/>
                </a:solidFill>
                <a:latin typeface="+mj-lt"/>
              </a:rPr>
              <a:t>NUMA</a:t>
            </a:r>
            <a:r>
              <a:rPr lang="en-US" altLang="en-US" dirty="0"/>
              <a:t> – speed of access to memory varies</a:t>
            </a:r>
          </a:p>
          <a:p>
            <a:pPr lvl="1"/>
            <a:r>
              <a:rPr lang="en-US" altLang="en-US" dirty="0"/>
              <a:t>Consider system boards containing CPUs and memory, interconnected over a system bus</a:t>
            </a:r>
          </a:p>
          <a:p>
            <a:r>
              <a:rPr lang="en-US" altLang="en-US" dirty="0"/>
              <a:t>NUMA multiprocessing architecture</a:t>
            </a:r>
          </a:p>
        </p:txBody>
      </p:sp>
      <p:pic>
        <p:nvPicPr>
          <p:cNvPr id="55300" name="Picture 2" descr="B:\os-book\os10-dir\Slides-WORK-area\Figures-dir\ch10\JPG-dir\10_19.jpg">
            <a:extLst>
              <a:ext uri="{FF2B5EF4-FFF2-40B4-BE49-F238E27FC236}">
                <a16:creationId xmlns:a16="http://schemas.microsoft.com/office/drawing/2014/main" id="{DD1213BD-2F99-4C6A-82F6-7FDD33098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3001963"/>
            <a:ext cx="2895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ACF6E52-DB8A-4979-975A-39B4DEC9ECCA}"/>
              </a:ext>
            </a:extLst>
          </p:cNvPr>
          <p:cNvSpPr>
            <a:spLocks noGrp="1"/>
          </p:cNvSpPr>
          <p:nvPr>
            <p:ph type="title"/>
          </p:nvPr>
        </p:nvSpPr>
        <p:spPr>
          <a:xfrm>
            <a:off x="1177404" y="238937"/>
            <a:ext cx="7458075" cy="576262"/>
          </a:xfrm>
        </p:spPr>
        <p:txBody>
          <a:bodyPr/>
          <a:lstStyle/>
          <a:p>
            <a:r>
              <a:rPr lang="en-US" altLang="en-US" dirty="0"/>
              <a:t>Non-Uniform Memory Access (Cont.)</a:t>
            </a:r>
          </a:p>
        </p:txBody>
      </p:sp>
      <p:sp>
        <p:nvSpPr>
          <p:cNvPr id="56323" name="Content Placeholder 2">
            <a:extLst>
              <a:ext uri="{FF2B5EF4-FFF2-40B4-BE49-F238E27FC236}">
                <a16:creationId xmlns:a16="http://schemas.microsoft.com/office/drawing/2014/main" id="{B7EC66A7-FFCE-4360-BFC4-3184B57E7FFA}"/>
              </a:ext>
            </a:extLst>
          </p:cNvPr>
          <p:cNvSpPr>
            <a:spLocks noGrp="1"/>
          </p:cNvSpPr>
          <p:nvPr>
            <p:ph idx="1"/>
          </p:nvPr>
        </p:nvSpPr>
        <p:spPr>
          <a:xfrm>
            <a:off x="858419" y="1221047"/>
            <a:ext cx="7529801" cy="4530725"/>
          </a:xfrm>
        </p:spPr>
        <p:txBody>
          <a:bodyPr/>
          <a:lstStyle/>
          <a:p>
            <a:r>
              <a:rPr lang="en-US" altLang="en-US" dirty="0"/>
              <a:t>Optimal performance comes from allocating memory </a:t>
            </a:r>
            <a:r>
              <a:rPr lang="ja-JP" altLang="en-US" dirty="0"/>
              <a:t>“</a:t>
            </a:r>
            <a:r>
              <a:rPr lang="en-US" altLang="ja-JP" dirty="0"/>
              <a:t>close to</a:t>
            </a:r>
            <a:r>
              <a:rPr lang="ja-JP" altLang="en-US" dirty="0"/>
              <a:t>”</a:t>
            </a:r>
            <a:r>
              <a:rPr lang="en-US" altLang="ja-JP" dirty="0"/>
              <a:t> the CPU on which the thread is scheduled</a:t>
            </a:r>
          </a:p>
          <a:p>
            <a:pPr lvl="1"/>
            <a:r>
              <a:rPr lang="en-US" altLang="en-US" dirty="0"/>
              <a:t>And modifying the scheduler to schedule the thread on the same system board when possible</a:t>
            </a:r>
          </a:p>
          <a:p>
            <a:pPr lvl="1"/>
            <a:r>
              <a:rPr lang="en-US" altLang="en-US" dirty="0"/>
              <a:t>Solved by Solaris by creating </a:t>
            </a:r>
            <a:r>
              <a:rPr lang="en-US" altLang="en-US" b="1" dirty="0" err="1">
                <a:solidFill>
                  <a:srgbClr val="006699"/>
                </a:solidFill>
                <a:latin typeface="+mj-lt"/>
              </a:rPr>
              <a:t>lgroups</a:t>
            </a:r>
            <a:r>
              <a:rPr lang="en-US" altLang="en-US" b="1" dirty="0">
                <a:solidFill>
                  <a:srgbClr val="3366FF"/>
                </a:solidFill>
              </a:rPr>
              <a:t> </a:t>
            </a:r>
          </a:p>
          <a:p>
            <a:pPr lvl="2"/>
            <a:r>
              <a:rPr lang="en-US" altLang="en-US" dirty="0"/>
              <a:t>Structure to track CPU / Memory low latency groups</a:t>
            </a:r>
          </a:p>
          <a:p>
            <a:pPr lvl="2"/>
            <a:r>
              <a:rPr lang="en-US" altLang="en-US" dirty="0"/>
              <a:t>Used my schedule and pager</a:t>
            </a:r>
          </a:p>
          <a:p>
            <a:pPr lvl="2"/>
            <a:r>
              <a:rPr lang="en-US" altLang="en-US" dirty="0"/>
              <a:t>When possible schedule all threads of a process and allocate all memory for that process within the </a:t>
            </a:r>
            <a:r>
              <a:rPr lang="en-US" altLang="en-US" dirty="0" err="1"/>
              <a:t>lgroup</a:t>
            </a:r>
            <a:endParaRPr lang="en-US" altLang="en-US" dirty="0"/>
          </a:p>
          <a:p>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1283" y="1182376"/>
            <a:ext cx="7618413" cy="5545393"/>
          </a:xfrm>
        </p:spPr>
        <p:txBody>
          <a:bodyPr/>
          <a:lstStyle/>
          <a:p>
            <a:pPr marL="0" indent="0">
              <a:buNone/>
            </a:pPr>
            <a:r>
              <a:rPr lang="en-US" b="1" dirty="0"/>
              <a:t>1. Allocation of Frames</a:t>
            </a:r>
          </a:p>
          <a:p>
            <a:pPr lvl="1"/>
            <a:r>
              <a:rPr lang="en-US" b="1" dirty="0"/>
              <a:t>Background</a:t>
            </a:r>
          </a:p>
          <a:p>
            <a:pPr lvl="1"/>
            <a:r>
              <a:rPr lang="en-US" b="1" dirty="0"/>
              <a:t>Fixed &amp; Variable allocations</a:t>
            </a:r>
          </a:p>
          <a:p>
            <a:pPr lvl="1"/>
            <a:r>
              <a:rPr lang="en-US" b="1" dirty="0"/>
              <a:t>Equal &amp; Proportional allocations</a:t>
            </a:r>
          </a:p>
          <a:p>
            <a:pPr lvl="1"/>
            <a:r>
              <a:rPr lang="en-US" b="1" dirty="0"/>
              <a:t>Local &amp; Global allocations</a:t>
            </a:r>
          </a:p>
          <a:p>
            <a:pPr marL="0" indent="0">
              <a:buNone/>
            </a:pPr>
            <a:endParaRPr lang="en-US" b="1" dirty="0">
              <a:highlight>
                <a:srgbClr val="FFFF00"/>
              </a:highlight>
            </a:endParaRPr>
          </a:p>
          <a:p>
            <a:pPr marL="0" indent="0">
              <a:buNone/>
            </a:pPr>
            <a:r>
              <a:rPr lang="en-US" b="1" dirty="0">
                <a:highlight>
                  <a:srgbClr val="FFFF00"/>
                </a:highlight>
              </a:rPr>
              <a:t>2. Thrashing</a:t>
            </a:r>
          </a:p>
          <a:p>
            <a:pPr lvl="1"/>
            <a:r>
              <a:rPr lang="en-US" b="1" dirty="0">
                <a:highlight>
                  <a:srgbClr val="FFFF00"/>
                </a:highlight>
              </a:rPr>
              <a:t>Cause &amp; Detection</a:t>
            </a:r>
          </a:p>
          <a:p>
            <a:pPr lvl="1"/>
            <a:r>
              <a:rPr lang="en-US" b="1" dirty="0"/>
              <a:t>Solutions</a:t>
            </a:r>
          </a:p>
          <a:p>
            <a:pPr lvl="1"/>
            <a:r>
              <a:rPr lang="en-US" b="1" dirty="0"/>
              <a:t>Working-Set Model</a:t>
            </a:r>
          </a:p>
          <a:p>
            <a:pPr marL="457200" lvl="1" indent="0">
              <a:buNone/>
            </a:pPr>
            <a:endParaRPr lang="en-US" b="1" dirty="0"/>
          </a:p>
          <a:p>
            <a:pPr marL="57150" indent="0">
              <a:buNone/>
            </a:pPr>
            <a:r>
              <a:rPr lang="en-US" b="1" dirty="0"/>
              <a:t>3. Allocating Kernel Memory</a:t>
            </a:r>
          </a:p>
          <a:p>
            <a:pPr marL="57150" indent="0">
              <a:buNone/>
            </a:pPr>
            <a:endParaRPr lang="en-US" b="1" dirty="0"/>
          </a:p>
          <a:p>
            <a:pPr marL="57150" indent="0">
              <a:buNone/>
            </a:pPr>
            <a:r>
              <a:rPr lang="en-US" b="1" dirty="0"/>
              <a:t>4. Other Issues</a:t>
            </a:r>
          </a:p>
          <a:p>
            <a:pPr marL="0" indent="0">
              <a:buNone/>
            </a:pPr>
            <a:endParaRPr lang="en-US" b="1" dirty="0"/>
          </a:p>
        </p:txBody>
      </p:sp>
    </p:spTree>
    <p:extLst>
      <p:ext uri="{BB962C8B-B14F-4D97-AF65-F5344CB8AC3E}">
        <p14:creationId xmlns:p14="http://schemas.microsoft.com/office/powerpoint/2010/main" val="1455739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F731FD3-D4BB-4495-AA41-BEE2A772C8D1}"/>
              </a:ext>
            </a:extLst>
          </p:cNvPr>
          <p:cNvSpPr>
            <a:spLocks noGrp="1" noChangeArrowheads="1"/>
          </p:cNvSpPr>
          <p:nvPr>
            <p:ph type="title"/>
          </p:nvPr>
        </p:nvSpPr>
        <p:spPr>
          <a:xfrm>
            <a:off x="457200" y="235568"/>
            <a:ext cx="8229600" cy="576262"/>
          </a:xfrm>
        </p:spPr>
        <p:txBody>
          <a:bodyPr/>
          <a:lstStyle/>
          <a:p>
            <a:pPr eaLnBrk="1" hangingPunct="1"/>
            <a:r>
              <a:rPr lang="en-US" altLang="en-US" dirty="0"/>
              <a:t>Thrashing</a:t>
            </a:r>
          </a:p>
        </p:txBody>
      </p:sp>
      <p:sp>
        <p:nvSpPr>
          <p:cNvPr id="57347" name="Rectangle 3">
            <a:extLst>
              <a:ext uri="{FF2B5EF4-FFF2-40B4-BE49-F238E27FC236}">
                <a16:creationId xmlns:a16="http://schemas.microsoft.com/office/drawing/2014/main" id="{1BFB067A-221A-4384-BE53-811322B7EC93}"/>
              </a:ext>
            </a:extLst>
          </p:cNvPr>
          <p:cNvSpPr>
            <a:spLocks noGrp="1" noChangeArrowheads="1"/>
          </p:cNvSpPr>
          <p:nvPr>
            <p:ph type="body" idx="1"/>
          </p:nvPr>
        </p:nvSpPr>
        <p:spPr>
          <a:xfrm>
            <a:off x="867747" y="1234526"/>
            <a:ext cx="7669763" cy="4483100"/>
          </a:xfrm>
        </p:spPr>
        <p:txBody>
          <a:bodyPr/>
          <a:lstStyle/>
          <a:p>
            <a:r>
              <a:rPr lang="en-US" b="1" dirty="0"/>
              <a:t>Thrashing</a:t>
            </a:r>
            <a:r>
              <a:rPr lang="en-US" dirty="0"/>
              <a:t> = A process is busy swapping pages in and out. In other words, a process is spending more </a:t>
            </a:r>
            <a:r>
              <a:rPr lang="en-US"/>
              <a:t>time swapping </a:t>
            </a:r>
            <a:r>
              <a:rPr lang="en-US" dirty="0"/>
              <a:t>paging than executing.</a:t>
            </a:r>
          </a:p>
          <a:p>
            <a:endParaRPr lang="en-US" altLang="en-US" dirty="0"/>
          </a:p>
          <a:p>
            <a:r>
              <a:rPr lang="en-US" altLang="en-US" dirty="0"/>
              <a:t>If a process does not have </a:t>
            </a:r>
            <a:r>
              <a:rPr lang="ja-JP" altLang="en-US" dirty="0"/>
              <a:t>“</a:t>
            </a:r>
            <a:r>
              <a:rPr lang="en-US" altLang="ja-JP" dirty="0"/>
              <a:t>enough</a:t>
            </a:r>
            <a:r>
              <a:rPr lang="ja-JP" altLang="en-US" dirty="0"/>
              <a:t>”</a:t>
            </a:r>
            <a:r>
              <a:rPr lang="en-US" altLang="ja-JP" dirty="0"/>
              <a:t> pages, the page-fault rate is very high</a:t>
            </a:r>
          </a:p>
          <a:p>
            <a:pPr lvl="1"/>
            <a:r>
              <a:rPr lang="en-US" altLang="en-US" dirty="0"/>
              <a:t>Page fault to get page</a:t>
            </a:r>
          </a:p>
          <a:p>
            <a:pPr lvl="1"/>
            <a:r>
              <a:rPr lang="en-US" altLang="en-US" dirty="0"/>
              <a:t>Replace existing frame</a:t>
            </a:r>
          </a:p>
          <a:p>
            <a:pPr lvl="1"/>
            <a:r>
              <a:rPr lang="en-US" altLang="en-US" dirty="0"/>
              <a:t>But quickly need replaced frame back</a:t>
            </a:r>
          </a:p>
          <a:p>
            <a:pPr lvl="1"/>
            <a:r>
              <a:rPr lang="en-US" altLang="en-US" dirty="0"/>
              <a:t>This leads to:</a:t>
            </a:r>
          </a:p>
          <a:p>
            <a:pPr lvl="2"/>
            <a:r>
              <a:rPr lang="en-US" altLang="en-US" dirty="0"/>
              <a:t>Low CPU utilization</a:t>
            </a:r>
          </a:p>
          <a:p>
            <a:pPr lvl="2"/>
            <a:r>
              <a:rPr lang="en-US" altLang="en-US" dirty="0"/>
              <a:t>Operating system thinking that it needs to increase the degree of multiprogramming</a:t>
            </a:r>
          </a:p>
          <a:p>
            <a:pPr lvl="2"/>
            <a:r>
              <a:rPr lang="en-US" altLang="en-US" dirty="0"/>
              <a:t>Another process added to the system</a:t>
            </a:r>
            <a:br>
              <a:rPr lang="en-US" altLang="en-US" dirty="0"/>
            </a:b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37029F3-575E-45E9-8727-29B42A6C299E}"/>
              </a:ext>
            </a:extLst>
          </p:cNvPr>
          <p:cNvSpPr>
            <a:spLocks noGrp="1" noChangeArrowheads="1"/>
          </p:cNvSpPr>
          <p:nvPr>
            <p:ph type="title"/>
          </p:nvPr>
        </p:nvSpPr>
        <p:spPr>
          <a:xfrm>
            <a:off x="457200" y="235568"/>
            <a:ext cx="8229600" cy="576262"/>
          </a:xfrm>
        </p:spPr>
        <p:txBody>
          <a:bodyPr/>
          <a:lstStyle/>
          <a:p>
            <a:pPr eaLnBrk="1" hangingPunct="1"/>
            <a:r>
              <a:rPr lang="en-US" altLang="en-US" dirty="0"/>
              <a:t>Thrashing (Cont.)</a:t>
            </a:r>
          </a:p>
        </p:txBody>
      </p:sp>
      <p:sp>
        <p:nvSpPr>
          <p:cNvPr id="58371" name="Rectangle 3">
            <a:extLst>
              <a:ext uri="{FF2B5EF4-FFF2-40B4-BE49-F238E27FC236}">
                <a16:creationId xmlns:a16="http://schemas.microsoft.com/office/drawing/2014/main" id="{1466EF36-C0B0-44EF-8514-5525DA5E5C56}"/>
              </a:ext>
            </a:extLst>
          </p:cNvPr>
          <p:cNvSpPr>
            <a:spLocks noGrp="1" noChangeArrowheads="1"/>
          </p:cNvSpPr>
          <p:nvPr>
            <p:ph type="body" idx="1"/>
          </p:nvPr>
        </p:nvSpPr>
        <p:spPr>
          <a:xfrm>
            <a:off x="877080" y="1206536"/>
            <a:ext cx="7265631" cy="939800"/>
          </a:xfrm>
        </p:spPr>
        <p:txBody>
          <a:bodyPr/>
          <a:lstStyle/>
          <a:p>
            <a:r>
              <a:rPr lang="en-US" altLang="en-US" b="1" dirty="0">
                <a:solidFill>
                  <a:srgbClr val="006699"/>
                </a:solidFill>
                <a:latin typeface="+mj-lt"/>
              </a:rPr>
              <a:t>Thrashing</a:t>
            </a:r>
            <a:r>
              <a:rPr lang="en-US" altLang="en-US" dirty="0">
                <a:solidFill>
                  <a:srgbClr val="3366FF"/>
                </a:solidFill>
              </a:rPr>
              <a:t>. </a:t>
            </a:r>
            <a:r>
              <a:rPr lang="en-US" altLang="en-US" dirty="0">
                <a:sym typeface="Symbol" panose="05050102010706020507" pitchFamily="18" charset="2"/>
              </a:rPr>
              <a:t> A process is busy swapping pages in and out</a:t>
            </a:r>
            <a:endParaRPr lang="en-US" altLang="en-US" dirty="0"/>
          </a:p>
        </p:txBody>
      </p:sp>
      <p:pic>
        <p:nvPicPr>
          <p:cNvPr id="58372" name="Picture 4" descr="B:\os-book\os10-dir\Slides-WORK-area\Figures-dir\ch10\JPG-dir\10_20.jpg">
            <a:extLst>
              <a:ext uri="{FF2B5EF4-FFF2-40B4-BE49-F238E27FC236}">
                <a16:creationId xmlns:a16="http://schemas.microsoft.com/office/drawing/2014/main" id="{94F4115B-BBC6-4F1B-BBD0-84201898A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1974886"/>
            <a:ext cx="4868863"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41451" y="1182376"/>
            <a:ext cx="7618413" cy="5545393"/>
          </a:xfrm>
        </p:spPr>
        <p:txBody>
          <a:bodyPr/>
          <a:lstStyle/>
          <a:p>
            <a:pPr marL="0" indent="0">
              <a:buNone/>
            </a:pPr>
            <a:r>
              <a:rPr lang="en-US" b="1" dirty="0"/>
              <a:t>1. Allocation of Frames</a:t>
            </a:r>
          </a:p>
          <a:p>
            <a:pPr lvl="1"/>
            <a:r>
              <a:rPr lang="en-US" b="1" dirty="0"/>
              <a:t>Background</a:t>
            </a:r>
          </a:p>
          <a:p>
            <a:pPr lvl="1"/>
            <a:r>
              <a:rPr lang="en-US" b="1" dirty="0"/>
              <a:t>Fixed &amp; Variable allocations</a:t>
            </a:r>
          </a:p>
          <a:p>
            <a:pPr lvl="1"/>
            <a:r>
              <a:rPr lang="en-US" b="1" dirty="0"/>
              <a:t>Equal &amp; Proportional allocations</a:t>
            </a:r>
          </a:p>
          <a:p>
            <a:pPr lvl="1"/>
            <a:r>
              <a:rPr lang="en-US" b="1" dirty="0"/>
              <a:t>Local &amp; Global allocations</a:t>
            </a:r>
          </a:p>
          <a:p>
            <a:pPr marL="0" indent="0">
              <a:buNone/>
            </a:pPr>
            <a:endParaRPr lang="en-US" b="1" dirty="0"/>
          </a:p>
          <a:p>
            <a:pPr marL="0" indent="0">
              <a:buNone/>
            </a:pPr>
            <a:r>
              <a:rPr lang="en-US" b="1" dirty="0"/>
              <a:t>2. Thrashing</a:t>
            </a:r>
          </a:p>
          <a:p>
            <a:pPr lvl="1"/>
            <a:r>
              <a:rPr lang="en-US" b="1" dirty="0"/>
              <a:t>Cause &amp; Detection</a:t>
            </a:r>
          </a:p>
          <a:p>
            <a:pPr lvl="1"/>
            <a:r>
              <a:rPr lang="en-US" b="1" dirty="0">
                <a:highlight>
                  <a:srgbClr val="FFFF00"/>
                </a:highlight>
              </a:rPr>
              <a:t>Solutions</a:t>
            </a:r>
          </a:p>
          <a:p>
            <a:pPr lvl="1"/>
            <a:r>
              <a:rPr lang="en-US" b="1" dirty="0"/>
              <a:t>Working-Set Model</a:t>
            </a:r>
          </a:p>
          <a:p>
            <a:pPr marL="457200" lvl="1" indent="0">
              <a:buNone/>
            </a:pPr>
            <a:endParaRPr lang="en-US" b="1" dirty="0"/>
          </a:p>
          <a:p>
            <a:pPr marL="57150" indent="0">
              <a:buNone/>
            </a:pPr>
            <a:r>
              <a:rPr lang="en-US" b="1" dirty="0"/>
              <a:t>3. Allocating Kernel Memory</a:t>
            </a:r>
          </a:p>
          <a:p>
            <a:pPr marL="57150" indent="0">
              <a:buNone/>
            </a:pPr>
            <a:endParaRPr lang="en-US" b="1" dirty="0"/>
          </a:p>
          <a:p>
            <a:pPr marL="57150" indent="0">
              <a:buNone/>
            </a:pPr>
            <a:r>
              <a:rPr lang="en-US" b="1" dirty="0"/>
              <a:t>4. Other Issues</a:t>
            </a:r>
          </a:p>
          <a:p>
            <a:pPr marL="0" indent="0">
              <a:buNone/>
            </a:pPr>
            <a:endParaRPr lang="en-US" b="1" dirty="0"/>
          </a:p>
        </p:txBody>
      </p:sp>
    </p:spTree>
    <p:extLst>
      <p:ext uri="{BB962C8B-B14F-4D97-AF65-F5344CB8AC3E}">
        <p14:creationId xmlns:p14="http://schemas.microsoft.com/office/powerpoint/2010/main" val="3286179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1CDB9EE0-6EEF-4CAE-AF4B-D8E6BB27BC85}"/>
              </a:ext>
            </a:extLst>
          </p:cNvPr>
          <p:cNvSpPr>
            <a:spLocks noGrp="1" noChangeArrowheads="1"/>
          </p:cNvSpPr>
          <p:nvPr>
            <p:ph type="title"/>
          </p:nvPr>
        </p:nvSpPr>
        <p:spPr>
          <a:xfrm>
            <a:off x="563595" y="235568"/>
            <a:ext cx="7791450" cy="576262"/>
          </a:xfrm>
        </p:spPr>
        <p:txBody>
          <a:bodyPr/>
          <a:lstStyle/>
          <a:p>
            <a:pPr eaLnBrk="1" hangingPunct="1"/>
            <a:r>
              <a:rPr lang="en-US" altLang="en-US" dirty="0" err="1"/>
              <a:t>Prepaging</a:t>
            </a:r>
            <a:endParaRPr lang="en-US" altLang="en-US" dirty="0"/>
          </a:p>
        </p:txBody>
      </p:sp>
      <p:sp>
        <p:nvSpPr>
          <p:cNvPr id="74755" name="Rectangle 3">
            <a:extLst>
              <a:ext uri="{FF2B5EF4-FFF2-40B4-BE49-F238E27FC236}">
                <a16:creationId xmlns:a16="http://schemas.microsoft.com/office/drawing/2014/main" id="{AABE17C3-5680-4983-895A-8012E260D65D}"/>
              </a:ext>
            </a:extLst>
          </p:cNvPr>
          <p:cNvSpPr>
            <a:spLocks noGrp="1" noChangeArrowheads="1"/>
          </p:cNvSpPr>
          <p:nvPr>
            <p:ph type="body" idx="1"/>
          </p:nvPr>
        </p:nvSpPr>
        <p:spPr>
          <a:xfrm>
            <a:off x="877081" y="1170217"/>
            <a:ext cx="7697752" cy="4908550"/>
          </a:xfrm>
        </p:spPr>
        <p:txBody>
          <a:bodyPr/>
          <a:lstStyle/>
          <a:p>
            <a:r>
              <a:rPr lang="en-US" altLang="en-US" dirty="0"/>
              <a:t>To reduce the large number of page faults that occurs at process startup</a:t>
            </a:r>
          </a:p>
          <a:p>
            <a:r>
              <a:rPr lang="en-US" altLang="en-US" dirty="0" err="1"/>
              <a:t>Prepage</a:t>
            </a:r>
            <a:r>
              <a:rPr lang="en-US" altLang="en-US" dirty="0"/>
              <a:t> all or some of the pages a process will need, before they are referenced</a:t>
            </a:r>
          </a:p>
          <a:p>
            <a:r>
              <a:rPr lang="en-US" altLang="en-US" dirty="0"/>
              <a:t>But if </a:t>
            </a:r>
            <a:r>
              <a:rPr lang="en-US" altLang="en-US" dirty="0" err="1"/>
              <a:t>prepaged</a:t>
            </a:r>
            <a:r>
              <a:rPr lang="en-US" altLang="en-US" dirty="0"/>
              <a:t> pages are unused, I/O and memory was wasted</a:t>
            </a:r>
          </a:p>
          <a:p>
            <a:r>
              <a:rPr lang="en-US" altLang="en-US" dirty="0"/>
              <a:t>Assume </a:t>
            </a:r>
            <a:r>
              <a:rPr lang="en-US" altLang="en-US" i="1" dirty="0"/>
              <a:t>s</a:t>
            </a:r>
            <a:r>
              <a:rPr lang="en-US" altLang="en-US" dirty="0"/>
              <a:t> pages are </a:t>
            </a:r>
            <a:r>
              <a:rPr lang="en-US" altLang="en-US" dirty="0" err="1"/>
              <a:t>prepaged</a:t>
            </a:r>
            <a:r>
              <a:rPr lang="en-US" altLang="en-US" dirty="0"/>
              <a:t> and </a:t>
            </a:r>
            <a:r>
              <a:rPr lang="el-GR" altLang="en-US" i="1" dirty="0"/>
              <a:t>α</a:t>
            </a:r>
            <a:r>
              <a:rPr lang="en-US" altLang="en-US" i="1" dirty="0"/>
              <a:t> </a:t>
            </a:r>
            <a:r>
              <a:rPr lang="en-US" altLang="en-US" dirty="0"/>
              <a:t>of the pages is used</a:t>
            </a:r>
          </a:p>
          <a:p>
            <a:pPr lvl="1"/>
            <a:r>
              <a:rPr lang="en-US" altLang="en-US" dirty="0"/>
              <a:t>Is cost of </a:t>
            </a:r>
            <a:r>
              <a:rPr lang="en-US" altLang="en-US" b="1" i="1" dirty="0"/>
              <a:t>s * </a:t>
            </a:r>
            <a:r>
              <a:rPr lang="el-GR" altLang="en-US" b="1" i="1" dirty="0"/>
              <a:t>α</a:t>
            </a:r>
            <a:r>
              <a:rPr lang="en-US" altLang="en-US" b="1" i="1" dirty="0"/>
              <a:t>  </a:t>
            </a:r>
            <a:r>
              <a:rPr lang="en-US" altLang="en-US" dirty="0"/>
              <a:t>save pages faults &gt; or &lt; than the cost of </a:t>
            </a:r>
            <a:r>
              <a:rPr lang="en-US" altLang="en-US" dirty="0" err="1"/>
              <a:t>prepaging</a:t>
            </a:r>
            <a:r>
              <a:rPr lang="en-US" altLang="en-US" i="1" dirty="0"/>
              <a:t> </a:t>
            </a:r>
            <a:br>
              <a:rPr lang="en-US" altLang="en-US" i="1" dirty="0"/>
            </a:br>
            <a:r>
              <a:rPr lang="en-US" altLang="en-US" b="1" i="1" dirty="0"/>
              <a:t>s * (1- </a:t>
            </a:r>
            <a:r>
              <a:rPr lang="el-GR" altLang="en-US" b="1" i="1" dirty="0"/>
              <a:t>α</a:t>
            </a:r>
            <a:r>
              <a:rPr lang="en-US" altLang="en-US" b="1" i="1" dirty="0"/>
              <a:t>) </a:t>
            </a:r>
            <a:r>
              <a:rPr lang="en-US" altLang="en-US" dirty="0"/>
              <a:t>unnecessary pages</a:t>
            </a:r>
            <a:r>
              <a:rPr lang="en-US" altLang="en-US" i="1" dirty="0"/>
              <a:t>?  </a:t>
            </a:r>
          </a:p>
          <a:p>
            <a:pPr lvl="1"/>
            <a:r>
              <a:rPr lang="el-GR" altLang="en-US" b="1" i="1" dirty="0"/>
              <a:t>α</a:t>
            </a:r>
            <a:r>
              <a:rPr lang="en-US" altLang="en-US" i="1" dirty="0"/>
              <a:t> </a:t>
            </a:r>
            <a:r>
              <a:rPr lang="en-US" altLang="en-US" dirty="0"/>
              <a:t>near zero </a:t>
            </a:r>
            <a:r>
              <a:rPr lang="en-US" altLang="en-US" dirty="0">
                <a:sym typeface="Symbol" panose="05050102010706020507" pitchFamily="18" charset="2"/>
              </a:rPr>
              <a:t> </a:t>
            </a:r>
            <a:r>
              <a:rPr lang="en-US" altLang="en-US" dirty="0" err="1">
                <a:sym typeface="Symbol" panose="05050102010706020507" pitchFamily="18" charset="2"/>
              </a:rPr>
              <a:t>prepaging</a:t>
            </a:r>
            <a:r>
              <a:rPr lang="en-US" altLang="en-US" dirty="0">
                <a:sym typeface="Symbol" panose="05050102010706020507" pitchFamily="18" charset="2"/>
              </a:rPr>
              <a:t> loses</a:t>
            </a:r>
            <a:r>
              <a:rPr lang="en-US" altLang="en-US" dirty="0"/>
              <a:t> </a:t>
            </a:r>
          </a:p>
        </p:txBody>
      </p:sp>
    </p:spTree>
    <p:extLst>
      <p:ext uri="{BB962C8B-B14F-4D97-AF65-F5344CB8AC3E}">
        <p14:creationId xmlns:p14="http://schemas.microsoft.com/office/powerpoint/2010/main" val="2621034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9BDE40F-8BB8-4BDB-8637-B838D538BF75}"/>
              </a:ext>
            </a:extLst>
          </p:cNvPr>
          <p:cNvSpPr>
            <a:spLocks noGrp="1" noChangeArrowheads="1"/>
          </p:cNvSpPr>
          <p:nvPr>
            <p:ph type="title"/>
          </p:nvPr>
        </p:nvSpPr>
        <p:spPr>
          <a:xfrm>
            <a:off x="1262063" y="235568"/>
            <a:ext cx="7159625" cy="576262"/>
          </a:xfrm>
        </p:spPr>
        <p:txBody>
          <a:bodyPr/>
          <a:lstStyle/>
          <a:p>
            <a:pPr eaLnBrk="1" hangingPunct="1"/>
            <a:r>
              <a:rPr lang="en-US" altLang="en-US" dirty="0"/>
              <a:t>Demand Paging and Thrashing </a:t>
            </a:r>
            <a:endParaRPr lang="en-US" altLang="en-US" sz="2400" dirty="0"/>
          </a:p>
        </p:txBody>
      </p:sp>
      <p:sp>
        <p:nvSpPr>
          <p:cNvPr id="59395" name="Rectangle 3">
            <a:extLst>
              <a:ext uri="{FF2B5EF4-FFF2-40B4-BE49-F238E27FC236}">
                <a16:creationId xmlns:a16="http://schemas.microsoft.com/office/drawing/2014/main" id="{1A781723-46DB-458A-85D2-73590F9B761C}"/>
              </a:ext>
            </a:extLst>
          </p:cNvPr>
          <p:cNvSpPr>
            <a:spLocks noGrp="1" noChangeArrowheads="1"/>
          </p:cNvSpPr>
          <p:nvPr>
            <p:ph type="body" idx="1"/>
          </p:nvPr>
        </p:nvSpPr>
        <p:spPr>
          <a:xfrm>
            <a:off x="858414" y="1308200"/>
            <a:ext cx="7615238" cy="3473450"/>
          </a:xfrm>
        </p:spPr>
        <p:txBody>
          <a:bodyPr/>
          <a:lstStyle/>
          <a:p>
            <a:r>
              <a:rPr lang="en-US" altLang="en-US" dirty="0"/>
              <a:t>Why does demand paging work?</a:t>
            </a:r>
          </a:p>
          <a:p>
            <a:pPr marL="0" indent="0">
              <a:buNone/>
            </a:pPr>
            <a:r>
              <a:rPr lang="en-US" altLang="en-US" sz="600" dirty="0"/>
              <a:t> </a:t>
            </a:r>
            <a:br>
              <a:rPr lang="en-US" altLang="en-US" dirty="0"/>
            </a:br>
            <a:r>
              <a:rPr lang="en-US" altLang="en-US" dirty="0"/>
              <a:t>       </a:t>
            </a:r>
            <a:r>
              <a:rPr lang="en-US" altLang="en-US" b="1" dirty="0">
                <a:solidFill>
                  <a:srgbClr val="006699"/>
                </a:solidFill>
                <a:latin typeface="+mj-lt"/>
              </a:rPr>
              <a:t>Locality</a:t>
            </a:r>
            <a:r>
              <a:rPr lang="en-US" altLang="en-US" b="1" dirty="0">
                <a:solidFill>
                  <a:srgbClr val="3366FF"/>
                </a:solidFill>
              </a:rPr>
              <a:t> </a:t>
            </a:r>
            <a:r>
              <a:rPr lang="en-US" altLang="en-US" b="1" dirty="0">
                <a:solidFill>
                  <a:srgbClr val="006699"/>
                </a:solidFill>
                <a:latin typeface="+mj-lt"/>
              </a:rPr>
              <a:t>model</a:t>
            </a:r>
          </a:p>
          <a:p>
            <a:pPr lvl="1"/>
            <a:r>
              <a:rPr lang="en-US" altLang="en-US" dirty="0"/>
              <a:t>Process migrates from one locality to another</a:t>
            </a:r>
          </a:p>
          <a:p>
            <a:pPr lvl="1"/>
            <a:r>
              <a:rPr lang="en-US" altLang="en-US" dirty="0"/>
              <a:t>Localities may overlap</a:t>
            </a:r>
          </a:p>
          <a:p>
            <a:r>
              <a:rPr lang="en-US" altLang="en-US" dirty="0"/>
              <a:t>Why does thrashing occur?</a:t>
            </a:r>
          </a:p>
          <a:p>
            <a:pPr>
              <a:buFont typeface="Monotype Sorts" pitchFamily="-84" charset="2"/>
              <a:buNone/>
            </a:pPr>
            <a:r>
              <a:rPr lang="en-US" altLang="en-US" sz="600" dirty="0"/>
              <a:t> </a:t>
            </a:r>
            <a:br>
              <a:rPr lang="en-US" altLang="en-US" dirty="0"/>
            </a:br>
            <a:r>
              <a:rPr lang="en-US" altLang="en-US" dirty="0"/>
              <a:t>       </a:t>
            </a:r>
            <a:r>
              <a:rPr lang="en-US" altLang="en-US" dirty="0">
                <a:sym typeface="Symbol" panose="05050102010706020507" pitchFamily="18" charset="2"/>
              </a:rPr>
              <a:t> size of locality &gt; total memory size</a:t>
            </a:r>
          </a:p>
          <a:p>
            <a:pPr>
              <a:buFont typeface="Monotype Sorts" pitchFamily="-84" charset="2"/>
              <a:buNone/>
            </a:pPr>
            <a:endParaRPr lang="en-US" altLang="en-US" sz="600" dirty="0">
              <a:sym typeface="Symbol" panose="05050102010706020507" pitchFamily="18" charset="2"/>
            </a:endParaRPr>
          </a:p>
          <a:p>
            <a:r>
              <a:rPr lang="en-US" altLang="en-US" dirty="0">
                <a:sym typeface="Symbol" panose="05050102010706020507" pitchFamily="18" charset="2"/>
              </a:rPr>
              <a:t>Limit effects by using local or priority page replacement</a:t>
            </a:r>
            <a:endParaRPr lang="en-US" altLang="en-US" dirty="0"/>
          </a:p>
        </p:txBody>
      </p:sp>
    </p:spTree>
    <p:extLst>
      <p:ext uri="{BB962C8B-B14F-4D97-AF65-F5344CB8AC3E}">
        <p14:creationId xmlns:p14="http://schemas.microsoft.com/office/powerpoint/2010/main" val="2695473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9BDE40F-8BB8-4BDB-8637-B838D538BF75}"/>
              </a:ext>
            </a:extLst>
          </p:cNvPr>
          <p:cNvSpPr>
            <a:spLocks noGrp="1" noChangeArrowheads="1"/>
          </p:cNvSpPr>
          <p:nvPr>
            <p:ph type="title"/>
          </p:nvPr>
        </p:nvSpPr>
        <p:spPr>
          <a:xfrm>
            <a:off x="1262063" y="235568"/>
            <a:ext cx="7159625" cy="576262"/>
          </a:xfrm>
        </p:spPr>
        <p:txBody>
          <a:bodyPr/>
          <a:lstStyle/>
          <a:p>
            <a:pPr eaLnBrk="1" hangingPunct="1"/>
            <a:r>
              <a:rPr lang="en-US" altLang="en-US" dirty="0"/>
              <a:t>Demand Paging and Thrashing </a:t>
            </a:r>
            <a:endParaRPr lang="en-US" altLang="en-US" sz="2400" dirty="0"/>
          </a:p>
        </p:txBody>
      </p:sp>
      <p:sp>
        <p:nvSpPr>
          <p:cNvPr id="59395" name="Rectangle 3">
            <a:extLst>
              <a:ext uri="{FF2B5EF4-FFF2-40B4-BE49-F238E27FC236}">
                <a16:creationId xmlns:a16="http://schemas.microsoft.com/office/drawing/2014/main" id="{1A781723-46DB-458A-85D2-73590F9B761C}"/>
              </a:ext>
            </a:extLst>
          </p:cNvPr>
          <p:cNvSpPr>
            <a:spLocks noGrp="1" noChangeArrowheads="1"/>
          </p:cNvSpPr>
          <p:nvPr>
            <p:ph type="body" idx="1"/>
          </p:nvPr>
        </p:nvSpPr>
        <p:spPr>
          <a:xfrm>
            <a:off x="858414" y="1308200"/>
            <a:ext cx="7615238" cy="3473450"/>
          </a:xfrm>
        </p:spPr>
        <p:txBody>
          <a:bodyPr/>
          <a:lstStyle/>
          <a:p>
            <a:r>
              <a:rPr lang="en-US" altLang="en-US" dirty="0"/>
              <a:t>Why does demand paging work?</a:t>
            </a:r>
          </a:p>
          <a:p>
            <a:pPr marL="0" indent="0">
              <a:buNone/>
            </a:pPr>
            <a:r>
              <a:rPr lang="en-US" altLang="en-US" sz="600" dirty="0"/>
              <a:t> </a:t>
            </a:r>
            <a:br>
              <a:rPr lang="en-US" altLang="en-US" dirty="0"/>
            </a:br>
            <a:r>
              <a:rPr lang="en-US" altLang="en-US" dirty="0"/>
              <a:t>       </a:t>
            </a:r>
            <a:r>
              <a:rPr lang="en-US" altLang="en-US" b="1" dirty="0">
                <a:solidFill>
                  <a:srgbClr val="006699"/>
                </a:solidFill>
                <a:latin typeface="+mj-lt"/>
              </a:rPr>
              <a:t>Locality</a:t>
            </a:r>
            <a:r>
              <a:rPr lang="en-US" altLang="en-US" b="1" dirty="0">
                <a:solidFill>
                  <a:srgbClr val="3366FF"/>
                </a:solidFill>
              </a:rPr>
              <a:t> </a:t>
            </a:r>
            <a:r>
              <a:rPr lang="en-US" altLang="en-US" b="1" dirty="0">
                <a:solidFill>
                  <a:srgbClr val="006699"/>
                </a:solidFill>
                <a:latin typeface="+mj-lt"/>
              </a:rPr>
              <a:t>model</a:t>
            </a:r>
          </a:p>
          <a:p>
            <a:pPr lvl="1"/>
            <a:r>
              <a:rPr lang="en-US" altLang="en-US" dirty="0"/>
              <a:t>Process migrates from one locality to another</a:t>
            </a:r>
          </a:p>
          <a:p>
            <a:pPr lvl="1"/>
            <a:r>
              <a:rPr lang="en-US" altLang="en-US" dirty="0"/>
              <a:t>Localities may overlap</a:t>
            </a:r>
          </a:p>
          <a:p>
            <a:r>
              <a:rPr lang="en-US" altLang="en-US" dirty="0"/>
              <a:t>Why does thrashing occur?</a:t>
            </a:r>
          </a:p>
          <a:p>
            <a:pPr>
              <a:buFont typeface="Monotype Sorts" pitchFamily="-84" charset="2"/>
              <a:buNone/>
            </a:pPr>
            <a:r>
              <a:rPr lang="en-US" altLang="en-US" sz="600" dirty="0"/>
              <a:t> </a:t>
            </a:r>
            <a:br>
              <a:rPr lang="en-US" altLang="en-US" dirty="0"/>
            </a:br>
            <a:r>
              <a:rPr lang="en-US" altLang="en-US" dirty="0"/>
              <a:t>       </a:t>
            </a:r>
            <a:r>
              <a:rPr lang="en-US" altLang="en-US" dirty="0">
                <a:sym typeface="Symbol" panose="05050102010706020507" pitchFamily="18" charset="2"/>
              </a:rPr>
              <a:t> size of locality &gt; total memory size</a:t>
            </a:r>
          </a:p>
          <a:p>
            <a:pPr>
              <a:buFont typeface="Monotype Sorts" pitchFamily="-84" charset="2"/>
              <a:buNone/>
            </a:pPr>
            <a:endParaRPr lang="en-US" altLang="en-US" sz="600" dirty="0">
              <a:sym typeface="Symbol" panose="05050102010706020507" pitchFamily="18" charset="2"/>
            </a:endParaRPr>
          </a:p>
          <a:p>
            <a:r>
              <a:rPr lang="en-US" altLang="en-US" dirty="0">
                <a:sym typeface="Symbol" panose="05050102010706020507" pitchFamily="18" charset="2"/>
              </a:rPr>
              <a:t>Limit effects by using local or priority page replacement</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489155" y="1161867"/>
            <a:ext cx="8165690" cy="4534265"/>
          </a:xfrm>
        </p:spPr>
        <p:txBody>
          <a:bodyPr/>
          <a:lstStyle/>
          <a:p>
            <a:pPr marL="285750"/>
            <a:r>
              <a:rPr lang="en-US" b="1" dirty="0"/>
              <a:t>KEYWORDS: </a:t>
            </a:r>
            <a:r>
              <a:rPr lang="en-US" sz="1400" dirty="0"/>
              <a:t>fixed allocation, priority allocation, local allocation, global allocation, equal allocation, proportional allocation, thrashing, working set.</a:t>
            </a:r>
          </a:p>
          <a:p>
            <a:pPr marL="400050" lvl="1" indent="0">
              <a:buNone/>
            </a:pPr>
            <a:endParaRPr lang="en-US" sz="1400" dirty="0"/>
          </a:p>
          <a:p>
            <a:r>
              <a:rPr lang="en-US" b="1" dirty="0"/>
              <a:t>HOMEWORK: </a:t>
            </a:r>
          </a:p>
          <a:p>
            <a:pPr marL="400050" lvl="1" indent="0">
              <a:buNone/>
            </a:pPr>
            <a:r>
              <a:rPr lang="en-US" sz="1400" dirty="0"/>
              <a:t>1) Reading : Chapter 10, especially the summary.</a:t>
            </a:r>
          </a:p>
          <a:p>
            <a:pPr marL="400050" lvl="1" indent="0">
              <a:buNone/>
            </a:pPr>
            <a:r>
              <a:rPr lang="en-US" sz="1400" dirty="0"/>
              <a:t>2) Make sure to understand and be able to explain every keyword from the list here and the ones which are printed bold in the text book.</a:t>
            </a:r>
          </a:p>
          <a:p>
            <a:pPr marL="400050" lvl="1" indent="0">
              <a:buNone/>
            </a:pPr>
            <a:endParaRPr lang="en-US" sz="1400" dirty="0"/>
          </a:p>
          <a:p>
            <a:pPr marL="400050" lvl="1" indent="0">
              <a:buNone/>
            </a:pPr>
            <a:r>
              <a:rPr lang="en-US" sz="1400" dirty="0"/>
              <a:t>3) Important Questions:</a:t>
            </a:r>
          </a:p>
          <a:p>
            <a:pPr marL="685800" lvl="1"/>
            <a:r>
              <a:rPr lang="en-US" sz="1400" dirty="0"/>
              <a:t>What is the cause of thrashing?</a:t>
            </a:r>
          </a:p>
          <a:p>
            <a:pPr marL="685800" lvl="1"/>
            <a:r>
              <a:rPr lang="en-US" sz="1400" dirty="0"/>
              <a:t>How does the system detect thrashing ? How does the system deal with it ?</a:t>
            </a:r>
          </a:p>
          <a:p>
            <a:pPr marL="685800" lvl="1"/>
            <a:r>
              <a:rPr lang="en-US" sz="1400" dirty="0"/>
              <a:t>Compare fixed &amp; priority allocations</a:t>
            </a:r>
          </a:p>
          <a:p>
            <a:pPr marL="685800" lvl="1"/>
            <a:r>
              <a:rPr lang="en-US" sz="1400" dirty="0"/>
              <a:t>Compare equal &amp; proportional allocations</a:t>
            </a:r>
          </a:p>
          <a:p>
            <a:pPr marL="685800" lvl="1"/>
            <a:r>
              <a:rPr lang="en-US" sz="1400" dirty="0"/>
              <a:t>Compare local &amp; global allocations</a:t>
            </a:r>
          </a:p>
          <a:p>
            <a:pPr marL="685800" lvl="1"/>
            <a:r>
              <a:rPr lang="en-US" sz="1400" dirty="0"/>
              <a:t>What is working set ? its purpose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684E479-EF67-475B-9AA9-12E0EAAD06E5}"/>
              </a:ext>
            </a:extLst>
          </p:cNvPr>
          <p:cNvSpPr>
            <a:spLocks noGrp="1" noChangeArrowheads="1"/>
          </p:cNvSpPr>
          <p:nvPr>
            <p:ph type="title"/>
          </p:nvPr>
        </p:nvSpPr>
        <p:spPr>
          <a:xfrm>
            <a:off x="839753" y="237381"/>
            <a:ext cx="8013700" cy="576262"/>
          </a:xfrm>
        </p:spPr>
        <p:txBody>
          <a:bodyPr/>
          <a:lstStyle/>
          <a:p>
            <a:pPr eaLnBrk="1" hangingPunct="1"/>
            <a:r>
              <a:rPr lang="en-US" altLang="en-US" sz="3000" dirty="0"/>
              <a:t>Locality In A Memory-Reference Pattern</a:t>
            </a:r>
          </a:p>
        </p:txBody>
      </p:sp>
      <p:pic>
        <p:nvPicPr>
          <p:cNvPr id="60419" name="Picture 1" descr="9_19.pdf">
            <a:extLst>
              <a:ext uri="{FF2B5EF4-FFF2-40B4-BE49-F238E27FC236}">
                <a16:creationId xmlns:a16="http://schemas.microsoft.com/office/drawing/2014/main" id="{7B3592D0-BC1D-4BDC-A24F-03A5C21C35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5263" y="1017588"/>
            <a:ext cx="3770312"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61115" y="1113550"/>
            <a:ext cx="7618413" cy="5545393"/>
          </a:xfrm>
        </p:spPr>
        <p:txBody>
          <a:bodyPr/>
          <a:lstStyle/>
          <a:p>
            <a:pPr marL="0" indent="0">
              <a:buNone/>
            </a:pPr>
            <a:r>
              <a:rPr lang="en-US" b="1" dirty="0"/>
              <a:t>1. Allocation of Frames</a:t>
            </a:r>
          </a:p>
          <a:p>
            <a:pPr lvl="1"/>
            <a:r>
              <a:rPr lang="en-US" b="1" dirty="0"/>
              <a:t>Background</a:t>
            </a:r>
          </a:p>
          <a:p>
            <a:pPr lvl="1"/>
            <a:r>
              <a:rPr lang="en-US" b="1" dirty="0"/>
              <a:t>Fixed &amp; Variable allocations</a:t>
            </a:r>
          </a:p>
          <a:p>
            <a:pPr lvl="1"/>
            <a:r>
              <a:rPr lang="en-US" b="1" dirty="0"/>
              <a:t>Equal &amp; Proportional allocations</a:t>
            </a:r>
          </a:p>
          <a:p>
            <a:pPr lvl="1"/>
            <a:r>
              <a:rPr lang="en-US" b="1" dirty="0"/>
              <a:t>Local &amp; Global allocations</a:t>
            </a:r>
          </a:p>
          <a:p>
            <a:pPr marL="0" indent="0">
              <a:buNone/>
            </a:pPr>
            <a:endParaRPr lang="en-US" b="1" dirty="0"/>
          </a:p>
          <a:p>
            <a:pPr marL="0" indent="0">
              <a:buNone/>
            </a:pPr>
            <a:r>
              <a:rPr lang="en-US" b="1" dirty="0"/>
              <a:t>2. Thrashing</a:t>
            </a:r>
          </a:p>
          <a:p>
            <a:pPr lvl="1"/>
            <a:r>
              <a:rPr lang="en-US" b="1" dirty="0"/>
              <a:t>Cause &amp; Detection</a:t>
            </a:r>
          </a:p>
          <a:p>
            <a:pPr lvl="1"/>
            <a:r>
              <a:rPr lang="en-US" b="1" dirty="0"/>
              <a:t>Solutions</a:t>
            </a:r>
          </a:p>
          <a:p>
            <a:pPr lvl="1"/>
            <a:r>
              <a:rPr lang="en-US" b="1" dirty="0">
                <a:highlight>
                  <a:srgbClr val="FFFF00"/>
                </a:highlight>
              </a:rPr>
              <a:t>Working-Set Model</a:t>
            </a:r>
          </a:p>
          <a:p>
            <a:pPr marL="457200" lvl="1" indent="0">
              <a:buNone/>
            </a:pPr>
            <a:endParaRPr lang="en-US" b="1" dirty="0"/>
          </a:p>
          <a:p>
            <a:pPr marL="57150" indent="0">
              <a:buNone/>
            </a:pPr>
            <a:r>
              <a:rPr lang="en-US" b="1" dirty="0"/>
              <a:t>3. Allocating Kernel Memory</a:t>
            </a:r>
          </a:p>
          <a:p>
            <a:pPr marL="57150" indent="0">
              <a:buNone/>
            </a:pPr>
            <a:endParaRPr lang="en-US" b="1" dirty="0"/>
          </a:p>
          <a:p>
            <a:pPr marL="57150" indent="0">
              <a:buNone/>
            </a:pPr>
            <a:r>
              <a:rPr lang="en-US" b="1" dirty="0"/>
              <a:t>4. Other Issues</a:t>
            </a:r>
          </a:p>
          <a:p>
            <a:pPr marL="0" indent="0">
              <a:buNone/>
            </a:pPr>
            <a:endParaRPr lang="en-US" b="1" dirty="0"/>
          </a:p>
        </p:txBody>
      </p:sp>
    </p:spTree>
    <p:extLst>
      <p:ext uri="{BB962C8B-B14F-4D97-AF65-F5344CB8AC3E}">
        <p14:creationId xmlns:p14="http://schemas.microsoft.com/office/powerpoint/2010/main" val="2778307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E7B8486-A51C-4BCA-8A93-C6CAD6DC8ED0}"/>
              </a:ext>
            </a:extLst>
          </p:cNvPr>
          <p:cNvSpPr>
            <a:spLocks noGrp="1" noChangeArrowheads="1"/>
          </p:cNvSpPr>
          <p:nvPr>
            <p:ph type="title"/>
          </p:nvPr>
        </p:nvSpPr>
        <p:spPr>
          <a:xfrm>
            <a:off x="457200" y="234792"/>
            <a:ext cx="8229600" cy="576262"/>
          </a:xfrm>
        </p:spPr>
        <p:txBody>
          <a:bodyPr/>
          <a:lstStyle/>
          <a:p>
            <a:pPr eaLnBrk="1" hangingPunct="1"/>
            <a:r>
              <a:rPr lang="en-US" altLang="en-US" dirty="0"/>
              <a:t>Working-Set Model</a:t>
            </a:r>
          </a:p>
        </p:txBody>
      </p:sp>
      <p:sp>
        <p:nvSpPr>
          <p:cNvPr id="61443" name="Rectangle 3">
            <a:extLst>
              <a:ext uri="{FF2B5EF4-FFF2-40B4-BE49-F238E27FC236}">
                <a16:creationId xmlns:a16="http://schemas.microsoft.com/office/drawing/2014/main" id="{9738730A-946A-429F-BAEB-E143C39BE376}"/>
              </a:ext>
            </a:extLst>
          </p:cNvPr>
          <p:cNvSpPr>
            <a:spLocks noGrp="1" noChangeArrowheads="1"/>
          </p:cNvSpPr>
          <p:nvPr>
            <p:ph type="body" idx="1"/>
          </p:nvPr>
        </p:nvSpPr>
        <p:spPr>
          <a:xfrm>
            <a:off x="797621" y="1408420"/>
            <a:ext cx="7548757" cy="4881562"/>
          </a:xfrm>
        </p:spPr>
        <p:txBody>
          <a:bodyPr/>
          <a:lstStyle/>
          <a:p>
            <a:r>
              <a:rPr lang="en-US" b="1" dirty="0"/>
              <a:t>Question</a:t>
            </a:r>
            <a:r>
              <a:rPr lang="en-US" dirty="0"/>
              <a:t>: How much memory does a process need to keep the most recent computation in memory with very few page faults? </a:t>
            </a:r>
          </a:p>
          <a:p>
            <a:pPr marL="0" indent="0">
              <a:buNone/>
            </a:pPr>
            <a:endParaRPr lang="en-US" dirty="0"/>
          </a:p>
          <a:p>
            <a:r>
              <a:rPr lang="en-US" dirty="0"/>
              <a:t>How can we determine this?</a:t>
            </a:r>
          </a:p>
          <a:p>
            <a:pPr lvl="1"/>
            <a:r>
              <a:rPr lang="en-US" dirty="0"/>
              <a:t>Determine the working set of a process</a:t>
            </a:r>
          </a:p>
          <a:p>
            <a:pPr lvl="1"/>
            <a:r>
              <a:rPr lang="en-US" dirty="0"/>
              <a:t>The principle of locality </a:t>
            </a:r>
          </a:p>
          <a:p>
            <a:pPr lvl="1"/>
            <a:r>
              <a:rPr lang="en-US" dirty="0"/>
              <a:t>A program clusters its access to data and text temporally</a:t>
            </a:r>
          </a:p>
          <a:p>
            <a:pPr lvl="1"/>
            <a:r>
              <a:rPr lang="en-US" dirty="0"/>
              <a:t>A recently accessed page is more likely to be accessed again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E7B8486-A51C-4BCA-8A93-C6CAD6DC8ED0}"/>
              </a:ext>
            </a:extLst>
          </p:cNvPr>
          <p:cNvSpPr>
            <a:spLocks noGrp="1" noChangeArrowheads="1"/>
          </p:cNvSpPr>
          <p:nvPr>
            <p:ph type="title"/>
          </p:nvPr>
        </p:nvSpPr>
        <p:spPr>
          <a:xfrm>
            <a:off x="457200" y="234792"/>
            <a:ext cx="8229600" cy="576262"/>
          </a:xfrm>
        </p:spPr>
        <p:txBody>
          <a:bodyPr/>
          <a:lstStyle/>
          <a:p>
            <a:pPr eaLnBrk="1" hangingPunct="1"/>
            <a:r>
              <a:rPr lang="en-US" altLang="en-US" dirty="0"/>
              <a:t>Working-Set Model</a:t>
            </a:r>
          </a:p>
        </p:txBody>
      </p:sp>
      <p:sp>
        <p:nvSpPr>
          <p:cNvPr id="61443" name="Rectangle 3">
            <a:extLst>
              <a:ext uri="{FF2B5EF4-FFF2-40B4-BE49-F238E27FC236}">
                <a16:creationId xmlns:a16="http://schemas.microsoft.com/office/drawing/2014/main" id="{9738730A-946A-429F-BAEB-E143C39BE376}"/>
              </a:ext>
            </a:extLst>
          </p:cNvPr>
          <p:cNvSpPr>
            <a:spLocks noGrp="1" noChangeArrowheads="1"/>
          </p:cNvSpPr>
          <p:nvPr>
            <p:ph type="body" idx="1"/>
          </p:nvPr>
        </p:nvSpPr>
        <p:spPr>
          <a:xfrm>
            <a:off x="867745" y="1093788"/>
            <a:ext cx="7548757" cy="4881562"/>
          </a:xfrm>
        </p:spPr>
        <p:txBody>
          <a:bodyPr/>
          <a:lstStyle/>
          <a:p>
            <a:r>
              <a:rPr lang="en-US" altLang="en-US" dirty="0">
                <a:sym typeface="Symbol" panose="05050102010706020507" pitchFamily="18" charset="2"/>
              </a:rPr>
              <a:t>  working-set window  a fixed number of page references </a:t>
            </a:r>
            <a:br>
              <a:rPr lang="en-US" altLang="en-US" dirty="0">
                <a:sym typeface="Symbol" panose="05050102010706020507" pitchFamily="18" charset="2"/>
              </a:rPr>
            </a:br>
            <a:r>
              <a:rPr lang="en-US" altLang="en-US" dirty="0">
                <a:sym typeface="Symbol" panose="05050102010706020507" pitchFamily="18" charset="2"/>
              </a:rPr>
              <a:t>Example:  10,000 instructions</a:t>
            </a:r>
          </a:p>
          <a:p>
            <a:r>
              <a:rPr lang="en-US" altLang="en-US" i="1" dirty="0" err="1">
                <a:sym typeface="Symbol" panose="05050102010706020507" pitchFamily="18" charset="2"/>
              </a:rPr>
              <a:t>WSS</a:t>
            </a:r>
            <a:r>
              <a:rPr lang="en-US" altLang="en-US" i="1" baseline="-25000" dirty="0" err="1">
                <a:sym typeface="Symbol" panose="05050102010706020507" pitchFamily="18" charset="2"/>
              </a:rPr>
              <a:t>i</a:t>
            </a:r>
            <a:r>
              <a:rPr lang="en-US" altLang="en-US" dirty="0">
                <a:sym typeface="Symbol" panose="05050102010706020507" pitchFamily="18" charset="2"/>
              </a:rPr>
              <a:t> (working set of Process </a:t>
            </a:r>
            <a:r>
              <a:rPr lang="en-US" altLang="en-US" i="1" dirty="0">
                <a:sym typeface="Symbol" panose="05050102010706020507" pitchFamily="18" charset="2"/>
              </a:rPr>
              <a:t>P</a:t>
            </a:r>
            <a:r>
              <a:rPr lang="en-US" altLang="en-US" i="1" baseline="-25000" dirty="0">
                <a:sym typeface="Symbol" panose="05050102010706020507" pitchFamily="18" charset="2"/>
              </a:rPr>
              <a:t>i</a:t>
            </a:r>
            <a:r>
              <a:rPr lang="en-US" altLang="en-US" dirty="0">
                <a:sym typeface="Symbol" panose="05050102010706020507" pitchFamily="18" charset="2"/>
              </a:rPr>
              <a:t>) =  total number of pages referenced in the most recent  (varies in time)</a:t>
            </a:r>
          </a:p>
          <a:p>
            <a:pPr lvl="1"/>
            <a:r>
              <a:rPr lang="en-US" altLang="en-US" dirty="0">
                <a:sym typeface="Symbol" panose="05050102010706020507" pitchFamily="18" charset="2"/>
              </a:rPr>
              <a:t>if  too small will not encompass entire locality</a:t>
            </a:r>
          </a:p>
          <a:p>
            <a:pPr lvl="1"/>
            <a:r>
              <a:rPr lang="en-US" altLang="en-US" dirty="0">
                <a:sym typeface="Symbol" panose="05050102010706020507" pitchFamily="18" charset="2"/>
              </a:rPr>
              <a:t>if  too large will encompass several localities</a:t>
            </a:r>
          </a:p>
          <a:p>
            <a:pPr lvl="1"/>
            <a:r>
              <a:rPr lang="en-US" altLang="en-US" dirty="0">
                <a:sym typeface="Symbol" panose="05050102010706020507" pitchFamily="18" charset="2"/>
              </a:rPr>
              <a:t>if  =   will encompass entire program</a:t>
            </a:r>
          </a:p>
          <a:p>
            <a:r>
              <a:rPr lang="en-US" altLang="en-US" i="1" dirty="0">
                <a:sym typeface="Symbol" panose="05050102010706020507" pitchFamily="18" charset="2"/>
              </a:rPr>
              <a:t>D</a:t>
            </a:r>
            <a:r>
              <a:rPr lang="en-US" altLang="en-US" dirty="0">
                <a:sym typeface="Symbol" panose="05050102010706020507" pitchFamily="18" charset="2"/>
              </a:rPr>
              <a:t> =  </a:t>
            </a:r>
            <a:r>
              <a:rPr lang="en-US" altLang="en-US" i="1" dirty="0" err="1">
                <a:sym typeface="Symbol" panose="05050102010706020507" pitchFamily="18" charset="2"/>
              </a:rPr>
              <a:t>WSS</a:t>
            </a:r>
            <a:r>
              <a:rPr lang="en-US" altLang="en-US" i="1" baseline="-25000" dirty="0" err="1">
                <a:sym typeface="Symbol" panose="05050102010706020507" pitchFamily="18" charset="2"/>
              </a:rPr>
              <a:t>i</a:t>
            </a:r>
            <a:r>
              <a:rPr lang="en-US" altLang="en-US" dirty="0">
                <a:sym typeface="Symbol" panose="05050102010706020507" pitchFamily="18" charset="2"/>
              </a:rPr>
              <a:t>  total demand frames </a:t>
            </a:r>
          </a:p>
          <a:p>
            <a:pPr lvl="1"/>
            <a:r>
              <a:rPr lang="en-US" altLang="en-US" dirty="0">
                <a:sym typeface="Symbol" panose="05050102010706020507" pitchFamily="18" charset="2"/>
              </a:rPr>
              <a:t>Approximation of locality</a:t>
            </a:r>
          </a:p>
        </p:txBody>
      </p:sp>
    </p:spTree>
    <p:extLst>
      <p:ext uri="{BB962C8B-B14F-4D97-AF65-F5344CB8AC3E}">
        <p14:creationId xmlns:p14="http://schemas.microsoft.com/office/powerpoint/2010/main" val="2143301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50C8928-B255-4148-8CE5-E08C2A2F6F03}"/>
              </a:ext>
            </a:extLst>
          </p:cNvPr>
          <p:cNvSpPr>
            <a:spLocks noGrp="1" noChangeArrowheads="1"/>
          </p:cNvSpPr>
          <p:nvPr>
            <p:ph type="title"/>
          </p:nvPr>
        </p:nvSpPr>
        <p:spPr>
          <a:xfrm>
            <a:off x="457200" y="234791"/>
            <a:ext cx="8229600" cy="576262"/>
          </a:xfrm>
        </p:spPr>
        <p:txBody>
          <a:bodyPr/>
          <a:lstStyle/>
          <a:p>
            <a:pPr eaLnBrk="1" hangingPunct="1"/>
            <a:r>
              <a:rPr lang="en-US" altLang="en-US" dirty="0"/>
              <a:t>Working-Set Model (Cont.)</a:t>
            </a:r>
          </a:p>
        </p:txBody>
      </p:sp>
      <p:sp>
        <p:nvSpPr>
          <p:cNvPr id="62467" name="Rectangle 3">
            <a:extLst>
              <a:ext uri="{FF2B5EF4-FFF2-40B4-BE49-F238E27FC236}">
                <a16:creationId xmlns:a16="http://schemas.microsoft.com/office/drawing/2014/main" id="{17706D0B-A6AA-455E-A13D-C7F917485C11}"/>
              </a:ext>
            </a:extLst>
          </p:cNvPr>
          <p:cNvSpPr>
            <a:spLocks noGrp="1" noChangeArrowheads="1"/>
          </p:cNvSpPr>
          <p:nvPr>
            <p:ph type="body" idx="1"/>
          </p:nvPr>
        </p:nvSpPr>
        <p:spPr>
          <a:xfrm>
            <a:off x="867745" y="1065213"/>
            <a:ext cx="6838756" cy="1806575"/>
          </a:xfrm>
        </p:spPr>
        <p:txBody>
          <a:bodyPr/>
          <a:lstStyle/>
          <a:p>
            <a:r>
              <a:rPr lang="en-US" altLang="en-US" dirty="0">
                <a:sym typeface="Symbol" panose="05050102010706020507" pitchFamily="18" charset="2"/>
              </a:rPr>
              <a:t>if </a:t>
            </a:r>
            <a:r>
              <a:rPr lang="en-US" altLang="en-US" i="1" dirty="0">
                <a:sym typeface="Symbol" panose="05050102010706020507" pitchFamily="18" charset="2"/>
              </a:rPr>
              <a:t>D</a:t>
            </a:r>
            <a:r>
              <a:rPr lang="en-US" altLang="en-US" dirty="0">
                <a:sym typeface="Symbol" panose="05050102010706020507" pitchFamily="18" charset="2"/>
              </a:rPr>
              <a:t> &gt; </a:t>
            </a:r>
            <a:r>
              <a:rPr lang="en-US" altLang="en-US" i="1" dirty="0">
                <a:sym typeface="Symbol" panose="05050102010706020507" pitchFamily="18" charset="2"/>
              </a:rPr>
              <a:t>m</a:t>
            </a:r>
            <a:r>
              <a:rPr lang="en-US" altLang="en-US" dirty="0">
                <a:sym typeface="Symbol" panose="05050102010706020507" pitchFamily="18" charset="2"/>
              </a:rPr>
              <a:t>  Thrashing</a:t>
            </a:r>
          </a:p>
          <a:p>
            <a:r>
              <a:rPr lang="en-US" altLang="en-US" dirty="0">
                <a:sym typeface="Symbol" panose="05050102010706020507" pitchFamily="18" charset="2"/>
              </a:rPr>
              <a:t>Policy if </a:t>
            </a:r>
            <a:r>
              <a:rPr lang="en-US" altLang="en-US" i="1" dirty="0">
                <a:sym typeface="Symbol" panose="05050102010706020507" pitchFamily="18" charset="2"/>
              </a:rPr>
              <a:t>D</a:t>
            </a:r>
            <a:r>
              <a:rPr lang="en-US" altLang="en-US" dirty="0">
                <a:sym typeface="Symbol" panose="05050102010706020507" pitchFamily="18" charset="2"/>
              </a:rPr>
              <a:t> &gt; m, then suspend or swap out one of the processes </a:t>
            </a:r>
          </a:p>
        </p:txBody>
      </p:sp>
      <p:pic>
        <p:nvPicPr>
          <p:cNvPr id="62468" name="Picture 5">
            <a:extLst>
              <a:ext uri="{FF2B5EF4-FFF2-40B4-BE49-F238E27FC236}">
                <a16:creationId xmlns:a16="http://schemas.microsoft.com/office/drawing/2014/main" id="{D78CC71D-4523-4A34-A452-9A1A6004C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2398713"/>
            <a:ext cx="63484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50C8928-B255-4148-8CE5-E08C2A2F6F03}"/>
              </a:ext>
            </a:extLst>
          </p:cNvPr>
          <p:cNvSpPr>
            <a:spLocks noGrp="1" noChangeArrowheads="1"/>
          </p:cNvSpPr>
          <p:nvPr>
            <p:ph type="title"/>
          </p:nvPr>
        </p:nvSpPr>
        <p:spPr>
          <a:xfrm>
            <a:off x="457200" y="234791"/>
            <a:ext cx="8229600" cy="576262"/>
          </a:xfrm>
        </p:spPr>
        <p:txBody>
          <a:bodyPr/>
          <a:lstStyle/>
          <a:p>
            <a:pPr eaLnBrk="1" hangingPunct="1"/>
            <a:r>
              <a:rPr lang="en-US" altLang="en-US" dirty="0"/>
              <a:t>Working-Set Model (Cont.)</a:t>
            </a:r>
          </a:p>
        </p:txBody>
      </p:sp>
      <p:pic>
        <p:nvPicPr>
          <p:cNvPr id="4" name="Picture 3">
            <a:extLst>
              <a:ext uri="{FF2B5EF4-FFF2-40B4-BE49-F238E27FC236}">
                <a16:creationId xmlns:a16="http://schemas.microsoft.com/office/drawing/2014/main" id="{5B069094-FCC0-4D0B-B407-B5EDEB2B15D2}"/>
              </a:ext>
            </a:extLst>
          </p:cNvPr>
          <p:cNvPicPr>
            <a:picLocks noChangeAspect="1"/>
          </p:cNvPicPr>
          <p:nvPr/>
        </p:nvPicPr>
        <p:blipFill>
          <a:blip r:embed="rId3"/>
          <a:stretch>
            <a:fillRect/>
          </a:stretch>
        </p:blipFill>
        <p:spPr>
          <a:xfrm>
            <a:off x="1024091" y="1142078"/>
            <a:ext cx="6800850" cy="5124450"/>
          </a:xfrm>
          <a:prstGeom prst="rect">
            <a:avLst/>
          </a:prstGeom>
        </p:spPr>
      </p:pic>
    </p:spTree>
    <p:extLst>
      <p:ext uri="{BB962C8B-B14F-4D97-AF65-F5344CB8AC3E}">
        <p14:creationId xmlns:p14="http://schemas.microsoft.com/office/powerpoint/2010/main" val="2442078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C85D6D9-0BFB-4F79-84C7-A3D2AE8C36D2}"/>
              </a:ext>
            </a:extLst>
          </p:cNvPr>
          <p:cNvSpPr>
            <a:spLocks noGrp="1" noChangeArrowheads="1"/>
          </p:cNvSpPr>
          <p:nvPr>
            <p:ph type="title"/>
          </p:nvPr>
        </p:nvSpPr>
        <p:spPr>
          <a:xfrm>
            <a:off x="969963" y="238161"/>
            <a:ext cx="7742237" cy="576262"/>
          </a:xfrm>
        </p:spPr>
        <p:txBody>
          <a:bodyPr/>
          <a:lstStyle/>
          <a:p>
            <a:pPr eaLnBrk="1" hangingPunct="1"/>
            <a:r>
              <a:rPr lang="en-US" altLang="en-US" dirty="0"/>
              <a:t>Keeping Track of the Working Set</a:t>
            </a:r>
          </a:p>
        </p:txBody>
      </p:sp>
      <p:sp>
        <p:nvSpPr>
          <p:cNvPr id="63491" name="Rectangle 3">
            <a:extLst>
              <a:ext uri="{FF2B5EF4-FFF2-40B4-BE49-F238E27FC236}">
                <a16:creationId xmlns:a16="http://schemas.microsoft.com/office/drawing/2014/main" id="{9BBF136A-DA53-4605-97A8-2C01EF4D2DE1}"/>
              </a:ext>
            </a:extLst>
          </p:cNvPr>
          <p:cNvSpPr>
            <a:spLocks noGrp="1" noChangeArrowheads="1"/>
          </p:cNvSpPr>
          <p:nvPr>
            <p:ph type="body" idx="1"/>
          </p:nvPr>
        </p:nvSpPr>
        <p:spPr>
          <a:xfrm>
            <a:off x="877080" y="1119188"/>
            <a:ext cx="7567124" cy="4530725"/>
          </a:xfrm>
        </p:spPr>
        <p:txBody>
          <a:bodyPr/>
          <a:lstStyle/>
          <a:p>
            <a:r>
              <a:rPr lang="en-US" altLang="en-US" dirty="0"/>
              <a:t>Approximate with interval timer + a reference bit</a:t>
            </a:r>
          </a:p>
          <a:p>
            <a:r>
              <a:rPr lang="en-US" altLang="en-US" dirty="0"/>
              <a:t>Example: </a:t>
            </a:r>
            <a:r>
              <a:rPr lang="en-US" altLang="en-US" dirty="0">
                <a:sym typeface="Symbol" panose="05050102010706020507" pitchFamily="18" charset="2"/>
              </a:rPr>
              <a:t> = 10,000</a:t>
            </a:r>
          </a:p>
          <a:p>
            <a:pPr lvl="1"/>
            <a:r>
              <a:rPr lang="en-US" altLang="en-US" dirty="0">
                <a:sym typeface="Symbol" panose="05050102010706020507" pitchFamily="18" charset="2"/>
              </a:rPr>
              <a:t>Timer interrupts after every 5000 time units</a:t>
            </a:r>
          </a:p>
          <a:p>
            <a:pPr lvl="1"/>
            <a:r>
              <a:rPr lang="en-US" altLang="en-US" dirty="0">
                <a:sym typeface="Symbol" panose="05050102010706020507" pitchFamily="18" charset="2"/>
              </a:rPr>
              <a:t>Keep in memory 2 bits for each page</a:t>
            </a:r>
          </a:p>
          <a:p>
            <a:pPr lvl="1"/>
            <a:r>
              <a:rPr lang="en-US" altLang="en-US" dirty="0">
                <a:sym typeface="Symbol" panose="05050102010706020507" pitchFamily="18" charset="2"/>
              </a:rPr>
              <a:t>Whenever a timer interrupts copy and sets the values of all reference bits to 0</a:t>
            </a:r>
          </a:p>
          <a:p>
            <a:pPr lvl="1"/>
            <a:r>
              <a:rPr lang="en-US" altLang="en-US" dirty="0">
                <a:sym typeface="Symbol" panose="05050102010706020507" pitchFamily="18" charset="2"/>
              </a:rPr>
              <a:t>If one of the bits in memory = 1  page in working set</a:t>
            </a:r>
          </a:p>
          <a:p>
            <a:r>
              <a:rPr lang="en-US" altLang="en-US" dirty="0">
                <a:sym typeface="Symbol" panose="05050102010706020507" pitchFamily="18" charset="2"/>
              </a:rPr>
              <a:t>Why is this not completely accurate?</a:t>
            </a:r>
          </a:p>
          <a:p>
            <a:r>
              <a:rPr lang="en-US" altLang="en-US" dirty="0">
                <a:sym typeface="Symbol" panose="05050102010706020507" pitchFamily="18" charset="2"/>
              </a:rPr>
              <a:t>Improvement = 10 bits and interrupt every 1000 time units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29888C5-2B9B-4A77-BC8C-19DD0EC768EC}"/>
              </a:ext>
            </a:extLst>
          </p:cNvPr>
          <p:cNvSpPr>
            <a:spLocks noGrp="1" noChangeArrowheads="1"/>
          </p:cNvSpPr>
          <p:nvPr>
            <p:ph type="title"/>
          </p:nvPr>
        </p:nvSpPr>
        <p:spPr>
          <a:xfrm>
            <a:off x="796925" y="247492"/>
            <a:ext cx="7889875" cy="576262"/>
          </a:xfrm>
        </p:spPr>
        <p:txBody>
          <a:bodyPr/>
          <a:lstStyle/>
          <a:p>
            <a:pPr eaLnBrk="1" hangingPunct="1"/>
            <a:r>
              <a:rPr lang="en-US" altLang="en-US" dirty="0"/>
              <a:t>Page-Fault Frequency</a:t>
            </a:r>
          </a:p>
        </p:txBody>
      </p:sp>
      <p:sp>
        <p:nvSpPr>
          <p:cNvPr id="64515" name="Rectangle 3">
            <a:extLst>
              <a:ext uri="{FF2B5EF4-FFF2-40B4-BE49-F238E27FC236}">
                <a16:creationId xmlns:a16="http://schemas.microsoft.com/office/drawing/2014/main" id="{489687F2-3AE7-4450-84F0-336741568402}"/>
              </a:ext>
            </a:extLst>
          </p:cNvPr>
          <p:cNvSpPr>
            <a:spLocks noGrp="1" noChangeArrowheads="1"/>
          </p:cNvSpPr>
          <p:nvPr>
            <p:ph type="body" idx="1"/>
          </p:nvPr>
        </p:nvSpPr>
        <p:spPr>
          <a:xfrm>
            <a:off x="880444" y="1049338"/>
            <a:ext cx="7563759" cy="1668462"/>
          </a:xfrm>
        </p:spPr>
        <p:txBody>
          <a:bodyPr/>
          <a:lstStyle/>
          <a:p>
            <a:r>
              <a:rPr lang="en-US" altLang="en-US" dirty="0"/>
              <a:t>More direct approach than WSS</a:t>
            </a:r>
          </a:p>
          <a:p>
            <a:r>
              <a:rPr lang="en-US" altLang="en-US" dirty="0"/>
              <a:t>Establish </a:t>
            </a:r>
            <a:r>
              <a:rPr lang="ja-JP" altLang="en-US" dirty="0"/>
              <a:t>“</a:t>
            </a:r>
            <a:r>
              <a:rPr lang="en-US" altLang="ja-JP" dirty="0"/>
              <a:t>acceptable</a:t>
            </a:r>
            <a:r>
              <a:rPr lang="ja-JP" altLang="en-US" dirty="0"/>
              <a:t>”</a:t>
            </a:r>
            <a:r>
              <a:rPr lang="en-US" altLang="ja-JP" dirty="0"/>
              <a:t> </a:t>
            </a:r>
            <a:r>
              <a:rPr lang="en-US" altLang="ja-JP" b="1" dirty="0">
                <a:solidFill>
                  <a:srgbClr val="006699"/>
                </a:solidFill>
                <a:latin typeface="+mj-lt"/>
              </a:rPr>
              <a:t>page-fault frequency</a:t>
            </a:r>
            <a:r>
              <a:rPr lang="en-US" altLang="ja-JP" b="1" dirty="0">
                <a:solidFill>
                  <a:srgbClr val="3366FF"/>
                </a:solidFill>
              </a:rPr>
              <a:t> </a:t>
            </a:r>
            <a:r>
              <a:rPr lang="en-US" altLang="ja-JP" dirty="0"/>
              <a:t>(</a:t>
            </a:r>
            <a:r>
              <a:rPr lang="en-US" altLang="ja-JP" b="1" dirty="0">
                <a:solidFill>
                  <a:srgbClr val="006699"/>
                </a:solidFill>
                <a:latin typeface="+mj-lt"/>
              </a:rPr>
              <a:t>PFF</a:t>
            </a:r>
            <a:r>
              <a:rPr lang="en-US" altLang="ja-JP" dirty="0"/>
              <a:t>)</a:t>
            </a:r>
            <a:r>
              <a:rPr lang="en-US" altLang="ja-JP" b="1" dirty="0">
                <a:solidFill>
                  <a:srgbClr val="3366FF"/>
                </a:solidFill>
              </a:rPr>
              <a:t> </a:t>
            </a:r>
            <a:r>
              <a:rPr lang="en-US" altLang="ja-JP" dirty="0"/>
              <a:t>rate and use local replacement policy</a:t>
            </a:r>
          </a:p>
          <a:p>
            <a:pPr lvl="1"/>
            <a:r>
              <a:rPr lang="en-US" altLang="en-US" dirty="0"/>
              <a:t>If actual rate too low, process loses frame</a:t>
            </a:r>
          </a:p>
          <a:p>
            <a:pPr lvl="1"/>
            <a:r>
              <a:rPr lang="en-US" altLang="en-US" dirty="0"/>
              <a:t>If actual rate too high, process gains frame</a:t>
            </a:r>
          </a:p>
        </p:txBody>
      </p:sp>
      <p:pic>
        <p:nvPicPr>
          <p:cNvPr id="64516" name="Picture 1" descr="9_21.pdf">
            <a:extLst>
              <a:ext uri="{FF2B5EF4-FFF2-40B4-BE49-F238E27FC236}">
                <a16:creationId xmlns:a16="http://schemas.microsoft.com/office/drawing/2014/main" id="{FA40E878-1621-4D69-A40B-3E5E659D88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2954338"/>
            <a:ext cx="5103813"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32CF12F9-034E-460B-8BDF-E93A7F398A38}"/>
              </a:ext>
            </a:extLst>
          </p:cNvPr>
          <p:cNvSpPr>
            <a:spLocks noGrp="1"/>
          </p:cNvSpPr>
          <p:nvPr>
            <p:ph type="title"/>
          </p:nvPr>
        </p:nvSpPr>
        <p:spPr>
          <a:xfrm>
            <a:off x="653081" y="232199"/>
            <a:ext cx="8229600" cy="576262"/>
          </a:xfrm>
        </p:spPr>
        <p:txBody>
          <a:bodyPr/>
          <a:lstStyle/>
          <a:p>
            <a:pPr eaLnBrk="1" hangingPunct="1"/>
            <a:r>
              <a:rPr lang="en-US" altLang="en-US" dirty="0"/>
              <a:t>Working Sets and Page Fault Rates</a:t>
            </a:r>
          </a:p>
        </p:txBody>
      </p:sp>
      <p:pic>
        <p:nvPicPr>
          <p:cNvPr id="65539" name="Picture 4" descr="9">
            <a:extLst>
              <a:ext uri="{FF2B5EF4-FFF2-40B4-BE49-F238E27FC236}">
                <a16:creationId xmlns:a16="http://schemas.microsoft.com/office/drawing/2014/main" id="{3A803122-91F8-4F9C-A75C-06F0F91ED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2684463"/>
            <a:ext cx="580231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80C3821-2D01-463B-B43D-94D3624588F2}"/>
              </a:ext>
            </a:extLst>
          </p:cNvPr>
          <p:cNvSpPr txBox="1">
            <a:spLocks noChangeArrowheads="1"/>
          </p:cNvSpPr>
          <p:nvPr/>
        </p:nvSpPr>
        <p:spPr bwMode="auto">
          <a:xfrm>
            <a:off x="908050" y="1042988"/>
            <a:ext cx="7194550" cy="2071687"/>
          </a:xfrm>
          <a:prstGeom prst="rect">
            <a:avLst/>
          </a:prstGeom>
          <a:noFill/>
          <a:ln>
            <a:noFill/>
          </a:ln>
          <a:extLst>
            <a:ext uri="{FAA26D3D-D897-4be2-8F04-BA451C77F1D7}"/>
          </a:extLst>
        </p:spPr>
        <p:txBody>
          <a:bodyPr lIns="91435" tIns="45718" rIns="91435" bIns="45718"/>
          <a:lstStyle>
            <a:lvl1pPr marL="488950" indent="-488950" algn="l" rtl="0" eaLnBrk="0" fontAlgn="base" hangingPunct="0">
              <a:spcBef>
                <a:spcPct val="35000"/>
              </a:spcBef>
              <a:spcAft>
                <a:spcPct val="0"/>
              </a:spcAft>
              <a:buClr>
                <a:srgbClr val="993300"/>
              </a:buClr>
              <a:buSzPct val="90000"/>
              <a:buFont typeface="Monotype Sorts" charset="0"/>
              <a:buChar char="n"/>
              <a:defRPr kumimoji="1">
                <a:solidFill>
                  <a:schemeClr val="tx1"/>
                </a:solidFill>
                <a:latin typeface="+mn-lt"/>
                <a:ea typeface="ＭＳ Ｐゴシック" charset="-128"/>
                <a:cs typeface="ＭＳ Ｐゴシック" charset="-128"/>
              </a:defRPr>
            </a:lvl1pPr>
            <a:lvl2pPr marL="1060450" indent="-407988" algn="l" rtl="0" eaLnBrk="0" fontAlgn="base" hangingPunct="0">
              <a:spcBef>
                <a:spcPct val="35000"/>
              </a:spcBef>
              <a:spcAft>
                <a:spcPct val="0"/>
              </a:spcAft>
              <a:buClr>
                <a:srgbClr val="CC6600"/>
              </a:buClr>
              <a:buSzPct val="80000"/>
              <a:buFont typeface="Monotype Sorts" charset="0"/>
              <a:buChar char="l"/>
              <a:defRPr kumimoji="1">
                <a:solidFill>
                  <a:schemeClr val="tx1"/>
                </a:solidFill>
                <a:latin typeface="+mn-lt"/>
                <a:ea typeface="ＭＳ Ｐゴシック" charset="-128"/>
              </a:defRPr>
            </a:lvl2pPr>
            <a:lvl3pPr marL="1550988" indent="-325438" algn="l" rtl="0" eaLnBrk="0" fontAlgn="base" hangingPunct="0">
              <a:spcBef>
                <a:spcPct val="35000"/>
              </a:spcBef>
              <a:spcAft>
                <a:spcPct val="0"/>
              </a:spcAft>
              <a:buClr>
                <a:srgbClr val="009900"/>
              </a:buClr>
              <a:buSzPct val="75000"/>
              <a:buFont typeface="Webdings" charset="0"/>
              <a:buChar char="4"/>
              <a:defRPr kumimoji="1">
                <a:solidFill>
                  <a:schemeClr val="tx1"/>
                </a:solidFill>
                <a:latin typeface="+mn-lt"/>
                <a:ea typeface="ＭＳ Ｐゴシック" charset="-128"/>
              </a:defRPr>
            </a:lvl3pPr>
            <a:lvl4pPr marL="2039938" indent="-325438"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2530475" indent="-325438"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3183912" indent="-326555"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3837022" indent="-326555"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4490133" indent="-326555"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5143243" indent="-326555"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a:buSzPct val="110000"/>
              <a:buFont typeface="Wingdings" panose="05000000000000000000" pitchFamily="2" charset="2"/>
              <a:buChar char="§"/>
              <a:defRPr/>
            </a:pPr>
            <a:r>
              <a:rPr lang="en-US" dirty="0">
                <a:ea typeface="ＭＳ Ｐゴシック" charset="0"/>
                <a:cs typeface="ＭＳ Ｐゴシック" charset="0"/>
              </a:rPr>
              <a:t>Direct relationship between working set of a process and its page-fault rate</a:t>
            </a:r>
          </a:p>
          <a:p>
            <a:pPr>
              <a:buSzPct val="110000"/>
              <a:buFont typeface="Wingdings" panose="05000000000000000000" pitchFamily="2" charset="2"/>
              <a:buChar char="§"/>
              <a:defRPr/>
            </a:pPr>
            <a:r>
              <a:rPr lang="en-US" dirty="0">
                <a:ea typeface="ＭＳ Ｐゴシック" charset="0"/>
                <a:cs typeface="ＭＳ Ｐゴシック" charset="0"/>
              </a:rPr>
              <a:t>Working set changes over time</a:t>
            </a:r>
          </a:p>
          <a:p>
            <a:pPr>
              <a:buSzPct val="110000"/>
              <a:buFont typeface="Wingdings" panose="05000000000000000000" pitchFamily="2" charset="2"/>
              <a:buChar char="§"/>
              <a:defRPr/>
            </a:pPr>
            <a:r>
              <a:rPr lang="en-US" dirty="0">
                <a:ea typeface="ＭＳ Ｐゴシック" charset="0"/>
                <a:cs typeface="ＭＳ Ｐゴシック" charset="0"/>
              </a:rPr>
              <a:t>Peaks and valleys over time</a:t>
            </a:r>
          </a:p>
          <a:p>
            <a:pPr marL="0" indent="0">
              <a:buFont typeface="Monotype Sorts" charset="0"/>
              <a:buNone/>
              <a:defRPr/>
            </a:pPr>
            <a:endParaRPr lang="en-US" dirty="0">
              <a:ea typeface="ＭＳ Ｐゴシック" charset="0"/>
              <a:cs typeface="ＭＳ Ｐゴシック"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61115" y="1113550"/>
            <a:ext cx="7618413" cy="5545393"/>
          </a:xfrm>
        </p:spPr>
        <p:txBody>
          <a:bodyPr/>
          <a:lstStyle/>
          <a:p>
            <a:pPr marL="0" indent="0">
              <a:buNone/>
            </a:pPr>
            <a:r>
              <a:rPr lang="en-US" b="1" dirty="0"/>
              <a:t>1. Allocation of Frames</a:t>
            </a:r>
          </a:p>
          <a:p>
            <a:pPr lvl="1"/>
            <a:r>
              <a:rPr lang="en-US" b="1" dirty="0"/>
              <a:t>Background</a:t>
            </a:r>
          </a:p>
          <a:p>
            <a:pPr lvl="1"/>
            <a:r>
              <a:rPr lang="en-US" b="1" dirty="0"/>
              <a:t>Fixed &amp; Variable allocations</a:t>
            </a:r>
          </a:p>
          <a:p>
            <a:pPr lvl="1"/>
            <a:r>
              <a:rPr lang="en-US" b="1" dirty="0"/>
              <a:t>Equal &amp; Proportional allocations</a:t>
            </a:r>
          </a:p>
          <a:p>
            <a:pPr lvl="1"/>
            <a:r>
              <a:rPr lang="en-US" b="1" dirty="0"/>
              <a:t>Local &amp; Global allocations</a:t>
            </a:r>
          </a:p>
          <a:p>
            <a:pPr marL="0" indent="0">
              <a:buNone/>
            </a:pPr>
            <a:endParaRPr lang="en-US" b="1" dirty="0"/>
          </a:p>
          <a:p>
            <a:pPr marL="0" indent="0">
              <a:buNone/>
            </a:pPr>
            <a:r>
              <a:rPr lang="en-US" b="1" dirty="0"/>
              <a:t>2. Thrashing</a:t>
            </a:r>
          </a:p>
          <a:p>
            <a:pPr lvl="1"/>
            <a:r>
              <a:rPr lang="en-US" b="1" dirty="0"/>
              <a:t>Cause &amp; Detection</a:t>
            </a:r>
          </a:p>
          <a:p>
            <a:pPr lvl="1"/>
            <a:r>
              <a:rPr lang="en-US" b="1" dirty="0"/>
              <a:t>Solutions</a:t>
            </a:r>
          </a:p>
          <a:p>
            <a:pPr lvl="1"/>
            <a:r>
              <a:rPr lang="en-US" b="1" dirty="0"/>
              <a:t>Working-Set Model</a:t>
            </a:r>
          </a:p>
          <a:p>
            <a:pPr marL="457200" lvl="1" indent="0">
              <a:buNone/>
            </a:pPr>
            <a:endParaRPr lang="en-US" b="1" dirty="0"/>
          </a:p>
          <a:p>
            <a:pPr marL="57150" indent="0">
              <a:buNone/>
            </a:pPr>
            <a:r>
              <a:rPr lang="en-US" b="1" dirty="0">
                <a:highlight>
                  <a:srgbClr val="FFFF00"/>
                </a:highlight>
              </a:rPr>
              <a:t>3. Allocating Kernel Memory</a:t>
            </a:r>
          </a:p>
          <a:p>
            <a:pPr marL="57150" indent="0">
              <a:buNone/>
            </a:pPr>
            <a:endParaRPr lang="en-US" b="1" dirty="0"/>
          </a:p>
          <a:p>
            <a:pPr marL="57150" indent="0">
              <a:buNone/>
            </a:pPr>
            <a:r>
              <a:rPr lang="en-US" b="1" dirty="0"/>
              <a:t>4. Other Issues</a:t>
            </a:r>
          </a:p>
          <a:p>
            <a:pPr marL="0" indent="0">
              <a:buNone/>
            </a:pPr>
            <a:endParaRPr lang="en-US" b="1" dirty="0"/>
          </a:p>
        </p:txBody>
      </p:sp>
    </p:spTree>
    <p:extLst>
      <p:ext uri="{BB962C8B-B14F-4D97-AF65-F5344CB8AC3E}">
        <p14:creationId xmlns:p14="http://schemas.microsoft.com/office/powerpoint/2010/main" val="24740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910276" y="1312607"/>
            <a:ext cx="7618413" cy="5545393"/>
          </a:xfrm>
        </p:spPr>
        <p:txBody>
          <a:bodyPr/>
          <a:lstStyle/>
          <a:p>
            <a:pPr marL="0" indent="0">
              <a:buNone/>
            </a:pPr>
            <a:r>
              <a:rPr lang="en-US" b="1" dirty="0">
                <a:highlight>
                  <a:srgbClr val="FFFF00"/>
                </a:highlight>
              </a:rPr>
              <a:t>1. Allocation of Frames</a:t>
            </a:r>
          </a:p>
          <a:p>
            <a:pPr lvl="1"/>
            <a:r>
              <a:rPr lang="en-US" b="1" dirty="0">
                <a:highlight>
                  <a:srgbClr val="FFFF00"/>
                </a:highlight>
              </a:rPr>
              <a:t>Background</a:t>
            </a:r>
          </a:p>
          <a:p>
            <a:pPr lvl="1"/>
            <a:r>
              <a:rPr lang="en-US" b="1" dirty="0"/>
              <a:t>Fixed &amp; Variable allocations</a:t>
            </a:r>
          </a:p>
          <a:p>
            <a:pPr lvl="1"/>
            <a:r>
              <a:rPr lang="en-US" b="1" dirty="0"/>
              <a:t>Equal &amp; Proportional allocations</a:t>
            </a:r>
          </a:p>
          <a:p>
            <a:pPr lvl="1"/>
            <a:r>
              <a:rPr lang="en-US" b="1" dirty="0"/>
              <a:t>Local &amp; Global allocations</a:t>
            </a:r>
          </a:p>
          <a:p>
            <a:pPr marL="0" indent="0">
              <a:buNone/>
            </a:pPr>
            <a:endParaRPr lang="en-US" b="1" dirty="0"/>
          </a:p>
          <a:p>
            <a:pPr marL="0" indent="0">
              <a:buNone/>
            </a:pPr>
            <a:r>
              <a:rPr lang="en-US" b="1" dirty="0"/>
              <a:t>2. Thrashing</a:t>
            </a:r>
          </a:p>
          <a:p>
            <a:pPr lvl="1"/>
            <a:r>
              <a:rPr lang="en-US" b="1" dirty="0"/>
              <a:t>Cause &amp; Detection</a:t>
            </a:r>
          </a:p>
          <a:p>
            <a:pPr lvl="1"/>
            <a:r>
              <a:rPr lang="en-US" b="1" dirty="0"/>
              <a:t>Working-Set Model</a:t>
            </a:r>
          </a:p>
          <a:p>
            <a:pPr marL="457200" lvl="1" indent="0">
              <a:buNone/>
            </a:pPr>
            <a:endParaRPr lang="en-US" b="1" dirty="0"/>
          </a:p>
          <a:p>
            <a:pPr marL="57150" indent="0">
              <a:buNone/>
            </a:pPr>
            <a:r>
              <a:rPr lang="en-US" b="1" dirty="0"/>
              <a:t>3. Allocating Kernel Memory</a:t>
            </a:r>
          </a:p>
          <a:p>
            <a:pPr marL="57150" indent="0">
              <a:buNone/>
            </a:pPr>
            <a:endParaRPr lang="en-US" b="1" dirty="0"/>
          </a:p>
          <a:p>
            <a:pPr marL="57150" indent="0">
              <a:buNone/>
            </a:pPr>
            <a:r>
              <a:rPr lang="en-US" b="1" dirty="0"/>
              <a:t>4. Other Issues</a:t>
            </a:r>
          </a:p>
          <a:p>
            <a:pPr marL="0" indent="0">
              <a:buNone/>
            </a:pPr>
            <a:endParaRPr lang="en-US" b="1" dirty="0"/>
          </a:p>
        </p:txBody>
      </p:sp>
    </p:spTree>
    <p:extLst>
      <p:ext uri="{BB962C8B-B14F-4D97-AF65-F5344CB8AC3E}">
        <p14:creationId xmlns:p14="http://schemas.microsoft.com/office/powerpoint/2010/main" val="315503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2F1A281-A3F7-478D-8F22-6700032BE4C1}"/>
              </a:ext>
            </a:extLst>
          </p:cNvPr>
          <p:cNvSpPr>
            <a:spLocks noGrp="1" noChangeArrowheads="1"/>
          </p:cNvSpPr>
          <p:nvPr>
            <p:ph type="title"/>
          </p:nvPr>
        </p:nvSpPr>
        <p:spPr>
          <a:xfrm>
            <a:off x="963613" y="238161"/>
            <a:ext cx="7723187" cy="576262"/>
          </a:xfrm>
        </p:spPr>
        <p:txBody>
          <a:bodyPr/>
          <a:lstStyle/>
          <a:p>
            <a:pPr eaLnBrk="1" hangingPunct="1"/>
            <a:r>
              <a:rPr lang="en-US" altLang="en-US" dirty="0"/>
              <a:t>Allocating Kernel Memory</a:t>
            </a:r>
          </a:p>
        </p:txBody>
      </p:sp>
      <p:sp>
        <p:nvSpPr>
          <p:cNvPr id="66563" name="Rectangle 3">
            <a:extLst>
              <a:ext uri="{FF2B5EF4-FFF2-40B4-BE49-F238E27FC236}">
                <a16:creationId xmlns:a16="http://schemas.microsoft.com/office/drawing/2014/main" id="{02CE61BF-9E24-439E-BBC6-87B0D25B1D45}"/>
              </a:ext>
            </a:extLst>
          </p:cNvPr>
          <p:cNvSpPr>
            <a:spLocks noGrp="1" noChangeArrowheads="1"/>
          </p:cNvSpPr>
          <p:nvPr>
            <p:ph type="body" idx="1"/>
          </p:nvPr>
        </p:nvSpPr>
        <p:spPr>
          <a:xfrm>
            <a:off x="914012" y="1093788"/>
            <a:ext cx="7677150" cy="4530725"/>
          </a:xfrm>
        </p:spPr>
        <p:txBody>
          <a:bodyPr/>
          <a:lstStyle/>
          <a:p>
            <a:r>
              <a:rPr lang="en-US" altLang="en-US" dirty="0"/>
              <a:t>Treated differently from user memory</a:t>
            </a:r>
          </a:p>
          <a:p>
            <a:r>
              <a:rPr lang="en-US" altLang="en-US" dirty="0"/>
              <a:t>Often allocated from a free-memory pool</a:t>
            </a:r>
          </a:p>
          <a:p>
            <a:pPr lvl="1"/>
            <a:r>
              <a:rPr lang="en-US" altLang="en-US" dirty="0"/>
              <a:t>Kernel requests memory for structures of varying sizes</a:t>
            </a:r>
          </a:p>
          <a:p>
            <a:pPr lvl="1"/>
            <a:r>
              <a:rPr lang="en-US" altLang="en-US" dirty="0"/>
              <a:t>Some kernel memory needs to be contiguous</a:t>
            </a:r>
          </a:p>
          <a:p>
            <a:pPr lvl="2"/>
            <a:r>
              <a:rPr lang="en-US" altLang="en-US" dirty="0"/>
              <a:t>i.e., for device I/O</a:t>
            </a:r>
          </a:p>
          <a:p>
            <a:pPr>
              <a:buFont typeface="Monotype Sorts" pitchFamily="-84" charset="2"/>
              <a:buNone/>
            </a:pP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EDF62A2-64B7-43DA-94A9-5E4FB76916B1}"/>
              </a:ext>
            </a:extLst>
          </p:cNvPr>
          <p:cNvSpPr>
            <a:spLocks noGrp="1" noChangeArrowheads="1"/>
          </p:cNvSpPr>
          <p:nvPr>
            <p:ph type="title"/>
          </p:nvPr>
        </p:nvSpPr>
        <p:spPr>
          <a:xfrm>
            <a:off x="251924" y="231423"/>
            <a:ext cx="8229600" cy="576262"/>
          </a:xfrm>
        </p:spPr>
        <p:txBody>
          <a:bodyPr/>
          <a:lstStyle/>
          <a:p>
            <a:pPr eaLnBrk="1" hangingPunct="1"/>
            <a:r>
              <a:rPr lang="en-US" altLang="en-US" dirty="0"/>
              <a:t>Buddy System</a:t>
            </a:r>
          </a:p>
        </p:txBody>
      </p:sp>
      <p:sp>
        <p:nvSpPr>
          <p:cNvPr id="67587" name="Rectangle 3">
            <a:extLst>
              <a:ext uri="{FF2B5EF4-FFF2-40B4-BE49-F238E27FC236}">
                <a16:creationId xmlns:a16="http://schemas.microsoft.com/office/drawing/2014/main" id="{E5CAAA64-09C4-4B7D-B67B-72A26393B136}"/>
              </a:ext>
            </a:extLst>
          </p:cNvPr>
          <p:cNvSpPr>
            <a:spLocks noGrp="1" noChangeArrowheads="1"/>
          </p:cNvSpPr>
          <p:nvPr>
            <p:ph type="body" idx="1"/>
          </p:nvPr>
        </p:nvSpPr>
        <p:spPr>
          <a:xfrm>
            <a:off x="911354" y="1108305"/>
            <a:ext cx="7728794" cy="5243512"/>
          </a:xfrm>
        </p:spPr>
        <p:txBody>
          <a:bodyPr/>
          <a:lstStyle/>
          <a:p>
            <a:r>
              <a:rPr lang="en-US" altLang="en-US" dirty="0"/>
              <a:t>Allocates memory from fixed-size segment consisting of physically-contiguous pages</a:t>
            </a:r>
          </a:p>
          <a:p>
            <a:r>
              <a:rPr lang="en-US" altLang="en-US" dirty="0"/>
              <a:t>Memory allocated using </a:t>
            </a:r>
            <a:r>
              <a:rPr lang="en-US" altLang="en-US" b="1" dirty="0">
                <a:solidFill>
                  <a:srgbClr val="006699"/>
                </a:solidFill>
                <a:latin typeface="+mj-lt"/>
              </a:rPr>
              <a:t>power-of-2</a:t>
            </a:r>
            <a:r>
              <a:rPr lang="en-US" altLang="en-US" b="1" dirty="0">
                <a:solidFill>
                  <a:srgbClr val="3366FF"/>
                </a:solidFill>
              </a:rPr>
              <a:t> </a:t>
            </a:r>
            <a:r>
              <a:rPr lang="en-US" altLang="en-US" b="1" dirty="0">
                <a:solidFill>
                  <a:srgbClr val="006699"/>
                </a:solidFill>
                <a:latin typeface="+mj-lt"/>
              </a:rPr>
              <a:t>allocator</a:t>
            </a:r>
          </a:p>
          <a:p>
            <a:pPr lvl="1"/>
            <a:r>
              <a:rPr lang="en-US" altLang="en-US" dirty="0"/>
              <a:t>Satisfies requests in units sized as power of 2</a:t>
            </a:r>
          </a:p>
          <a:p>
            <a:pPr lvl="1"/>
            <a:r>
              <a:rPr lang="en-US" altLang="en-US" dirty="0"/>
              <a:t>Request rounded up to next highest power of 2</a:t>
            </a:r>
          </a:p>
          <a:p>
            <a:pPr lvl="1"/>
            <a:r>
              <a:rPr lang="en-US" altLang="en-US" dirty="0"/>
              <a:t>When smaller allocation needed than is available, current chunk split into two buddies of next-lower power of 2</a:t>
            </a:r>
          </a:p>
          <a:p>
            <a:pPr lvl="2"/>
            <a:r>
              <a:rPr lang="en-US" altLang="en-US" dirty="0"/>
              <a:t>Continue until appropriate sized chunk available</a:t>
            </a:r>
          </a:p>
          <a:p>
            <a:r>
              <a:rPr lang="en-US" altLang="en-US" dirty="0"/>
              <a:t>For example, assume 256KB chunk available, kernel requests 21KB</a:t>
            </a:r>
          </a:p>
          <a:p>
            <a:pPr lvl="1"/>
            <a:r>
              <a:rPr lang="en-US" altLang="en-US" dirty="0"/>
              <a:t>Split into A</a:t>
            </a:r>
            <a:r>
              <a:rPr lang="en-US" altLang="en-US" baseline="-25000" dirty="0"/>
              <a:t>L</a:t>
            </a:r>
            <a:r>
              <a:rPr lang="en-US" altLang="en-US" dirty="0"/>
              <a:t> </a:t>
            </a:r>
            <a:r>
              <a:rPr lang="en-US" altLang="en-US" baseline="-25000" dirty="0"/>
              <a:t>and</a:t>
            </a:r>
            <a:r>
              <a:rPr lang="en-US" altLang="en-US" dirty="0"/>
              <a:t> A</a:t>
            </a:r>
            <a:r>
              <a:rPr lang="en-US" altLang="en-US" baseline="-25000" dirty="0"/>
              <a:t>R</a:t>
            </a:r>
            <a:r>
              <a:rPr lang="en-US" altLang="en-US" dirty="0"/>
              <a:t> of 128KB each</a:t>
            </a:r>
          </a:p>
          <a:p>
            <a:pPr lvl="2"/>
            <a:r>
              <a:rPr lang="en-US" altLang="en-US" dirty="0"/>
              <a:t>One further divided into B</a:t>
            </a:r>
            <a:r>
              <a:rPr lang="en-US" altLang="en-US" baseline="-25000" dirty="0"/>
              <a:t>L</a:t>
            </a:r>
            <a:r>
              <a:rPr lang="en-US" altLang="en-US" dirty="0"/>
              <a:t> and B</a:t>
            </a:r>
            <a:r>
              <a:rPr lang="en-US" altLang="en-US" baseline="-25000" dirty="0"/>
              <a:t>R</a:t>
            </a:r>
            <a:r>
              <a:rPr lang="en-US" altLang="en-US" dirty="0"/>
              <a:t> of 64KB</a:t>
            </a:r>
          </a:p>
          <a:p>
            <a:pPr lvl="3"/>
            <a:r>
              <a:rPr lang="en-US" altLang="en-US" dirty="0"/>
              <a:t>One further into C</a:t>
            </a:r>
            <a:r>
              <a:rPr lang="en-US" altLang="en-US" baseline="-25000" dirty="0"/>
              <a:t>L</a:t>
            </a:r>
            <a:r>
              <a:rPr lang="en-US" altLang="en-US" dirty="0"/>
              <a:t> and C</a:t>
            </a:r>
            <a:r>
              <a:rPr lang="en-US" altLang="en-US" baseline="-25000" dirty="0"/>
              <a:t>R</a:t>
            </a:r>
            <a:r>
              <a:rPr lang="en-US" altLang="en-US" dirty="0"/>
              <a:t> of 32KB each – one used to satisfy request</a:t>
            </a:r>
          </a:p>
          <a:p>
            <a:r>
              <a:rPr lang="en-US" altLang="en-US" dirty="0"/>
              <a:t>Advantage – quickly </a:t>
            </a:r>
            <a:r>
              <a:rPr lang="en-US" altLang="en-US" b="1" dirty="0">
                <a:solidFill>
                  <a:srgbClr val="006699"/>
                </a:solidFill>
                <a:latin typeface="+mj-lt"/>
              </a:rPr>
              <a:t>coalesce</a:t>
            </a:r>
            <a:r>
              <a:rPr lang="en-US" altLang="en-US" dirty="0"/>
              <a:t> unused chunks into larger chunk</a:t>
            </a:r>
          </a:p>
          <a:p>
            <a:r>
              <a:rPr lang="en-US" altLang="en-US" dirty="0"/>
              <a:t>Disadvantage - fragmentation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D7F2BFD-A139-44E1-A8C4-15AD88D115BC}"/>
              </a:ext>
            </a:extLst>
          </p:cNvPr>
          <p:cNvSpPr>
            <a:spLocks noGrp="1" noChangeArrowheads="1"/>
          </p:cNvSpPr>
          <p:nvPr>
            <p:ph type="title"/>
          </p:nvPr>
        </p:nvSpPr>
        <p:spPr>
          <a:xfrm>
            <a:off x="786328" y="248268"/>
            <a:ext cx="7723187" cy="576262"/>
          </a:xfrm>
        </p:spPr>
        <p:txBody>
          <a:bodyPr/>
          <a:lstStyle/>
          <a:p>
            <a:pPr eaLnBrk="1" hangingPunct="1"/>
            <a:r>
              <a:rPr lang="en-US" altLang="en-US" dirty="0"/>
              <a:t>Buddy System Allocator</a:t>
            </a:r>
          </a:p>
        </p:txBody>
      </p:sp>
      <p:pic>
        <p:nvPicPr>
          <p:cNvPr id="68611" name="Picture 1" descr="9_26.pdf">
            <a:extLst>
              <a:ext uri="{FF2B5EF4-FFF2-40B4-BE49-F238E27FC236}">
                <a16:creationId xmlns:a16="http://schemas.microsoft.com/office/drawing/2014/main" id="{869C8A9C-EF25-4003-820B-18102B316A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4013" y="1268413"/>
            <a:ext cx="40830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DA6288A-EB91-479B-96DE-A3D011B2474C}"/>
              </a:ext>
            </a:extLst>
          </p:cNvPr>
          <p:cNvSpPr>
            <a:spLocks noGrp="1" noChangeArrowheads="1"/>
          </p:cNvSpPr>
          <p:nvPr>
            <p:ph type="title"/>
          </p:nvPr>
        </p:nvSpPr>
        <p:spPr>
          <a:xfrm>
            <a:off x="819828" y="244899"/>
            <a:ext cx="7605712" cy="576262"/>
          </a:xfrm>
        </p:spPr>
        <p:txBody>
          <a:bodyPr/>
          <a:lstStyle/>
          <a:p>
            <a:pPr eaLnBrk="1" hangingPunct="1"/>
            <a:r>
              <a:rPr lang="en-US" altLang="en-US"/>
              <a:t>Slab Allocator</a:t>
            </a:r>
          </a:p>
        </p:txBody>
      </p:sp>
      <p:sp>
        <p:nvSpPr>
          <p:cNvPr id="69635" name="Rectangle 3">
            <a:extLst>
              <a:ext uri="{FF2B5EF4-FFF2-40B4-BE49-F238E27FC236}">
                <a16:creationId xmlns:a16="http://schemas.microsoft.com/office/drawing/2014/main" id="{47A21D0E-511D-4C65-997E-BBF66953E2FA}"/>
              </a:ext>
            </a:extLst>
          </p:cNvPr>
          <p:cNvSpPr>
            <a:spLocks noGrp="1" noChangeArrowheads="1"/>
          </p:cNvSpPr>
          <p:nvPr>
            <p:ph type="body" idx="1"/>
          </p:nvPr>
        </p:nvSpPr>
        <p:spPr>
          <a:xfrm>
            <a:off x="886408" y="1174398"/>
            <a:ext cx="7605712" cy="5046662"/>
          </a:xfrm>
        </p:spPr>
        <p:txBody>
          <a:bodyPr/>
          <a:lstStyle/>
          <a:p>
            <a:r>
              <a:rPr lang="en-US" altLang="en-US" dirty="0"/>
              <a:t>Alternate strategy</a:t>
            </a:r>
            <a:endParaRPr lang="en-US" altLang="en-US" sz="800" dirty="0"/>
          </a:p>
          <a:p>
            <a:r>
              <a:rPr lang="en-US" altLang="en-US" b="1" dirty="0">
                <a:solidFill>
                  <a:srgbClr val="006699"/>
                </a:solidFill>
                <a:latin typeface="+mj-lt"/>
              </a:rPr>
              <a:t>Slab</a:t>
            </a:r>
            <a:r>
              <a:rPr lang="en-US" altLang="en-US" dirty="0">
                <a:solidFill>
                  <a:srgbClr val="3366FF"/>
                </a:solidFill>
              </a:rPr>
              <a:t> </a:t>
            </a:r>
            <a:r>
              <a:rPr lang="en-US" altLang="en-US" dirty="0"/>
              <a:t>is one or more physically contiguous pages</a:t>
            </a:r>
            <a:endParaRPr lang="en-US" altLang="en-US" sz="800" dirty="0"/>
          </a:p>
          <a:p>
            <a:r>
              <a:rPr lang="en-US" altLang="en-US" b="1" dirty="0">
                <a:solidFill>
                  <a:srgbClr val="006699"/>
                </a:solidFill>
                <a:latin typeface="+mj-lt"/>
              </a:rPr>
              <a:t>Cache</a:t>
            </a:r>
            <a:r>
              <a:rPr lang="en-US" altLang="en-US" dirty="0">
                <a:solidFill>
                  <a:srgbClr val="3366FF"/>
                </a:solidFill>
              </a:rPr>
              <a:t> </a:t>
            </a:r>
            <a:r>
              <a:rPr lang="en-US" altLang="en-US" dirty="0"/>
              <a:t>consists of one or more slabs</a:t>
            </a:r>
            <a:endParaRPr lang="en-US" altLang="en-US" sz="800" dirty="0"/>
          </a:p>
          <a:p>
            <a:r>
              <a:rPr lang="en-US" altLang="en-US" dirty="0"/>
              <a:t>Single cache for each unique kernel data structure</a:t>
            </a:r>
          </a:p>
          <a:p>
            <a:pPr lvl="1"/>
            <a:r>
              <a:rPr lang="en-US" altLang="en-US" dirty="0"/>
              <a:t>Each cache filled with </a:t>
            </a:r>
            <a:r>
              <a:rPr lang="en-US" altLang="en-US" b="1" dirty="0">
                <a:solidFill>
                  <a:srgbClr val="006699"/>
                </a:solidFill>
                <a:latin typeface="+mj-lt"/>
              </a:rPr>
              <a:t>objects</a:t>
            </a:r>
            <a:r>
              <a:rPr lang="en-US" altLang="en-US" dirty="0">
                <a:solidFill>
                  <a:srgbClr val="3366FF"/>
                </a:solidFill>
              </a:rPr>
              <a:t> </a:t>
            </a:r>
            <a:r>
              <a:rPr lang="en-US" altLang="en-US" dirty="0"/>
              <a:t>– instantiations of the data structure</a:t>
            </a:r>
            <a:endParaRPr lang="en-US" altLang="en-US" sz="800" dirty="0"/>
          </a:p>
          <a:p>
            <a:r>
              <a:rPr lang="en-US" altLang="en-US" dirty="0"/>
              <a:t>When cache created, filled with objects marked as </a:t>
            </a:r>
            <a:r>
              <a:rPr lang="en-US" altLang="en-US" b="1" dirty="0">
                <a:latin typeface="Courier New" panose="02070309020205020404" pitchFamily="49" charset="0"/>
                <a:cs typeface="Courier New" panose="02070309020205020404" pitchFamily="49" charset="0"/>
              </a:rPr>
              <a:t>free</a:t>
            </a:r>
            <a:endParaRPr lang="en-US" altLang="en-US" sz="800" b="1" dirty="0"/>
          </a:p>
          <a:p>
            <a:r>
              <a:rPr lang="en-US" altLang="en-US" dirty="0"/>
              <a:t>When structures stored, objects marked as </a:t>
            </a:r>
            <a:r>
              <a:rPr lang="en-US" altLang="en-US" b="1" dirty="0">
                <a:latin typeface="Courier New" panose="02070309020205020404" pitchFamily="49" charset="0"/>
                <a:cs typeface="Courier New" panose="02070309020205020404" pitchFamily="49" charset="0"/>
              </a:rPr>
              <a:t>used</a:t>
            </a:r>
            <a:endParaRPr lang="en-US" altLang="en-US" sz="800" b="1" dirty="0"/>
          </a:p>
          <a:p>
            <a:r>
              <a:rPr lang="en-US" altLang="en-US" dirty="0"/>
              <a:t>If slab is full of used objects, next object allocated from empty slab</a:t>
            </a:r>
          </a:p>
          <a:p>
            <a:pPr lvl="1"/>
            <a:r>
              <a:rPr lang="en-US" altLang="en-US" dirty="0"/>
              <a:t>If no empty slabs, new slab allocated</a:t>
            </a:r>
            <a:endParaRPr lang="en-US" altLang="en-US" sz="800" dirty="0"/>
          </a:p>
          <a:p>
            <a:r>
              <a:rPr lang="en-US" altLang="en-US" dirty="0"/>
              <a:t>Benefits include no fragmentation, fast memory request satisfaction</a:t>
            </a:r>
          </a:p>
          <a:p>
            <a:pPr>
              <a:buFont typeface="Monotype Sorts" pitchFamily="-84" charset="2"/>
              <a:buNone/>
            </a:pPr>
            <a:endParaRPr lang="en-US" altLang="en-US" dirty="0"/>
          </a:p>
          <a:p>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A40E11A-B2D5-4E29-BF39-6BA9D3D28464}"/>
              </a:ext>
            </a:extLst>
          </p:cNvPr>
          <p:cNvSpPr>
            <a:spLocks noGrp="1" noChangeArrowheads="1"/>
          </p:cNvSpPr>
          <p:nvPr>
            <p:ph type="title"/>
          </p:nvPr>
        </p:nvSpPr>
        <p:spPr>
          <a:xfrm>
            <a:off x="798996" y="238161"/>
            <a:ext cx="7635875" cy="576262"/>
          </a:xfrm>
        </p:spPr>
        <p:txBody>
          <a:bodyPr/>
          <a:lstStyle/>
          <a:p>
            <a:pPr eaLnBrk="1" hangingPunct="1"/>
            <a:r>
              <a:rPr lang="en-US" altLang="en-US" dirty="0"/>
              <a:t>Slab Allocation</a:t>
            </a:r>
          </a:p>
        </p:txBody>
      </p:sp>
      <p:pic>
        <p:nvPicPr>
          <p:cNvPr id="70659" name="Picture 1" descr="9_27.pdf">
            <a:extLst>
              <a:ext uri="{FF2B5EF4-FFF2-40B4-BE49-F238E27FC236}">
                <a16:creationId xmlns:a16="http://schemas.microsoft.com/office/drawing/2014/main" id="{0BAC7363-1517-4813-8378-BDB9D65AAA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1182688"/>
            <a:ext cx="51292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83762B59-BFC2-467F-AE33-A4E58A10E750}"/>
              </a:ext>
            </a:extLst>
          </p:cNvPr>
          <p:cNvSpPr>
            <a:spLocks noGrp="1" noChangeArrowheads="1"/>
          </p:cNvSpPr>
          <p:nvPr>
            <p:ph type="title"/>
          </p:nvPr>
        </p:nvSpPr>
        <p:spPr>
          <a:xfrm>
            <a:off x="782506" y="235568"/>
            <a:ext cx="7605712" cy="576262"/>
          </a:xfrm>
        </p:spPr>
        <p:txBody>
          <a:bodyPr/>
          <a:lstStyle/>
          <a:p>
            <a:pPr eaLnBrk="1" hangingPunct="1"/>
            <a:r>
              <a:rPr lang="en-US" altLang="en-US" dirty="0"/>
              <a:t>Slab Allocator in Linux</a:t>
            </a:r>
          </a:p>
        </p:txBody>
      </p:sp>
      <p:sp>
        <p:nvSpPr>
          <p:cNvPr id="71683" name="Rectangle 3">
            <a:extLst>
              <a:ext uri="{FF2B5EF4-FFF2-40B4-BE49-F238E27FC236}">
                <a16:creationId xmlns:a16="http://schemas.microsoft.com/office/drawing/2014/main" id="{22327191-B344-4706-B7BA-4B24E2E936CE}"/>
              </a:ext>
            </a:extLst>
          </p:cNvPr>
          <p:cNvSpPr>
            <a:spLocks noGrp="1" noChangeArrowheads="1"/>
          </p:cNvSpPr>
          <p:nvPr>
            <p:ph type="body" idx="1"/>
          </p:nvPr>
        </p:nvSpPr>
        <p:spPr>
          <a:xfrm>
            <a:off x="886408" y="1167854"/>
            <a:ext cx="7501810" cy="5214937"/>
          </a:xfrm>
        </p:spPr>
        <p:txBody>
          <a:bodyPr/>
          <a:lstStyle/>
          <a:p>
            <a:r>
              <a:rPr lang="en-US" altLang="en-US" dirty="0"/>
              <a:t>For example process descriptor is of type </a:t>
            </a:r>
            <a:r>
              <a:rPr lang="en-US" altLang="en-US" dirty="0">
                <a:latin typeface="Courier New" panose="02070309020205020404" pitchFamily="49" charset="0"/>
                <a:cs typeface="Courier New" panose="02070309020205020404" pitchFamily="49" charset="0"/>
              </a:rPr>
              <a:t>struct </a:t>
            </a:r>
            <a:r>
              <a:rPr lang="en-US" altLang="en-US" dirty="0" err="1">
                <a:latin typeface="Courier New" panose="02070309020205020404" pitchFamily="49" charset="0"/>
                <a:cs typeface="Courier New" panose="02070309020205020404" pitchFamily="49" charset="0"/>
              </a:rPr>
              <a:t>task_struct</a:t>
            </a:r>
            <a:endParaRPr lang="en-US" altLang="en-US" dirty="0"/>
          </a:p>
          <a:p>
            <a:r>
              <a:rPr lang="en-US" altLang="en-US" dirty="0" err="1"/>
              <a:t>Approx</a:t>
            </a:r>
            <a:r>
              <a:rPr lang="en-US" altLang="en-US" dirty="0"/>
              <a:t> 1.7KB of memory</a:t>
            </a:r>
          </a:p>
          <a:p>
            <a:r>
              <a:rPr lang="en-US" altLang="en-US" dirty="0"/>
              <a:t>New task -&gt; allocate new struct from cache</a:t>
            </a:r>
          </a:p>
          <a:p>
            <a:pPr lvl="1"/>
            <a:r>
              <a:rPr lang="en-US" altLang="en-US" dirty="0"/>
              <a:t>Will use existing free </a:t>
            </a:r>
            <a:r>
              <a:rPr lang="en-US" altLang="en-US" dirty="0">
                <a:latin typeface="Courier New" panose="02070309020205020404" pitchFamily="49" charset="0"/>
                <a:cs typeface="Courier New" panose="02070309020205020404" pitchFamily="49" charset="0"/>
              </a:rPr>
              <a:t>struct </a:t>
            </a:r>
            <a:r>
              <a:rPr lang="en-US" altLang="en-US" dirty="0" err="1">
                <a:latin typeface="Courier New" panose="02070309020205020404" pitchFamily="49" charset="0"/>
                <a:cs typeface="Courier New" panose="02070309020205020404" pitchFamily="49" charset="0"/>
              </a:rPr>
              <a:t>task_struct</a:t>
            </a:r>
            <a:endParaRPr lang="en-US" altLang="en-US" dirty="0"/>
          </a:p>
          <a:p>
            <a:r>
              <a:rPr lang="en-US" altLang="en-US" dirty="0"/>
              <a:t>Slab can be in three possible states</a:t>
            </a:r>
          </a:p>
          <a:p>
            <a:pPr lvl="1">
              <a:buFont typeface="Arial" panose="020B0604020202020204" pitchFamily="34" charset="0"/>
              <a:buAutoNum type="arabicPeriod"/>
            </a:pPr>
            <a:r>
              <a:rPr lang="en-US" altLang="en-US" dirty="0"/>
              <a:t>Full – all used</a:t>
            </a:r>
          </a:p>
          <a:p>
            <a:pPr lvl="1">
              <a:buFont typeface="Arial" panose="020B0604020202020204" pitchFamily="34" charset="0"/>
              <a:buAutoNum type="arabicPeriod"/>
            </a:pPr>
            <a:r>
              <a:rPr lang="en-US" altLang="en-US" dirty="0"/>
              <a:t>Empty – all free</a:t>
            </a:r>
          </a:p>
          <a:p>
            <a:pPr lvl="1">
              <a:buFont typeface="Arial" panose="020B0604020202020204" pitchFamily="34" charset="0"/>
              <a:buAutoNum type="arabicPeriod"/>
            </a:pPr>
            <a:r>
              <a:rPr lang="en-US" altLang="en-US" dirty="0"/>
              <a:t>Partial – mix of free and used</a:t>
            </a:r>
          </a:p>
          <a:p>
            <a:r>
              <a:rPr lang="en-US" altLang="en-US" dirty="0"/>
              <a:t>Upon request, slab allocator</a:t>
            </a:r>
          </a:p>
          <a:p>
            <a:pPr lvl="1">
              <a:buFont typeface="Arial" panose="020B0604020202020204" pitchFamily="34" charset="0"/>
              <a:buAutoNum type="arabicPeriod"/>
            </a:pPr>
            <a:r>
              <a:rPr lang="en-US" altLang="en-US" dirty="0"/>
              <a:t>Uses free struct in partial slab</a:t>
            </a:r>
          </a:p>
          <a:p>
            <a:pPr lvl="1">
              <a:buFont typeface="Arial" panose="020B0604020202020204" pitchFamily="34" charset="0"/>
              <a:buAutoNum type="arabicPeriod"/>
            </a:pPr>
            <a:r>
              <a:rPr lang="en-US" altLang="en-US" dirty="0"/>
              <a:t>If none, takes one from empty slab</a:t>
            </a:r>
          </a:p>
          <a:p>
            <a:pPr lvl="1">
              <a:buFont typeface="Arial" panose="020B0604020202020204" pitchFamily="34" charset="0"/>
              <a:buAutoNum type="arabicPeriod"/>
            </a:pPr>
            <a:r>
              <a:rPr lang="en-US" altLang="en-US" dirty="0"/>
              <a:t>If no empty slab, create new empty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750BB86-BC72-482A-B3BB-E6EF83BAB24A}"/>
              </a:ext>
            </a:extLst>
          </p:cNvPr>
          <p:cNvSpPr>
            <a:spLocks noGrp="1" noChangeArrowheads="1"/>
          </p:cNvSpPr>
          <p:nvPr>
            <p:ph type="title"/>
          </p:nvPr>
        </p:nvSpPr>
        <p:spPr>
          <a:xfrm>
            <a:off x="885142" y="244899"/>
            <a:ext cx="7605712" cy="576262"/>
          </a:xfrm>
        </p:spPr>
        <p:txBody>
          <a:bodyPr/>
          <a:lstStyle/>
          <a:p>
            <a:pPr eaLnBrk="1" hangingPunct="1"/>
            <a:r>
              <a:rPr lang="en-US" altLang="en-US" dirty="0"/>
              <a:t>Slab Allocator in Linux (Cont.)</a:t>
            </a:r>
          </a:p>
        </p:txBody>
      </p:sp>
      <p:sp>
        <p:nvSpPr>
          <p:cNvPr id="72707" name="Rectangle 3">
            <a:extLst>
              <a:ext uri="{FF2B5EF4-FFF2-40B4-BE49-F238E27FC236}">
                <a16:creationId xmlns:a16="http://schemas.microsoft.com/office/drawing/2014/main" id="{AEE52FFE-7E13-4422-8E6C-50D405110C0C}"/>
              </a:ext>
            </a:extLst>
          </p:cNvPr>
          <p:cNvSpPr>
            <a:spLocks noGrp="1" noChangeArrowheads="1"/>
          </p:cNvSpPr>
          <p:nvPr>
            <p:ph type="body" idx="1"/>
          </p:nvPr>
        </p:nvSpPr>
        <p:spPr>
          <a:xfrm>
            <a:off x="885142" y="1103313"/>
            <a:ext cx="7605712" cy="5214937"/>
          </a:xfrm>
        </p:spPr>
        <p:txBody>
          <a:bodyPr/>
          <a:lstStyle/>
          <a:p>
            <a:r>
              <a:rPr lang="en-US" altLang="en-US" dirty="0"/>
              <a:t>Slab started in Solaris, now wide-spread for both kernel mode and user memory in various OSes</a:t>
            </a:r>
          </a:p>
          <a:p>
            <a:r>
              <a:rPr lang="en-US" altLang="en-US" dirty="0"/>
              <a:t>Linux  2.2 had SLAB, now has both SLOB and SLUB allocators</a:t>
            </a:r>
          </a:p>
          <a:p>
            <a:pPr lvl="1"/>
            <a:r>
              <a:rPr lang="en-US" altLang="en-US" dirty="0"/>
              <a:t>SLOB for systems with limited memory</a:t>
            </a:r>
          </a:p>
          <a:p>
            <a:pPr lvl="2"/>
            <a:r>
              <a:rPr lang="en-US" altLang="en-US" dirty="0"/>
              <a:t>Simple List of Blocks – maintains 3 list objects for small, medium, large objects</a:t>
            </a:r>
          </a:p>
          <a:p>
            <a:pPr lvl="1"/>
            <a:r>
              <a:rPr lang="en-US" altLang="en-US" dirty="0"/>
              <a:t>SLUB is performance-optimized SLAB removes per-CPU queues, metadata stored in page structure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61115" y="1113550"/>
            <a:ext cx="7618413" cy="5545393"/>
          </a:xfrm>
        </p:spPr>
        <p:txBody>
          <a:bodyPr/>
          <a:lstStyle/>
          <a:p>
            <a:pPr marL="0" indent="0">
              <a:buNone/>
            </a:pPr>
            <a:r>
              <a:rPr lang="en-US" b="1" dirty="0"/>
              <a:t>1. Allocation of Frames</a:t>
            </a:r>
          </a:p>
          <a:p>
            <a:pPr lvl="1"/>
            <a:r>
              <a:rPr lang="en-US" b="1" dirty="0"/>
              <a:t>Background</a:t>
            </a:r>
          </a:p>
          <a:p>
            <a:pPr lvl="1"/>
            <a:r>
              <a:rPr lang="en-US" b="1" dirty="0"/>
              <a:t>Fixed &amp; Variable allocations</a:t>
            </a:r>
          </a:p>
          <a:p>
            <a:pPr lvl="1"/>
            <a:r>
              <a:rPr lang="en-US" b="1" dirty="0"/>
              <a:t>Equal &amp; Proportional allocations</a:t>
            </a:r>
          </a:p>
          <a:p>
            <a:pPr lvl="1"/>
            <a:r>
              <a:rPr lang="en-US" b="1" dirty="0"/>
              <a:t>Local &amp; Global allocations</a:t>
            </a:r>
          </a:p>
          <a:p>
            <a:pPr marL="0" indent="0">
              <a:buNone/>
            </a:pPr>
            <a:endParaRPr lang="en-US" b="1" dirty="0"/>
          </a:p>
          <a:p>
            <a:pPr marL="0" indent="0">
              <a:buNone/>
            </a:pPr>
            <a:r>
              <a:rPr lang="en-US" b="1" dirty="0"/>
              <a:t>2. Thrashing</a:t>
            </a:r>
          </a:p>
          <a:p>
            <a:pPr lvl="1"/>
            <a:r>
              <a:rPr lang="en-US" b="1" dirty="0"/>
              <a:t>Cause &amp; Detection</a:t>
            </a:r>
          </a:p>
          <a:p>
            <a:pPr lvl="1"/>
            <a:r>
              <a:rPr lang="en-US" b="1" dirty="0"/>
              <a:t>Solutions</a:t>
            </a:r>
          </a:p>
          <a:p>
            <a:pPr lvl="1"/>
            <a:r>
              <a:rPr lang="en-US" b="1" dirty="0"/>
              <a:t>Working-Set Model</a:t>
            </a:r>
          </a:p>
          <a:p>
            <a:pPr marL="457200" lvl="1" indent="0">
              <a:buNone/>
            </a:pPr>
            <a:endParaRPr lang="en-US" b="1" dirty="0"/>
          </a:p>
          <a:p>
            <a:pPr marL="57150" indent="0">
              <a:buNone/>
            </a:pPr>
            <a:r>
              <a:rPr lang="en-US" b="1" dirty="0"/>
              <a:t>3. Allocating Kernel Memory</a:t>
            </a:r>
          </a:p>
          <a:p>
            <a:pPr marL="57150" indent="0">
              <a:buNone/>
            </a:pPr>
            <a:endParaRPr lang="en-US" b="1" dirty="0"/>
          </a:p>
          <a:p>
            <a:pPr marL="57150" indent="0">
              <a:buNone/>
            </a:pPr>
            <a:r>
              <a:rPr lang="en-US" b="1" dirty="0">
                <a:highlight>
                  <a:srgbClr val="FFFF00"/>
                </a:highlight>
              </a:rPr>
              <a:t>4. Other Issues</a:t>
            </a:r>
          </a:p>
          <a:p>
            <a:pPr marL="0" indent="0">
              <a:buNone/>
            </a:pPr>
            <a:endParaRPr lang="en-US" b="1" dirty="0"/>
          </a:p>
        </p:txBody>
      </p:sp>
    </p:spTree>
    <p:extLst>
      <p:ext uri="{BB962C8B-B14F-4D97-AF65-F5344CB8AC3E}">
        <p14:creationId xmlns:p14="http://schemas.microsoft.com/office/powerpoint/2010/main" val="2702931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AB72313-E0CB-45E4-B313-0796730820F8}"/>
              </a:ext>
            </a:extLst>
          </p:cNvPr>
          <p:cNvSpPr>
            <a:spLocks noGrp="1" noChangeArrowheads="1"/>
          </p:cNvSpPr>
          <p:nvPr>
            <p:ph type="title"/>
          </p:nvPr>
        </p:nvSpPr>
        <p:spPr>
          <a:xfrm>
            <a:off x="742530" y="228830"/>
            <a:ext cx="7431087" cy="576262"/>
          </a:xfrm>
        </p:spPr>
        <p:txBody>
          <a:bodyPr/>
          <a:lstStyle/>
          <a:p>
            <a:pPr eaLnBrk="1" hangingPunct="1"/>
            <a:r>
              <a:rPr lang="en-US" altLang="en-US" dirty="0"/>
              <a:t>Page Size</a:t>
            </a:r>
          </a:p>
        </p:txBody>
      </p:sp>
      <p:sp>
        <p:nvSpPr>
          <p:cNvPr id="75779" name="Rectangle 3">
            <a:extLst>
              <a:ext uri="{FF2B5EF4-FFF2-40B4-BE49-F238E27FC236}">
                <a16:creationId xmlns:a16="http://schemas.microsoft.com/office/drawing/2014/main" id="{6DC9D45D-D520-4D10-ABA7-FAA4AD8B0FFC}"/>
              </a:ext>
            </a:extLst>
          </p:cNvPr>
          <p:cNvSpPr>
            <a:spLocks noGrp="1" noChangeArrowheads="1"/>
          </p:cNvSpPr>
          <p:nvPr>
            <p:ph type="body" idx="1"/>
          </p:nvPr>
        </p:nvSpPr>
        <p:spPr>
          <a:xfrm>
            <a:off x="864763" y="1153954"/>
            <a:ext cx="7654085" cy="4759325"/>
          </a:xfrm>
        </p:spPr>
        <p:txBody>
          <a:bodyPr/>
          <a:lstStyle/>
          <a:p>
            <a:r>
              <a:rPr lang="en-US" altLang="en-US" dirty="0"/>
              <a:t>Sometimes OS designers have a choice</a:t>
            </a:r>
          </a:p>
          <a:p>
            <a:pPr lvl="1"/>
            <a:r>
              <a:rPr lang="en-US" altLang="en-US" dirty="0"/>
              <a:t>Especially if running on custom-built CPU</a:t>
            </a:r>
          </a:p>
          <a:p>
            <a:r>
              <a:rPr lang="en-US" altLang="en-US" dirty="0"/>
              <a:t>Page size selection must take into consideration:</a:t>
            </a:r>
          </a:p>
          <a:p>
            <a:pPr lvl="1"/>
            <a:r>
              <a:rPr lang="en-US" altLang="en-US" dirty="0"/>
              <a:t>Fragmentation</a:t>
            </a:r>
          </a:p>
          <a:p>
            <a:pPr lvl="1"/>
            <a:r>
              <a:rPr lang="en-US" altLang="en-US" dirty="0"/>
              <a:t>Page table size </a:t>
            </a:r>
          </a:p>
          <a:p>
            <a:pPr lvl="1"/>
            <a:r>
              <a:rPr lang="en-US" altLang="en-US" b="1" dirty="0">
                <a:solidFill>
                  <a:srgbClr val="006699"/>
                </a:solidFill>
                <a:latin typeface="+mj-lt"/>
              </a:rPr>
              <a:t>Resolution</a:t>
            </a:r>
          </a:p>
          <a:p>
            <a:pPr lvl="1"/>
            <a:r>
              <a:rPr lang="en-US" altLang="en-US" dirty="0"/>
              <a:t>I/O overhead</a:t>
            </a:r>
          </a:p>
          <a:p>
            <a:pPr lvl="1"/>
            <a:r>
              <a:rPr lang="en-US" altLang="en-US" dirty="0"/>
              <a:t>Number of page faults</a:t>
            </a:r>
          </a:p>
          <a:p>
            <a:pPr lvl="1"/>
            <a:r>
              <a:rPr lang="en-US" altLang="en-US" dirty="0"/>
              <a:t>Locality</a:t>
            </a:r>
          </a:p>
          <a:p>
            <a:pPr lvl="1"/>
            <a:r>
              <a:rPr lang="en-US" altLang="en-US" dirty="0"/>
              <a:t>TLB size and effectiveness</a:t>
            </a:r>
          </a:p>
          <a:p>
            <a:r>
              <a:rPr lang="en-US" altLang="en-US" dirty="0"/>
              <a:t>Always power of 2, usually in the range 2</a:t>
            </a:r>
            <a:r>
              <a:rPr lang="en-US" altLang="en-US" baseline="30000" dirty="0"/>
              <a:t>12</a:t>
            </a:r>
            <a:r>
              <a:rPr lang="en-US" altLang="en-US" dirty="0"/>
              <a:t> (4,096 bytes) to 2</a:t>
            </a:r>
            <a:r>
              <a:rPr lang="en-US" altLang="en-US" baseline="30000" dirty="0"/>
              <a:t>22</a:t>
            </a:r>
            <a:r>
              <a:rPr lang="en-US" altLang="en-US" dirty="0"/>
              <a:t> (4,194,304 bytes)</a:t>
            </a:r>
          </a:p>
          <a:p>
            <a:r>
              <a:rPr lang="en-US" altLang="en-US" dirty="0"/>
              <a:t>On average, growing over time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FEBEE20-4A5C-413A-B000-3484CAD42712}"/>
              </a:ext>
            </a:extLst>
          </p:cNvPr>
          <p:cNvSpPr>
            <a:spLocks noGrp="1" noChangeArrowheads="1"/>
          </p:cNvSpPr>
          <p:nvPr>
            <p:ph type="title"/>
          </p:nvPr>
        </p:nvSpPr>
        <p:spPr>
          <a:xfrm>
            <a:off x="466531" y="232199"/>
            <a:ext cx="7921691" cy="576262"/>
          </a:xfrm>
        </p:spPr>
        <p:txBody>
          <a:bodyPr/>
          <a:lstStyle/>
          <a:p>
            <a:pPr eaLnBrk="1" hangingPunct="1"/>
            <a:r>
              <a:rPr lang="en-US" altLang="en-US" dirty="0"/>
              <a:t>TLB Reach </a:t>
            </a:r>
          </a:p>
        </p:txBody>
      </p:sp>
      <p:sp>
        <p:nvSpPr>
          <p:cNvPr id="76803" name="Rectangle 3">
            <a:extLst>
              <a:ext uri="{FF2B5EF4-FFF2-40B4-BE49-F238E27FC236}">
                <a16:creationId xmlns:a16="http://schemas.microsoft.com/office/drawing/2014/main" id="{EA8B1F0E-2841-4D45-8806-4D0968518C1C}"/>
              </a:ext>
            </a:extLst>
          </p:cNvPr>
          <p:cNvSpPr>
            <a:spLocks noGrp="1" noChangeArrowheads="1"/>
          </p:cNvSpPr>
          <p:nvPr>
            <p:ph type="body" idx="1"/>
          </p:nvPr>
        </p:nvSpPr>
        <p:spPr>
          <a:xfrm>
            <a:off x="895737" y="1165225"/>
            <a:ext cx="7694612" cy="4418013"/>
          </a:xfrm>
        </p:spPr>
        <p:txBody>
          <a:bodyPr/>
          <a:lstStyle/>
          <a:p>
            <a:r>
              <a:rPr lang="en-US" altLang="en-US" dirty="0"/>
              <a:t>TLB Reach - The amount of memory accessible from the TLB</a:t>
            </a:r>
            <a:endParaRPr lang="en-US" altLang="en-US" sz="800" dirty="0"/>
          </a:p>
          <a:p>
            <a:r>
              <a:rPr lang="en-US" altLang="en-US" dirty="0"/>
              <a:t>TLB Reach = (TLB Size) X (Page Size)</a:t>
            </a:r>
            <a:endParaRPr lang="en-US" altLang="en-US" sz="800" dirty="0"/>
          </a:p>
          <a:p>
            <a:r>
              <a:rPr lang="en-US" altLang="en-US" dirty="0"/>
              <a:t>Ideally, the working set of each process is stored in the TLB</a:t>
            </a:r>
          </a:p>
          <a:p>
            <a:pPr lvl="1"/>
            <a:r>
              <a:rPr lang="en-US" altLang="en-US" dirty="0"/>
              <a:t>Otherwise there is a high degree of page faults</a:t>
            </a:r>
            <a:endParaRPr lang="en-US" altLang="en-US" sz="800" dirty="0"/>
          </a:p>
          <a:p>
            <a:r>
              <a:rPr lang="en-US" altLang="en-US" dirty="0"/>
              <a:t>Increase the Page Size</a:t>
            </a:r>
          </a:p>
          <a:p>
            <a:pPr lvl="1"/>
            <a:r>
              <a:rPr lang="en-US" altLang="en-US" dirty="0"/>
              <a:t>This may lead to an increase in fragmentation as not all applications require a large page size</a:t>
            </a:r>
            <a:endParaRPr lang="en-US" altLang="en-US" sz="800" dirty="0"/>
          </a:p>
          <a:p>
            <a:r>
              <a:rPr lang="en-US" altLang="en-US" dirty="0"/>
              <a:t>Provide Multiple Page Sizes</a:t>
            </a:r>
          </a:p>
          <a:p>
            <a:pPr lvl="1"/>
            <a:r>
              <a:rPr lang="en-US" altLang="en-US" dirty="0"/>
              <a:t>This allows applications that require larger page sizes the opportunity to use them without an increase in fragmentation</a:t>
            </a:r>
          </a:p>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62AB2CE-BAAA-4052-BCA8-703C3DC64D5C}"/>
              </a:ext>
            </a:extLst>
          </p:cNvPr>
          <p:cNvSpPr>
            <a:spLocks noGrp="1" noChangeArrowheads="1"/>
          </p:cNvSpPr>
          <p:nvPr>
            <p:ph type="title"/>
          </p:nvPr>
        </p:nvSpPr>
        <p:spPr>
          <a:xfrm>
            <a:off x="808038" y="238158"/>
            <a:ext cx="7878762" cy="576262"/>
          </a:xfrm>
        </p:spPr>
        <p:txBody>
          <a:bodyPr/>
          <a:lstStyle/>
          <a:p>
            <a:pPr eaLnBrk="1" hangingPunct="1"/>
            <a:r>
              <a:rPr lang="en-US" altLang="en-US" dirty="0"/>
              <a:t>Allocation of Frames</a:t>
            </a:r>
          </a:p>
        </p:txBody>
      </p:sp>
      <p:sp>
        <p:nvSpPr>
          <p:cNvPr id="51203" name="Rectangle 3">
            <a:extLst>
              <a:ext uri="{FF2B5EF4-FFF2-40B4-BE49-F238E27FC236}">
                <a16:creationId xmlns:a16="http://schemas.microsoft.com/office/drawing/2014/main" id="{700FB4A8-565F-4B3F-9EE9-D1D1028D443A}"/>
              </a:ext>
            </a:extLst>
          </p:cNvPr>
          <p:cNvSpPr>
            <a:spLocks noGrp="1" noChangeArrowheads="1"/>
          </p:cNvSpPr>
          <p:nvPr>
            <p:ph type="body" idx="1"/>
          </p:nvPr>
        </p:nvSpPr>
        <p:spPr>
          <a:xfrm>
            <a:off x="867746" y="1120774"/>
            <a:ext cx="7735078" cy="5034219"/>
          </a:xfrm>
        </p:spPr>
        <p:txBody>
          <a:bodyPr/>
          <a:lstStyle/>
          <a:p>
            <a:r>
              <a:rPr lang="en-US" altLang="en-US" dirty="0"/>
              <a:t>Each process needs </a:t>
            </a:r>
            <a:r>
              <a:rPr lang="en-US" altLang="en-US" b="1" i="1" dirty="0"/>
              <a:t>MINIMUM</a:t>
            </a:r>
            <a:r>
              <a:rPr lang="en-US" altLang="en-US" dirty="0"/>
              <a:t> number of frames (for performance)</a:t>
            </a:r>
          </a:p>
          <a:p>
            <a:r>
              <a:rPr lang="en-US" altLang="en-US" dirty="0"/>
              <a:t>Example:  IBM 370 – 6 pages to handle SS MOVE instruction:</a:t>
            </a:r>
          </a:p>
          <a:p>
            <a:pPr lvl="1"/>
            <a:r>
              <a:rPr lang="en-US" altLang="en-US" dirty="0"/>
              <a:t>instruction is 6 bytes, might span 2 pages</a:t>
            </a:r>
          </a:p>
          <a:p>
            <a:pPr lvl="1"/>
            <a:r>
              <a:rPr lang="en-US" altLang="en-US" dirty="0"/>
              <a:t>2 pages to handle </a:t>
            </a:r>
            <a:r>
              <a:rPr lang="en-US" altLang="en-US" i="1" dirty="0"/>
              <a:t>from</a:t>
            </a:r>
          </a:p>
          <a:p>
            <a:pPr lvl="1"/>
            <a:r>
              <a:rPr lang="en-US" altLang="en-US" dirty="0"/>
              <a:t>2 pages to handle </a:t>
            </a:r>
            <a:r>
              <a:rPr lang="en-US" altLang="en-US" i="1" dirty="0"/>
              <a:t>to</a:t>
            </a:r>
          </a:p>
          <a:p>
            <a:pPr marL="457200" lvl="1" indent="0">
              <a:buNone/>
            </a:pPr>
            <a:endParaRPr lang="en-US" altLang="en-US" i="1" dirty="0"/>
          </a:p>
          <a:p>
            <a:pPr>
              <a:spcBef>
                <a:spcPts val="0"/>
              </a:spcBef>
            </a:pPr>
            <a:r>
              <a:rPr lang="en-US" altLang="en-US" b="1" i="1" dirty="0"/>
              <a:t>MAXIMUM</a:t>
            </a:r>
            <a:r>
              <a:rPr lang="en-US" altLang="en-US" i="1" dirty="0"/>
              <a:t> </a:t>
            </a:r>
            <a:r>
              <a:rPr lang="en-US" altLang="en-US" dirty="0"/>
              <a:t>number of frames we can give to a process of course is total frames in the system =&gt; can be a big waste</a:t>
            </a:r>
          </a:p>
          <a:p>
            <a:pPr>
              <a:spcBef>
                <a:spcPts val="0"/>
              </a:spcBef>
            </a:pPr>
            <a:endParaRPr lang="en-US" altLang="en-US" dirty="0"/>
          </a:p>
          <a:p>
            <a:pPr>
              <a:spcBef>
                <a:spcPts val="0"/>
              </a:spcBef>
            </a:pPr>
            <a:r>
              <a:rPr lang="en-US" altLang="en-US" dirty="0"/>
              <a:t>REALITY: not enough frames for all processes</a:t>
            </a:r>
          </a:p>
          <a:p>
            <a:pPr>
              <a:spcBef>
                <a:spcPts val="0"/>
              </a:spcBef>
            </a:pPr>
            <a:endParaRPr lang="en-US" altLang="en-US" dirty="0"/>
          </a:p>
        </p:txBody>
      </p:sp>
    </p:spTree>
    <p:extLst>
      <p:ext uri="{BB962C8B-B14F-4D97-AF65-F5344CB8AC3E}">
        <p14:creationId xmlns:p14="http://schemas.microsoft.com/office/powerpoint/2010/main" val="834111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5C91CD0-BB6D-4937-B73B-85F51EAE226D}"/>
              </a:ext>
            </a:extLst>
          </p:cNvPr>
          <p:cNvSpPr>
            <a:spLocks noGrp="1" noChangeArrowheads="1"/>
          </p:cNvSpPr>
          <p:nvPr>
            <p:ph type="title"/>
          </p:nvPr>
        </p:nvSpPr>
        <p:spPr>
          <a:xfrm>
            <a:off x="857928" y="238161"/>
            <a:ext cx="7605712" cy="576262"/>
          </a:xfrm>
        </p:spPr>
        <p:txBody>
          <a:bodyPr/>
          <a:lstStyle/>
          <a:p>
            <a:pPr eaLnBrk="1" hangingPunct="1"/>
            <a:r>
              <a:rPr lang="en-US" altLang="en-US" dirty="0"/>
              <a:t>Program Structure</a:t>
            </a:r>
          </a:p>
        </p:txBody>
      </p:sp>
      <p:sp>
        <p:nvSpPr>
          <p:cNvPr id="77827" name="Rectangle 3">
            <a:extLst>
              <a:ext uri="{FF2B5EF4-FFF2-40B4-BE49-F238E27FC236}">
                <a16:creationId xmlns:a16="http://schemas.microsoft.com/office/drawing/2014/main" id="{29508830-6713-4F82-846C-6E4BBB6AC8AE}"/>
              </a:ext>
            </a:extLst>
          </p:cNvPr>
          <p:cNvSpPr>
            <a:spLocks noGrp="1" noChangeArrowheads="1"/>
          </p:cNvSpPr>
          <p:nvPr>
            <p:ph type="body" idx="1"/>
          </p:nvPr>
        </p:nvSpPr>
        <p:spPr>
          <a:xfrm>
            <a:off x="877888" y="1104900"/>
            <a:ext cx="7548562" cy="4995863"/>
          </a:xfrm>
        </p:spPr>
        <p:txBody>
          <a:bodyPr/>
          <a:lstStyle/>
          <a:p>
            <a:pPr>
              <a:lnSpc>
                <a:spcPct val="90000"/>
              </a:lnSpc>
              <a:tabLst>
                <a:tab pos="3317875" algn="l"/>
                <a:tab pos="3649663" algn="l"/>
              </a:tabLst>
            </a:pPr>
            <a:r>
              <a:rPr lang="en-US" altLang="en-US" dirty="0"/>
              <a:t>Program structure</a:t>
            </a:r>
          </a:p>
          <a:p>
            <a:pPr lvl="1">
              <a:lnSpc>
                <a:spcPct val="90000"/>
              </a:lnSpc>
              <a:tabLst>
                <a:tab pos="3317875" algn="l"/>
                <a:tab pos="3649663" algn="l"/>
              </a:tabLst>
            </a:pPr>
            <a:r>
              <a:rPr lang="en-US" altLang="en-US" dirty="0">
                <a:latin typeface="Courier New" panose="02070309020205020404" pitchFamily="49" charset="0"/>
              </a:rPr>
              <a:t>int[128,128] data;</a:t>
            </a:r>
          </a:p>
          <a:p>
            <a:pPr lvl="1">
              <a:lnSpc>
                <a:spcPct val="90000"/>
              </a:lnSpc>
              <a:tabLst>
                <a:tab pos="3317875" algn="l"/>
                <a:tab pos="3649663" algn="l"/>
              </a:tabLst>
            </a:pPr>
            <a:r>
              <a:rPr lang="en-US" altLang="en-US" dirty="0"/>
              <a:t>Each row is stored in one page </a:t>
            </a:r>
          </a:p>
          <a:p>
            <a:pPr lvl="1">
              <a:lnSpc>
                <a:spcPct val="90000"/>
              </a:lnSpc>
              <a:tabLst>
                <a:tab pos="3317875" algn="l"/>
                <a:tab pos="3649663" algn="l"/>
              </a:tabLst>
            </a:pPr>
            <a:r>
              <a:rPr lang="en-US" altLang="en-US" dirty="0"/>
              <a:t>Program 1 	</a:t>
            </a:r>
          </a:p>
          <a:p>
            <a:pPr>
              <a:lnSpc>
                <a:spcPct val="90000"/>
              </a:lnSpc>
              <a:buFont typeface="Monotype Sorts" pitchFamily="-84" charset="2"/>
              <a:buNone/>
              <a:tabLst>
                <a:tab pos="3317875" algn="l"/>
                <a:tab pos="3649663" algn="l"/>
              </a:tabLst>
            </a:pPr>
            <a:r>
              <a:rPr lang="en-US" altLang="en-US" dirty="0">
                <a:latin typeface="Courier New" panose="02070309020205020404" pitchFamily="49" charset="0"/>
              </a:rPr>
              <a:t>                for (j = 0; j &lt;128; </a:t>
            </a:r>
            <a:r>
              <a:rPr lang="en-US" altLang="en-US" dirty="0" err="1">
                <a:latin typeface="Courier New" panose="02070309020205020404" pitchFamily="49" charset="0"/>
              </a:rPr>
              <a:t>j++</a:t>
            </a:r>
            <a:r>
              <a:rPr lang="en-US" altLang="en-US" dirty="0">
                <a:latin typeface="Courier New" panose="02070309020205020404" pitchFamily="49" charset="0"/>
              </a:rPr>
              <a:t>)</a:t>
            </a:r>
            <a:br>
              <a:rPr lang="en-US" altLang="en-US" dirty="0">
                <a:latin typeface="Courier New" panose="02070309020205020404" pitchFamily="49" charset="0"/>
              </a:rPr>
            </a:br>
            <a:r>
              <a:rPr lang="en-US" altLang="en-US" dirty="0">
                <a:latin typeface="Courier New" panose="02070309020205020404" pitchFamily="49" charset="0"/>
              </a:rPr>
              <a:t>                  for (</a:t>
            </a:r>
            <a:r>
              <a:rPr lang="en-US" altLang="en-US" dirty="0" err="1">
                <a:latin typeface="Courier New" panose="02070309020205020404" pitchFamily="49" charset="0"/>
              </a:rPr>
              <a:t>i</a:t>
            </a:r>
            <a:r>
              <a:rPr lang="en-US" altLang="en-US" dirty="0">
                <a:latin typeface="Courier New" panose="02070309020205020404" pitchFamily="49" charset="0"/>
              </a:rPr>
              <a:t> = 0; </a:t>
            </a:r>
            <a:r>
              <a:rPr lang="en-US" altLang="en-US" dirty="0" err="1">
                <a:latin typeface="Courier New" panose="02070309020205020404" pitchFamily="49" charset="0"/>
              </a:rPr>
              <a:t>i</a:t>
            </a:r>
            <a:r>
              <a:rPr lang="en-US" altLang="en-US" dirty="0">
                <a:latin typeface="Courier New" panose="02070309020205020404" pitchFamily="49" charset="0"/>
              </a:rPr>
              <a:t> &lt; 128; </a:t>
            </a:r>
            <a:r>
              <a:rPr lang="en-US" altLang="en-US" dirty="0" err="1">
                <a:latin typeface="Courier New" panose="02070309020205020404" pitchFamily="49" charset="0"/>
              </a:rPr>
              <a:t>i</a:t>
            </a:r>
            <a:r>
              <a:rPr lang="en-US" altLang="en-US" dirty="0">
                <a:latin typeface="Courier New" panose="02070309020205020404" pitchFamily="49" charset="0"/>
              </a:rPr>
              <a:t>++)</a:t>
            </a:r>
            <a:br>
              <a:rPr lang="en-US" altLang="en-US" dirty="0">
                <a:latin typeface="Courier New" panose="02070309020205020404" pitchFamily="49" charset="0"/>
              </a:rPr>
            </a:br>
            <a:r>
              <a:rPr lang="en-US" altLang="en-US" dirty="0">
                <a:latin typeface="Courier New" panose="02070309020205020404" pitchFamily="49" charset="0"/>
              </a:rPr>
              <a:t>                        data[</a:t>
            </a:r>
            <a:r>
              <a:rPr lang="en-US" altLang="en-US" dirty="0" err="1">
                <a:latin typeface="Courier New" panose="02070309020205020404" pitchFamily="49" charset="0"/>
              </a:rPr>
              <a:t>i,j</a:t>
            </a:r>
            <a:r>
              <a:rPr lang="en-US" altLang="en-US" dirty="0">
                <a:latin typeface="Courier New" panose="02070309020205020404" pitchFamily="49" charset="0"/>
              </a:rPr>
              <a:t>] = 0;</a:t>
            </a:r>
            <a:br>
              <a:rPr lang="en-US" altLang="en-US" dirty="0">
                <a:latin typeface="Courier New" panose="02070309020205020404" pitchFamily="49" charset="0"/>
              </a:rPr>
            </a:br>
            <a:endParaRPr lang="en-US" altLang="en-US" dirty="0">
              <a:latin typeface="Courier New" panose="02070309020205020404" pitchFamily="49" charset="0"/>
            </a:endParaRPr>
          </a:p>
          <a:p>
            <a:pPr lvl="1">
              <a:lnSpc>
                <a:spcPct val="90000"/>
              </a:lnSpc>
              <a:buFont typeface="Monotype Sorts" pitchFamily="-84" charset="2"/>
              <a:buNone/>
              <a:tabLst>
                <a:tab pos="3317875" algn="l"/>
                <a:tab pos="3649663" algn="l"/>
              </a:tabLst>
            </a:pPr>
            <a:r>
              <a:rPr lang="en-US" altLang="en-US" dirty="0"/>
              <a:t>     128 x 128 = 16,384 page faults </a:t>
            </a:r>
            <a:br>
              <a:rPr lang="en-US" altLang="en-US" dirty="0"/>
            </a:br>
            <a:endParaRPr lang="en-US" altLang="en-US" dirty="0"/>
          </a:p>
          <a:p>
            <a:pPr lvl="1">
              <a:lnSpc>
                <a:spcPct val="90000"/>
              </a:lnSpc>
              <a:tabLst>
                <a:tab pos="3317875" algn="l"/>
                <a:tab pos="3649663" algn="l"/>
              </a:tabLst>
            </a:pPr>
            <a:r>
              <a:rPr lang="en-US" altLang="en-US" dirty="0"/>
              <a:t>Program 2 	</a:t>
            </a:r>
          </a:p>
          <a:p>
            <a:pPr lvl="1">
              <a:lnSpc>
                <a:spcPct val="90000"/>
              </a:lnSpc>
              <a:buFont typeface="Monotype Sorts" pitchFamily="-84" charset="2"/>
              <a:buNone/>
              <a:tabLst>
                <a:tab pos="3317875" algn="l"/>
                <a:tab pos="3649663" algn="l"/>
              </a:tabLst>
            </a:pPr>
            <a:r>
              <a:rPr lang="en-US" altLang="en-US" dirty="0">
                <a:latin typeface="Courier New" panose="02070309020205020404" pitchFamily="49" charset="0"/>
              </a:rPr>
              <a:t>             for (</a:t>
            </a:r>
            <a:r>
              <a:rPr lang="en-US" altLang="en-US" dirty="0" err="1">
                <a:latin typeface="Courier New" panose="02070309020205020404" pitchFamily="49" charset="0"/>
              </a:rPr>
              <a:t>i</a:t>
            </a:r>
            <a:r>
              <a:rPr lang="en-US" altLang="en-US" dirty="0">
                <a:latin typeface="Courier New" panose="02070309020205020404" pitchFamily="49" charset="0"/>
              </a:rPr>
              <a:t> = 0; </a:t>
            </a:r>
            <a:r>
              <a:rPr lang="en-US" altLang="en-US" dirty="0" err="1">
                <a:latin typeface="Courier New" panose="02070309020205020404" pitchFamily="49" charset="0"/>
              </a:rPr>
              <a:t>i</a:t>
            </a:r>
            <a:r>
              <a:rPr lang="en-US" altLang="en-US" dirty="0">
                <a:latin typeface="Courier New" panose="02070309020205020404" pitchFamily="49" charset="0"/>
              </a:rPr>
              <a:t> &lt; 128; </a:t>
            </a:r>
            <a:r>
              <a:rPr lang="en-US" altLang="en-US" dirty="0" err="1">
                <a:latin typeface="Courier New" panose="02070309020205020404" pitchFamily="49" charset="0"/>
              </a:rPr>
              <a:t>i</a:t>
            </a:r>
            <a:r>
              <a:rPr lang="en-US" altLang="en-US" dirty="0">
                <a:latin typeface="Courier New" panose="02070309020205020404" pitchFamily="49" charset="0"/>
              </a:rPr>
              <a:t>++)</a:t>
            </a:r>
            <a:br>
              <a:rPr lang="en-US" altLang="en-US" dirty="0">
                <a:latin typeface="Courier New" panose="02070309020205020404" pitchFamily="49" charset="0"/>
              </a:rPr>
            </a:br>
            <a:r>
              <a:rPr lang="en-US" altLang="en-US" dirty="0">
                <a:latin typeface="Courier New" panose="02070309020205020404" pitchFamily="49" charset="0"/>
              </a:rPr>
              <a:t>               for (j = 0; j &lt; 128; </a:t>
            </a:r>
            <a:r>
              <a:rPr lang="en-US" altLang="en-US" dirty="0" err="1">
                <a:latin typeface="Courier New" panose="02070309020205020404" pitchFamily="49" charset="0"/>
              </a:rPr>
              <a:t>j++</a:t>
            </a:r>
            <a:r>
              <a:rPr lang="en-US" altLang="en-US" dirty="0">
                <a:latin typeface="Courier New" panose="02070309020205020404" pitchFamily="49" charset="0"/>
              </a:rPr>
              <a:t>)</a:t>
            </a:r>
            <a:br>
              <a:rPr lang="en-US" altLang="en-US" dirty="0">
                <a:latin typeface="Courier New" panose="02070309020205020404" pitchFamily="49" charset="0"/>
              </a:rPr>
            </a:br>
            <a:r>
              <a:rPr lang="en-US" altLang="en-US" dirty="0">
                <a:latin typeface="Courier New" panose="02070309020205020404" pitchFamily="49" charset="0"/>
              </a:rPr>
              <a:t>                     data[</a:t>
            </a:r>
            <a:r>
              <a:rPr lang="en-US" altLang="en-US" dirty="0" err="1">
                <a:latin typeface="Courier New" panose="02070309020205020404" pitchFamily="49" charset="0"/>
              </a:rPr>
              <a:t>i,j</a:t>
            </a:r>
            <a:r>
              <a:rPr lang="en-US" altLang="en-US" dirty="0">
                <a:latin typeface="Courier New" panose="02070309020205020404" pitchFamily="49" charset="0"/>
              </a:rPr>
              <a:t>] = 0;</a:t>
            </a:r>
          </a:p>
          <a:p>
            <a:pPr lvl="1">
              <a:lnSpc>
                <a:spcPct val="90000"/>
              </a:lnSpc>
              <a:buFont typeface="Monotype Sorts" pitchFamily="-84" charset="2"/>
              <a:buNone/>
              <a:tabLst>
                <a:tab pos="3317875" algn="l"/>
                <a:tab pos="3649663" algn="l"/>
              </a:tabLst>
            </a:pPr>
            <a:br>
              <a:rPr lang="en-US" altLang="en-US" dirty="0"/>
            </a:br>
            <a:r>
              <a:rPr lang="en-US" altLang="en-US" dirty="0"/>
              <a:t>128 page faults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4F98523-3E2E-4E25-A9ED-1A78B98D42D3}"/>
              </a:ext>
            </a:extLst>
          </p:cNvPr>
          <p:cNvSpPr>
            <a:spLocks noGrp="1" noChangeArrowheads="1"/>
          </p:cNvSpPr>
          <p:nvPr>
            <p:ph type="title"/>
          </p:nvPr>
        </p:nvSpPr>
        <p:spPr>
          <a:xfrm>
            <a:off x="727203" y="244123"/>
            <a:ext cx="7800975" cy="576262"/>
          </a:xfrm>
        </p:spPr>
        <p:txBody>
          <a:bodyPr/>
          <a:lstStyle/>
          <a:p>
            <a:pPr eaLnBrk="1" hangingPunct="1"/>
            <a:r>
              <a:rPr lang="en-US" altLang="en-US" dirty="0"/>
              <a:t>I/O interlock</a:t>
            </a:r>
          </a:p>
        </p:txBody>
      </p:sp>
      <p:sp>
        <p:nvSpPr>
          <p:cNvPr id="78851" name="Rectangle 3">
            <a:extLst>
              <a:ext uri="{FF2B5EF4-FFF2-40B4-BE49-F238E27FC236}">
                <a16:creationId xmlns:a16="http://schemas.microsoft.com/office/drawing/2014/main" id="{0E0BF8FC-FB9A-4B67-A07C-AD1B490A7BE0}"/>
              </a:ext>
            </a:extLst>
          </p:cNvPr>
          <p:cNvSpPr>
            <a:spLocks noGrp="1" noChangeArrowheads="1"/>
          </p:cNvSpPr>
          <p:nvPr>
            <p:ph type="body" idx="1"/>
          </p:nvPr>
        </p:nvSpPr>
        <p:spPr>
          <a:xfrm>
            <a:off x="877854" y="1193800"/>
            <a:ext cx="3929063" cy="4459288"/>
          </a:xfrm>
        </p:spPr>
        <p:txBody>
          <a:bodyPr/>
          <a:lstStyle/>
          <a:p>
            <a:r>
              <a:rPr lang="en-US" altLang="en-US" b="1" dirty="0">
                <a:solidFill>
                  <a:srgbClr val="006699"/>
                </a:solidFill>
                <a:latin typeface="+mj-lt"/>
              </a:rPr>
              <a:t>I/O Interlock </a:t>
            </a:r>
            <a:r>
              <a:rPr lang="en-US" altLang="en-US" dirty="0"/>
              <a:t>– Pages must sometimes be locked into memory</a:t>
            </a:r>
          </a:p>
          <a:p>
            <a:r>
              <a:rPr lang="en-US" altLang="en-US" dirty="0"/>
              <a:t>Consider I/O - Pages that are used for copying a file from a device must be locked from being selected for eviction by a page replacement algorithm</a:t>
            </a:r>
          </a:p>
          <a:p>
            <a:r>
              <a:rPr lang="en-US" altLang="en-US" b="1" dirty="0">
                <a:solidFill>
                  <a:srgbClr val="006699"/>
                </a:solidFill>
                <a:latin typeface="+mj-lt"/>
              </a:rPr>
              <a:t>Pinning</a:t>
            </a:r>
            <a:r>
              <a:rPr lang="en-US" altLang="en-US" dirty="0"/>
              <a:t> of pages to lock into memory</a:t>
            </a:r>
          </a:p>
        </p:txBody>
      </p:sp>
      <p:pic>
        <p:nvPicPr>
          <p:cNvPr id="78852" name="Picture 5">
            <a:extLst>
              <a:ext uri="{FF2B5EF4-FFF2-40B4-BE49-F238E27FC236}">
                <a16:creationId xmlns:a16="http://schemas.microsoft.com/office/drawing/2014/main" id="{FBB37575-E6A2-42DB-B423-BAB349CD3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1430338"/>
            <a:ext cx="2733675"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2087A24C-814D-4E6C-B047-D9A2C00F07E7}"/>
              </a:ext>
            </a:extLst>
          </p:cNvPr>
          <p:cNvSpPr>
            <a:spLocks noGrp="1" noChangeArrowheads="1"/>
          </p:cNvSpPr>
          <p:nvPr>
            <p:ph type="ctrTitle"/>
          </p:nvPr>
        </p:nvSpPr>
        <p:spPr/>
        <p:txBody>
          <a:bodyPr/>
          <a:lstStyle/>
          <a:p>
            <a:pPr eaLnBrk="1" hangingPunct="1"/>
            <a:r>
              <a:rPr lang="en-US" altLang="en-US"/>
              <a:t>End of Chapter 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62AB2CE-BAAA-4052-BCA8-703C3DC64D5C}"/>
              </a:ext>
            </a:extLst>
          </p:cNvPr>
          <p:cNvSpPr>
            <a:spLocks noGrp="1" noChangeArrowheads="1"/>
          </p:cNvSpPr>
          <p:nvPr>
            <p:ph type="title"/>
          </p:nvPr>
        </p:nvSpPr>
        <p:spPr>
          <a:xfrm>
            <a:off x="808038" y="238158"/>
            <a:ext cx="7878762" cy="576262"/>
          </a:xfrm>
        </p:spPr>
        <p:txBody>
          <a:bodyPr/>
          <a:lstStyle/>
          <a:p>
            <a:pPr eaLnBrk="1" hangingPunct="1"/>
            <a:r>
              <a:rPr lang="en-US" altLang="en-US" dirty="0"/>
              <a:t>Allocation of Frames</a:t>
            </a:r>
          </a:p>
        </p:txBody>
      </p:sp>
      <p:sp>
        <p:nvSpPr>
          <p:cNvPr id="51203" name="Rectangle 3">
            <a:extLst>
              <a:ext uri="{FF2B5EF4-FFF2-40B4-BE49-F238E27FC236}">
                <a16:creationId xmlns:a16="http://schemas.microsoft.com/office/drawing/2014/main" id="{700FB4A8-565F-4B3F-9EE9-D1D1028D443A}"/>
              </a:ext>
            </a:extLst>
          </p:cNvPr>
          <p:cNvSpPr>
            <a:spLocks noGrp="1" noChangeArrowheads="1"/>
          </p:cNvSpPr>
          <p:nvPr>
            <p:ph type="body" idx="1"/>
          </p:nvPr>
        </p:nvSpPr>
        <p:spPr>
          <a:xfrm>
            <a:off x="867746" y="1120774"/>
            <a:ext cx="7735078" cy="5034219"/>
          </a:xfrm>
        </p:spPr>
        <p:txBody>
          <a:bodyPr/>
          <a:lstStyle/>
          <a:p>
            <a:pPr>
              <a:spcBef>
                <a:spcPts val="0"/>
              </a:spcBef>
            </a:pPr>
            <a:r>
              <a:rPr lang="en-US" altLang="en-US" dirty="0"/>
              <a:t>Allocating frames:</a:t>
            </a:r>
          </a:p>
          <a:p>
            <a:pPr>
              <a:spcBef>
                <a:spcPts val="0"/>
              </a:spcBef>
            </a:pPr>
            <a:endParaRPr lang="en-US" altLang="en-US" dirty="0"/>
          </a:p>
          <a:p>
            <a:pPr marL="1028700" lvl="2" indent="-285750">
              <a:spcBef>
                <a:spcPts val="0"/>
              </a:spcBef>
            </a:pPr>
            <a:r>
              <a:rPr lang="en-US" altLang="en-US" dirty="0"/>
              <a:t>Given: </a:t>
            </a:r>
            <a:r>
              <a:rPr lang="en-US" altLang="en-US" b="1" dirty="0"/>
              <a:t>m</a:t>
            </a:r>
            <a:r>
              <a:rPr lang="en-US" altLang="en-US" dirty="0"/>
              <a:t> frames and </a:t>
            </a:r>
            <a:r>
              <a:rPr lang="en-US" altLang="en-US" b="1" dirty="0"/>
              <a:t>n</a:t>
            </a:r>
            <a:r>
              <a:rPr lang="en-US" altLang="en-US" dirty="0"/>
              <a:t> processes</a:t>
            </a:r>
          </a:p>
          <a:p>
            <a:pPr marL="1028700" lvl="2" indent="-285750">
              <a:spcBef>
                <a:spcPts val="0"/>
              </a:spcBef>
            </a:pPr>
            <a:r>
              <a:rPr lang="en-US" altLang="en-US" dirty="0"/>
              <a:t>Question: how many frames should we give to each process?</a:t>
            </a:r>
          </a:p>
          <a:p>
            <a:pPr>
              <a:spcBef>
                <a:spcPts val="0"/>
              </a:spcBef>
            </a:pPr>
            <a:endParaRPr lang="en-US" altLang="en-US" dirty="0"/>
          </a:p>
          <a:p>
            <a:pPr marL="0" indent="0">
              <a:spcBef>
                <a:spcPts val="0"/>
              </a:spcBef>
              <a:buNone/>
            </a:pPr>
            <a:r>
              <a:rPr lang="en-US" altLang="en-US" dirty="0"/>
              <a:t>Memory Allocation Schemes = mechanisms for memory allocation where we assign processes (which need run and therefore to be loaded to RAM) to available blocks of memory. </a:t>
            </a:r>
          </a:p>
          <a:p>
            <a:pPr marL="0" indent="0">
              <a:spcBef>
                <a:spcPts val="0"/>
              </a:spcBef>
              <a:buNone/>
            </a:pPr>
            <a:endParaRPr lang="en-US" altLang="en-US" dirty="0"/>
          </a:p>
          <a:p>
            <a:pPr marL="0" indent="0">
              <a:spcBef>
                <a:spcPts val="0"/>
              </a:spcBef>
              <a:buNone/>
            </a:pPr>
            <a:r>
              <a:rPr lang="en-US" altLang="en-US" dirty="0"/>
              <a:t>We can divide RAM into partitions which can be:</a:t>
            </a:r>
          </a:p>
          <a:p>
            <a:r>
              <a:rPr lang="en-US" b="1" dirty="0"/>
              <a:t>Contiguous partition</a:t>
            </a:r>
            <a:r>
              <a:rPr lang="en-US" dirty="0"/>
              <a:t>: Single partitions or Multiple(fixed and variable) partitions.</a:t>
            </a:r>
          </a:p>
          <a:p>
            <a:r>
              <a:rPr lang="en-US" b="1" dirty="0"/>
              <a:t>Non-contiguous partition: </a:t>
            </a:r>
            <a:r>
              <a:rPr lang="en-US" dirty="0"/>
              <a:t>Paging, Segmentation, and Combined segmented paging scheme.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70948" y="1182376"/>
            <a:ext cx="7618413" cy="5545393"/>
          </a:xfrm>
        </p:spPr>
        <p:txBody>
          <a:bodyPr/>
          <a:lstStyle/>
          <a:p>
            <a:pPr marL="0" indent="0">
              <a:buNone/>
            </a:pPr>
            <a:r>
              <a:rPr lang="en-US" b="1" dirty="0"/>
              <a:t>1. Allocation of Frames</a:t>
            </a:r>
          </a:p>
          <a:p>
            <a:pPr lvl="1"/>
            <a:r>
              <a:rPr lang="en-US" b="1" dirty="0"/>
              <a:t>Background</a:t>
            </a:r>
          </a:p>
          <a:p>
            <a:pPr lvl="1"/>
            <a:r>
              <a:rPr lang="en-US" b="1" dirty="0">
                <a:highlight>
                  <a:srgbClr val="FFFF00"/>
                </a:highlight>
              </a:rPr>
              <a:t>Fixed &amp; Variable allocations</a:t>
            </a:r>
          </a:p>
          <a:p>
            <a:pPr lvl="1"/>
            <a:r>
              <a:rPr lang="en-US" b="1" dirty="0"/>
              <a:t>Equal &amp; Proportional allocations</a:t>
            </a:r>
          </a:p>
          <a:p>
            <a:pPr lvl="1"/>
            <a:r>
              <a:rPr lang="en-US" b="1" dirty="0"/>
              <a:t>Local &amp; Global allocations</a:t>
            </a:r>
          </a:p>
          <a:p>
            <a:pPr marL="0" indent="0">
              <a:buNone/>
            </a:pPr>
            <a:endParaRPr lang="en-US" b="1" dirty="0"/>
          </a:p>
          <a:p>
            <a:pPr marL="0" indent="0">
              <a:buNone/>
            </a:pPr>
            <a:r>
              <a:rPr lang="en-US" b="1" dirty="0"/>
              <a:t>2. Thrashing</a:t>
            </a:r>
          </a:p>
          <a:p>
            <a:pPr lvl="1"/>
            <a:r>
              <a:rPr lang="en-US" b="1" dirty="0"/>
              <a:t>Cause &amp; Detection</a:t>
            </a:r>
          </a:p>
          <a:p>
            <a:pPr lvl="1"/>
            <a:r>
              <a:rPr lang="en-US" b="1" dirty="0"/>
              <a:t>Solutions</a:t>
            </a:r>
          </a:p>
          <a:p>
            <a:pPr lvl="1"/>
            <a:r>
              <a:rPr lang="en-US" b="1" dirty="0"/>
              <a:t>Working-Set Model</a:t>
            </a:r>
          </a:p>
          <a:p>
            <a:pPr marL="457200" lvl="1" indent="0">
              <a:buNone/>
            </a:pPr>
            <a:endParaRPr lang="en-US" b="1" dirty="0"/>
          </a:p>
          <a:p>
            <a:pPr marL="57150" indent="0">
              <a:buNone/>
            </a:pPr>
            <a:r>
              <a:rPr lang="en-US" b="1" dirty="0"/>
              <a:t>3. Allocating Kernel Memory</a:t>
            </a:r>
          </a:p>
          <a:p>
            <a:pPr marL="57150" indent="0">
              <a:buNone/>
            </a:pPr>
            <a:endParaRPr lang="en-US" b="1" dirty="0"/>
          </a:p>
          <a:p>
            <a:pPr marL="57150" indent="0">
              <a:buNone/>
            </a:pPr>
            <a:r>
              <a:rPr lang="en-US" b="1" dirty="0"/>
              <a:t>4. Other Issues</a:t>
            </a:r>
          </a:p>
          <a:p>
            <a:pPr marL="0" indent="0">
              <a:buNone/>
            </a:pPr>
            <a:endParaRPr lang="en-US" b="1" dirty="0"/>
          </a:p>
        </p:txBody>
      </p:sp>
    </p:spTree>
    <p:extLst>
      <p:ext uri="{BB962C8B-B14F-4D97-AF65-F5344CB8AC3E}">
        <p14:creationId xmlns:p14="http://schemas.microsoft.com/office/powerpoint/2010/main" val="284704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62AB2CE-BAAA-4052-BCA8-703C3DC64D5C}"/>
              </a:ext>
            </a:extLst>
          </p:cNvPr>
          <p:cNvSpPr>
            <a:spLocks noGrp="1" noChangeArrowheads="1"/>
          </p:cNvSpPr>
          <p:nvPr>
            <p:ph type="title"/>
          </p:nvPr>
        </p:nvSpPr>
        <p:spPr>
          <a:xfrm>
            <a:off x="808038" y="238158"/>
            <a:ext cx="7878762" cy="576262"/>
          </a:xfrm>
        </p:spPr>
        <p:txBody>
          <a:bodyPr/>
          <a:lstStyle/>
          <a:p>
            <a:pPr eaLnBrk="1" hangingPunct="1"/>
            <a:r>
              <a:rPr lang="en-US" altLang="en-US" dirty="0"/>
              <a:t>Allocation of Frames</a:t>
            </a:r>
          </a:p>
        </p:txBody>
      </p:sp>
      <p:sp>
        <p:nvSpPr>
          <p:cNvPr id="51203" name="Rectangle 3">
            <a:extLst>
              <a:ext uri="{FF2B5EF4-FFF2-40B4-BE49-F238E27FC236}">
                <a16:creationId xmlns:a16="http://schemas.microsoft.com/office/drawing/2014/main" id="{700FB4A8-565F-4B3F-9EE9-D1D1028D443A}"/>
              </a:ext>
            </a:extLst>
          </p:cNvPr>
          <p:cNvSpPr>
            <a:spLocks noGrp="1" noChangeArrowheads="1"/>
          </p:cNvSpPr>
          <p:nvPr>
            <p:ph type="body" idx="1"/>
          </p:nvPr>
        </p:nvSpPr>
        <p:spPr>
          <a:xfrm>
            <a:off x="808038" y="911890"/>
            <a:ext cx="7735078" cy="5034219"/>
          </a:xfrm>
        </p:spPr>
        <p:txBody>
          <a:bodyPr/>
          <a:lstStyle/>
          <a:p>
            <a:pPr marL="0" indent="0">
              <a:buNone/>
            </a:pPr>
            <a:r>
              <a:rPr lang="en-US" dirty="0"/>
              <a:t>Within </a:t>
            </a:r>
            <a:r>
              <a:rPr lang="en-US" b="1" dirty="0"/>
              <a:t>contiguous partition</a:t>
            </a:r>
            <a:r>
              <a:rPr lang="en-US" dirty="0"/>
              <a:t>: </a:t>
            </a:r>
          </a:p>
          <a:p>
            <a:r>
              <a:rPr lang="en-US" b="1" dirty="0"/>
              <a:t>Single partitions: </a:t>
            </a:r>
            <a:r>
              <a:rPr lang="en-US" dirty="0"/>
              <a:t>RAM is divided into two parts for OS and for a user program that is running. Only one user with one process is present in the system. It is simple but inefficient and program size is fixed. </a:t>
            </a:r>
          </a:p>
          <a:p>
            <a:r>
              <a:rPr lang="en-US" b="1" dirty="0"/>
              <a:t>Multiple partitions: </a:t>
            </a:r>
            <a:r>
              <a:rPr lang="en-US" dirty="0"/>
              <a:t>RAM is divided into more than one partitions which allows to accommodate many processes at a time. </a:t>
            </a:r>
          </a:p>
          <a:p>
            <a:endParaRPr lang="en-US" altLang="en-US" dirty="0"/>
          </a:p>
          <a:p>
            <a:pPr lvl="1">
              <a:spcBef>
                <a:spcPts val="0"/>
              </a:spcBef>
            </a:pPr>
            <a:r>
              <a:rPr lang="en-US" altLang="en-US" b="1" dirty="0"/>
              <a:t>Fixed/Static allocation</a:t>
            </a:r>
            <a:r>
              <a:rPr lang="en-US" altLang="en-US" dirty="0"/>
              <a:t>: each process </a:t>
            </a:r>
            <a:r>
              <a:rPr lang="en-US" dirty="0"/>
              <a:t>has equal or unequal size of partitions and a partition is allocated to an active process, it supports only a fixed number of active processes.</a:t>
            </a:r>
            <a:endParaRPr lang="en-US" altLang="en-US" dirty="0"/>
          </a:p>
          <a:p>
            <a:pPr lvl="1">
              <a:spcBef>
                <a:spcPts val="0"/>
              </a:spcBef>
            </a:pPr>
            <a:endParaRPr lang="en-US" altLang="en-US" dirty="0"/>
          </a:p>
          <a:p>
            <a:pPr lvl="1">
              <a:spcBef>
                <a:spcPts val="0"/>
              </a:spcBef>
            </a:pPr>
            <a:r>
              <a:rPr lang="en-US" altLang="en-US" b="1" dirty="0"/>
              <a:t>Variable/Dynamic allocation</a:t>
            </a:r>
            <a:r>
              <a:rPr lang="en-US" altLang="en-US" dirty="0"/>
              <a:t>: </a:t>
            </a:r>
            <a:r>
              <a:rPr lang="en-US" dirty="0"/>
              <a:t>In contrast with fixed allocation, partitions are not made before the execution. The size of a partition/block fits the size of each process.</a:t>
            </a:r>
            <a:endParaRPr lang="en-US" altLang="en-US" dirty="0"/>
          </a:p>
          <a:p>
            <a:pPr>
              <a:spcBef>
                <a:spcPts val="0"/>
              </a:spcBef>
            </a:pPr>
            <a:endParaRPr lang="en-US" altLang="en-US" dirty="0"/>
          </a:p>
        </p:txBody>
      </p:sp>
    </p:spTree>
    <p:extLst>
      <p:ext uri="{BB962C8B-B14F-4D97-AF65-F5344CB8AC3E}">
        <p14:creationId xmlns:p14="http://schemas.microsoft.com/office/powerpoint/2010/main" val="220729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a:extLst>
              <a:ext uri="{FF2B5EF4-FFF2-40B4-BE49-F238E27FC236}">
                <a16:creationId xmlns:a16="http://schemas.microsoft.com/office/drawing/2014/main" id="{70E5B077-B145-42CF-B6DE-2F59CC8999D4}"/>
              </a:ext>
            </a:extLst>
          </p:cNvPr>
          <p:cNvSpPr>
            <a:spLocks noGrp="1" noChangeArrowheads="1"/>
          </p:cNvSpPr>
          <p:nvPr>
            <p:ph type="title"/>
          </p:nvPr>
        </p:nvSpPr>
        <p:spPr>
          <a:xfrm>
            <a:off x="738188" y="235568"/>
            <a:ext cx="7948612" cy="576262"/>
          </a:xfrm>
        </p:spPr>
        <p:txBody>
          <a:bodyPr/>
          <a:lstStyle/>
          <a:p>
            <a:pPr eaLnBrk="1" hangingPunct="1"/>
            <a:r>
              <a:rPr lang="en-US" altLang="en-US" dirty="0"/>
              <a:t>Fixed Allocation</a:t>
            </a:r>
          </a:p>
        </p:txBody>
      </p:sp>
      <p:sp>
        <p:nvSpPr>
          <p:cNvPr id="1029" name="Rectangle 3">
            <a:extLst>
              <a:ext uri="{FF2B5EF4-FFF2-40B4-BE49-F238E27FC236}">
                <a16:creationId xmlns:a16="http://schemas.microsoft.com/office/drawing/2014/main" id="{0FF48B9C-0D56-4D18-919D-070428F3BB8D}"/>
              </a:ext>
            </a:extLst>
          </p:cNvPr>
          <p:cNvSpPr>
            <a:spLocks noGrp="1" noChangeArrowheads="1"/>
          </p:cNvSpPr>
          <p:nvPr>
            <p:ph type="body" idx="1"/>
          </p:nvPr>
        </p:nvSpPr>
        <p:spPr>
          <a:xfrm>
            <a:off x="627010" y="1031509"/>
            <a:ext cx="8170968" cy="5949394"/>
          </a:xfrm>
        </p:spPr>
        <p:txBody>
          <a:bodyPr/>
          <a:lstStyle/>
          <a:p>
            <a:r>
              <a:rPr lang="en-US" sz="1200" dirty="0"/>
              <a:t>RAM is divided into several regions of fixed size. Generally, a process runs in a partition that is the best fit to its memory needs, though some internal fragmentation is almost always involved.</a:t>
            </a:r>
          </a:p>
          <a:p>
            <a:r>
              <a:rPr lang="en-US" sz="1200" dirty="0"/>
              <a:t>An example is IBM MFT (Multiprogramming with a Fixed number of Tasks) which was part of OS/360. The fixed partitions were set up by the operator in the morning and remained the same for the rest of the day.</a:t>
            </a:r>
          </a:p>
          <a:p>
            <a:r>
              <a:rPr lang="en-US" sz="1200" dirty="0"/>
              <a:t>Example: Three jobs of size 2K, 7K, 20K running on a system with fixed partitions of 4K, 8K, and 24K:</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Here "/////////////////////" represents fragmentation: space that is allocated but not used (here 7K out of a total of 36K)</a:t>
            </a:r>
          </a:p>
          <a:p>
            <a:r>
              <a:rPr lang="en-US" sz="1200" b="1" dirty="0"/>
              <a:t>Lack of flexibility: </a:t>
            </a:r>
            <a:r>
              <a:rPr lang="en-US" sz="1200" dirty="0"/>
              <a:t>The basic problem with this scheme is its lack of flexibility. For example, in the above situation, a job of size 4K might be in the queue. This could fit in the space not needed by the 20K job; but this would not be possible since partitions are fixed.</a:t>
            </a:r>
          </a:p>
          <a:p>
            <a:r>
              <a:rPr lang="en-US" sz="1200" b="1" dirty="0"/>
              <a:t>Maximum job size determined by size of largest partition: </a:t>
            </a:r>
            <a:r>
              <a:rPr lang="en-US" sz="1200" dirty="0"/>
              <a:t>A related problem: the size of the largest partition determines the size of the largest runnable job. This either means that no unusually large jobs can ever run, or else one very large partition has to be created, most of whose space is unused at most times.</a:t>
            </a:r>
          </a:p>
          <a:p>
            <a:endParaRPr lang="en-US" sz="1400" dirty="0"/>
          </a:p>
          <a:p>
            <a:pPr lvl="1"/>
            <a:endParaRPr lang="en-US" altLang="en-US" dirty="0"/>
          </a:p>
        </p:txBody>
      </p:sp>
      <p:pic>
        <p:nvPicPr>
          <p:cNvPr id="6" name="Picture 5">
            <a:extLst>
              <a:ext uri="{FF2B5EF4-FFF2-40B4-BE49-F238E27FC236}">
                <a16:creationId xmlns:a16="http://schemas.microsoft.com/office/drawing/2014/main" id="{7FF431CF-5668-497E-8A2A-C0DDF39DFD6E}"/>
              </a:ext>
            </a:extLst>
          </p:cNvPr>
          <p:cNvPicPr>
            <a:picLocks noChangeAspect="1"/>
          </p:cNvPicPr>
          <p:nvPr/>
        </p:nvPicPr>
        <p:blipFill>
          <a:blip r:embed="rId3"/>
          <a:stretch>
            <a:fillRect/>
          </a:stretch>
        </p:blipFill>
        <p:spPr>
          <a:xfrm>
            <a:off x="2933469" y="2311787"/>
            <a:ext cx="3026927" cy="2427362"/>
          </a:xfrm>
          <a:prstGeom prst="rect">
            <a:avLst/>
          </a:prstGeom>
        </p:spPr>
      </p:pic>
    </p:spTree>
    <p:extLst>
      <p:ext uri="{BB962C8B-B14F-4D97-AF65-F5344CB8AC3E}">
        <p14:creationId xmlns:p14="http://schemas.microsoft.com/office/powerpoint/2010/main" val="2442736728"/>
      </p:ext>
    </p:extLst>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11678</TotalTime>
  <Words>3394</Words>
  <Application>Microsoft Office PowerPoint</Application>
  <PresentationFormat>On-screen Show (4:3)</PresentationFormat>
  <Paragraphs>534</Paragraphs>
  <Slides>52</Slides>
  <Notes>49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5" baseType="lpstr">
      <vt:lpstr>MS PGothic</vt:lpstr>
      <vt:lpstr>MS PGothic</vt:lpstr>
      <vt:lpstr>Arial</vt:lpstr>
      <vt:lpstr>Courier New</vt:lpstr>
      <vt:lpstr>Helvetica</vt:lpstr>
      <vt:lpstr>Monotype Sorts</vt:lpstr>
      <vt:lpstr>Symbol</vt:lpstr>
      <vt:lpstr>Times New Roman</vt:lpstr>
      <vt:lpstr>Verdana</vt:lpstr>
      <vt:lpstr>Webdings</vt:lpstr>
      <vt:lpstr>Wingdings</vt:lpstr>
      <vt:lpstr>os-8</vt:lpstr>
      <vt:lpstr>Equation</vt:lpstr>
      <vt:lpstr>Lecture 19     Allocation of Frames, Thrashing</vt:lpstr>
      <vt:lpstr>Outline</vt:lpstr>
      <vt:lpstr>Outline</vt:lpstr>
      <vt:lpstr>Outline</vt:lpstr>
      <vt:lpstr>Allocation of Frames</vt:lpstr>
      <vt:lpstr>Allocation of Frames</vt:lpstr>
      <vt:lpstr>Outline</vt:lpstr>
      <vt:lpstr>Allocation of Frames</vt:lpstr>
      <vt:lpstr>Fixed Allocation</vt:lpstr>
      <vt:lpstr>Outline</vt:lpstr>
      <vt:lpstr>Fixed Allocation: EQUAL allocation </vt:lpstr>
      <vt:lpstr>Fixed Allocation: PROPORTIONAL allocation </vt:lpstr>
      <vt:lpstr>Variable Allocation</vt:lpstr>
      <vt:lpstr>Variable Allocation</vt:lpstr>
      <vt:lpstr>Compaction for Variable Allocation</vt:lpstr>
      <vt:lpstr>Compaction for Variable Allocation</vt:lpstr>
      <vt:lpstr>Outline</vt:lpstr>
      <vt:lpstr>Global vs. Local Allocation</vt:lpstr>
      <vt:lpstr>Reclaiming Pages</vt:lpstr>
      <vt:lpstr>Reclaiming Pages Example </vt:lpstr>
      <vt:lpstr>Non-Uniform Memory Access</vt:lpstr>
      <vt:lpstr>Non-Uniform Memory Access (Cont.)</vt:lpstr>
      <vt:lpstr>Outline</vt:lpstr>
      <vt:lpstr>Thrashing</vt:lpstr>
      <vt:lpstr>Thrashing (Cont.)</vt:lpstr>
      <vt:lpstr>Outline</vt:lpstr>
      <vt:lpstr>Prepaging</vt:lpstr>
      <vt:lpstr>Demand Paging and Thrashing </vt:lpstr>
      <vt:lpstr>Demand Paging and Thrashing </vt:lpstr>
      <vt:lpstr>Locality In A Memory-Reference Pattern</vt:lpstr>
      <vt:lpstr>Outline</vt:lpstr>
      <vt:lpstr>Working-Set Model</vt:lpstr>
      <vt:lpstr>Working-Set Model</vt:lpstr>
      <vt:lpstr>Working-Set Model (Cont.)</vt:lpstr>
      <vt:lpstr>Working-Set Model (Cont.)</vt:lpstr>
      <vt:lpstr>Keeping Track of the Working Set</vt:lpstr>
      <vt:lpstr>Page-Fault Frequency</vt:lpstr>
      <vt:lpstr>Working Sets and Page Fault Rates</vt:lpstr>
      <vt:lpstr>Outline</vt:lpstr>
      <vt:lpstr>Allocating Kernel Memory</vt:lpstr>
      <vt:lpstr>Buddy System</vt:lpstr>
      <vt:lpstr>Buddy System Allocator</vt:lpstr>
      <vt:lpstr>Slab Allocator</vt:lpstr>
      <vt:lpstr>Slab Allocation</vt:lpstr>
      <vt:lpstr>Slab Allocator in Linux</vt:lpstr>
      <vt:lpstr>Slab Allocator in Linux (Cont.)</vt:lpstr>
      <vt:lpstr>Outline</vt:lpstr>
      <vt:lpstr>Page Size</vt:lpstr>
      <vt:lpstr>TLB Reach </vt:lpstr>
      <vt:lpstr>Program Structure</vt:lpstr>
      <vt:lpstr>I/O interlock</vt:lpstr>
      <vt:lpstr>End of Chapter 10</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phamh</cp:lastModifiedBy>
  <cp:revision>463</cp:revision>
  <cp:lastPrinted>2001-06-14T13:58:17Z</cp:lastPrinted>
  <dcterms:created xsi:type="dcterms:W3CDTF">2011-01-13T23:43:38Z</dcterms:created>
  <dcterms:modified xsi:type="dcterms:W3CDTF">2021-03-26T15:56:54Z</dcterms:modified>
</cp:coreProperties>
</file>