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81"/>
  </p:notesMasterIdLst>
  <p:handoutMasterIdLst>
    <p:handoutMasterId r:id="rId82"/>
  </p:handoutMasterIdLst>
  <p:sldIdLst>
    <p:sldId id="379" r:id="rId2"/>
    <p:sldId id="486" r:id="rId3"/>
    <p:sldId id="471" r:id="rId4"/>
    <p:sldId id="287" r:id="rId5"/>
    <p:sldId id="487" r:id="rId6"/>
    <p:sldId id="259" r:id="rId7"/>
    <p:sldId id="261" r:id="rId8"/>
    <p:sldId id="316" r:id="rId9"/>
    <p:sldId id="262" r:id="rId10"/>
    <p:sldId id="263" r:id="rId11"/>
    <p:sldId id="264" r:id="rId12"/>
    <p:sldId id="267" r:id="rId13"/>
    <p:sldId id="488" r:id="rId14"/>
    <p:sldId id="260" r:id="rId15"/>
    <p:sldId id="489" r:id="rId16"/>
    <p:sldId id="269" r:id="rId17"/>
    <p:sldId id="268" r:id="rId18"/>
    <p:sldId id="270" r:id="rId19"/>
    <p:sldId id="317" r:id="rId20"/>
    <p:sldId id="271" r:id="rId21"/>
    <p:sldId id="490" r:id="rId22"/>
    <p:sldId id="272" r:id="rId23"/>
    <p:sldId id="275" r:id="rId24"/>
    <p:sldId id="276" r:id="rId25"/>
    <p:sldId id="491" r:id="rId26"/>
    <p:sldId id="277" r:id="rId27"/>
    <p:sldId id="278" r:id="rId28"/>
    <p:sldId id="279" r:id="rId29"/>
    <p:sldId id="281" r:id="rId30"/>
    <p:sldId id="282" r:id="rId31"/>
    <p:sldId id="283" r:id="rId32"/>
    <p:sldId id="284" r:id="rId33"/>
    <p:sldId id="285" r:id="rId34"/>
    <p:sldId id="498" r:id="rId35"/>
    <p:sldId id="345" r:id="rId36"/>
    <p:sldId id="346" r:id="rId37"/>
    <p:sldId id="348" r:id="rId38"/>
    <p:sldId id="349" r:id="rId39"/>
    <p:sldId id="351" r:id="rId40"/>
    <p:sldId id="352" r:id="rId41"/>
    <p:sldId id="353" r:id="rId42"/>
    <p:sldId id="354" r:id="rId43"/>
    <p:sldId id="359" r:id="rId44"/>
    <p:sldId id="360" r:id="rId45"/>
    <p:sldId id="361" r:id="rId46"/>
    <p:sldId id="496" r:id="rId47"/>
    <p:sldId id="334" r:id="rId48"/>
    <p:sldId id="492" r:id="rId49"/>
    <p:sldId id="493" r:id="rId50"/>
    <p:sldId id="335" r:id="rId51"/>
    <p:sldId id="336" r:id="rId52"/>
    <p:sldId id="337" r:id="rId53"/>
    <p:sldId id="338" r:id="rId54"/>
    <p:sldId id="494" r:id="rId55"/>
    <p:sldId id="286" r:id="rId56"/>
    <p:sldId id="288" r:id="rId57"/>
    <p:sldId id="289" r:id="rId58"/>
    <p:sldId id="291" r:id="rId59"/>
    <p:sldId id="292" r:id="rId60"/>
    <p:sldId id="293" r:id="rId61"/>
    <p:sldId id="495" r:id="rId62"/>
    <p:sldId id="294" r:id="rId63"/>
    <p:sldId id="295" r:id="rId64"/>
    <p:sldId id="298" r:id="rId65"/>
    <p:sldId id="297" r:id="rId66"/>
    <p:sldId id="497" r:id="rId67"/>
    <p:sldId id="391" r:id="rId68"/>
    <p:sldId id="339" r:id="rId69"/>
    <p:sldId id="340" r:id="rId70"/>
    <p:sldId id="344" r:id="rId71"/>
    <p:sldId id="499" r:id="rId72"/>
    <p:sldId id="364" r:id="rId73"/>
    <p:sldId id="365" r:id="rId74"/>
    <p:sldId id="367" r:id="rId75"/>
    <p:sldId id="368" r:id="rId76"/>
    <p:sldId id="370" r:id="rId77"/>
    <p:sldId id="372" r:id="rId78"/>
    <p:sldId id="373" r:id="rId79"/>
    <p:sldId id="374" r:id="rId80"/>
  </p:sldIdLst>
  <p:sldSz cx="9144000" cy="6858000" type="screen4x3"/>
  <p:notesSz cx="6881813" cy="92964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816">
          <p15:clr>
            <a:srgbClr val="A4A3A4"/>
          </p15:clr>
        </p15:guide>
        <p15:guide id="2" pos="4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a:srgbClr val="9966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23" autoAdjust="0"/>
    <p:restoredTop sz="94667"/>
  </p:normalViewPr>
  <p:slideViewPr>
    <p:cSldViewPr snapToGrid="0">
      <p:cViewPr>
        <p:scale>
          <a:sx n="100" d="100"/>
          <a:sy n="100" d="100"/>
        </p:scale>
        <p:origin x="1848" y="-66"/>
      </p:cViewPr>
      <p:guideLst>
        <p:guide orient="horz" pos="816"/>
        <p:guide pos="4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24"/>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D114A89C-1C73-4D44-A8BC-42BAA055C198}"/>
              </a:ext>
            </a:extLst>
          </p:cNvPr>
          <p:cNvSpPr>
            <a:spLocks noGrp="1" noChangeArrowheads="1"/>
          </p:cNvSpPr>
          <p:nvPr>
            <p:ph type="hdr" sz="quarter"/>
          </p:nvPr>
        </p:nvSpPr>
        <p:spPr bwMode="auto">
          <a:xfrm>
            <a:off x="0" y="0"/>
            <a:ext cx="3016250" cy="442913"/>
          </a:xfrm>
          <a:prstGeom prst="rect">
            <a:avLst/>
          </a:prstGeom>
          <a:noFill/>
          <a:ln w="9525">
            <a:noFill/>
            <a:miter lim="800000"/>
            <a:headEnd/>
            <a:tailEnd/>
          </a:ln>
        </p:spPr>
        <p:txBody>
          <a:bodyPr vert="horz" wrap="none" lIns="87575" tIns="43788" rIns="87575" bIns="43788" numCol="1" anchor="ctr" anchorCtr="0" compatLnSpc="1">
            <a:prstTxWarp prst="textNoShape">
              <a:avLst/>
            </a:prstTxWarp>
          </a:bodyPr>
          <a:lstStyle>
            <a:lvl1pPr defTabSz="876300">
              <a:defRPr sz="1100">
                <a:latin typeface="Helvetica" charset="0"/>
                <a:ea typeface="ＭＳ Ｐゴシック" charset="-128"/>
                <a:cs typeface="ＭＳ Ｐゴシック" charset="-128"/>
              </a:defRPr>
            </a:lvl1pPr>
          </a:lstStyle>
          <a:p>
            <a:pPr>
              <a:defRPr/>
            </a:pPr>
            <a:endParaRPr lang="en-US"/>
          </a:p>
        </p:txBody>
      </p:sp>
      <p:sp>
        <p:nvSpPr>
          <p:cNvPr id="46083" name="Rectangle 3">
            <a:extLst>
              <a:ext uri="{FF2B5EF4-FFF2-40B4-BE49-F238E27FC236}">
                <a16:creationId xmlns:a16="http://schemas.microsoft.com/office/drawing/2014/main" id="{CBDAB79E-6014-4A3D-84DF-A7CEB339BCE3}"/>
              </a:ext>
            </a:extLst>
          </p:cNvPr>
          <p:cNvSpPr>
            <a:spLocks noGrp="1" noChangeArrowheads="1"/>
          </p:cNvSpPr>
          <p:nvPr>
            <p:ph type="dt" sz="quarter" idx="1"/>
          </p:nvPr>
        </p:nvSpPr>
        <p:spPr bwMode="auto">
          <a:xfrm>
            <a:off x="3878263" y="0"/>
            <a:ext cx="3016250" cy="442913"/>
          </a:xfrm>
          <a:prstGeom prst="rect">
            <a:avLst/>
          </a:prstGeom>
          <a:noFill/>
          <a:ln w="9525">
            <a:noFill/>
            <a:miter lim="800000"/>
            <a:headEnd/>
            <a:tailEnd/>
          </a:ln>
        </p:spPr>
        <p:txBody>
          <a:bodyPr vert="horz" wrap="none" lIns="87575" tIns="43788" rIns="87575" bIns="43788" numCol="1" anchor="ctr" anchorCtr="0" compatLnSpc="1">
            <a:prstTxWarp prst="textNoShape">
              <a:avLst/>
            </a:prstTxWarp>
          </a:bodyPr>
          <a:lstStyle>
            <a:lvl1pPr algn="r" defTabSz="876300">
              <a:defRPr sz="1100">
                <a:latin typeface="Helvetica" charset="0"/>
                <a:ea typeface="ＭＳ Ｐゴシック" charset="-128"/>
                <a:cs typeface="ＭＳ Ｐゴシック" charset="-128"/>
              </a:defRPr>
            </a:lvl1pPr>
          </a:lstStyle>
          <a:p>
            <a:pPr>
              <a:defRPr/>
            </a:pPr>
            <a:endParaRPr lang="en-US"/>
          </a:p>
        </p:txBody>
      </p:sp>
      <p:sp>
        <p:nvSpPr>
          <p:cNvPr id="46084" name="Rectangle 4">
            <a:extLst>
              <a:ext uri="{FF2B5EF4-FFF2-40B4-BE49-F238E27FC236}">
                <a16:creationId xmlns:a16="http://schemas.microsoft.com/office/drawing/2014/main" id="{90D5592A-E44D-4423-B07A-957389C43B80}"/>
              </a:ext>
            </a:extLst>
          </p:cNvPr>
          <p:cNvSpPr>
            <a:spLocks noGrp="1" noChangeArrowheads="1"/>
          </p:cNvSpPr>
          <p:nvPr>
            <p:ph type="ftr" sz="quarter" idx="2"/>
          </p:nvPr>
        </p:nvSpPr>
        <p:spPr bwMode="auto">
          <a:xfrm>
            <a:off x="0" y="8866188"/>
            <a:ext cx="3016250" cy="442912"/>
          </a:xfrm>
          <a:prstGeom prst="rect">
            <a:avLst/>
          </a:prstGeom>
          <a:noFill/>
          <a:ln w="9525">
            <a:noFill/>
            <a:miter lim="800000"/>
            <a:headEnd/>
            <a:tailEnd/>
          </a:ln>
        </p:spPr>
        <p:txBody>
          <a:bodyPr vert="horz" wrap="none" lIns="87575" tIns="43788" rIns="87575" bIns="43788" numCol="1" anchor="b" anchorCtr="0" compatLnSpc="1">
            <a:prstTxWarp prst="textNoShape">
              <a:avLst/>
            </a:prstTxWarp>
          </a:bodyPr>
          <a:lstStyle>
            <a:lvl1pPr defTabSz="876300">
              <a:defRPr sz="1100">
                <a:latin typeface="Helvetica" charset="0"/>
                <a:ea typeface="ＭＳ Ｐゴシック" charset="-128"/>
                <a:cs typeface="ＭＳ Ｐゴシック" charset="-128"/>
              </a:defRPr>
            </a:lvl1pPr>
          </a:lstStyle>
          <a:p>
            <a:pPr>
              <a:defRPr/>
            </a:pPr>
            <a:endParaRPr lang="en-US"/>
          </a:p>
        </p:txBody>
      </p:sp>
      <p:sp>
        <p:nvSpPr>
          <p:cNvPr id="46085" name="Rectangle 5">
            <a:extLst>
              <a:ext uri="{FF2B5EF4-FFF2-40B4-BE49-F238E27FC236}">
                <a16:creationId xmlns:a16="http://schemas.microsoft.com/office/drawing/2014/main" id="{91FDBA55-75B0-4E79-BF0F-BC11D59E5FB6}"/>
              </a:ext>
            </a:extLst>
          </p:cNvPr>
          <p:cNvSpPr>
            <a:spLocks noGrp="1" noChangeArrowheads="1"/>
          </p:cNvSpPr>
          <p:nvPr>
            <p:ph type="sldNum" sz="quarter" idx="3"/>
          </p:nvPr>
        </p:nvSpPr>
        <p:spPr bwMode="auto">
          <a:xfrm>
            <a:off x="3878263" y="8866188"/>
            <a:ext cx="3016250" cy="442912"/>
          </a:xfrm>
          <a:prstGeom prst="rect">
            <a:avLst/>
          </a:prstGeom>
          <a:noFill/>
          <a:ln w="9525">
            <a:noFill/>
            <a:miter lim="800000"/>
            <a:headEnd/>
            <a:tailEnd/>
          </a:ln>
        </p:spPr>
        <p:txBody>
          <a:bodyPr vert="horz" wrap="none" lIns="87575" tIns="43788" rIns="87575" bIns="43788" numCol="1" anchor="b" anchorCtr="0" compatLnSpc="1">
            <a:prstTxWarp prst="textNoShape">
              <a:avLst/>
            </a:prstTxWarp>
          </a:bodyPr>
          <a:lstStyle>
            <a:lvl1pPr algn="r" defTabSz="876300">
              <a:defRPr sz="1100" smtClean="0">
                <a:latin typeface="Helvetica" panose="020B0604020202020204" pitchFamily="34" charset="0"/>
              </a:defRPr>
            </a:lvl1pPr>
          </a:lstStyle>
          <a:p>
            <a:pPr>
              <a:defRPr/>
            </a:pPr>
            <a:fld id="{01873986-C89E-4478-9B6A-F6B0BF3B5D5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45A858E-881C-46A6-B3BB-38AF66B8F999}"/>
              </a:ext>
            </a:extLst>
          </p:cNvPr>
          <p:cNvSpPr>
            <a:spLocks noGrp="1" noChangeArrowheads="1"/>
          </p:cNvSpPr>
          <p:nvPr>
            <p:ph type="hdr" sz="quarter"/>
          </p:nvPr>
        </p:nvSpPr>
        <p:spPr bwMode="auto">
          <a:xfrm>
            <a:off x="0" y="0"/>
            <a:ext cx="2981325" cy="463550"/>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lvl1pPr defTabSz="923925">
              <a:defRPr sz="1200">
                <a:latin typeface="Times New Roman" charset="0"/>
                <a:ea typeface="ＭＳ Ｐゴシック" charset="-128"/>
                <a:cs typeface="ＭＳ Ｐゴシック" charset="-128"/>
              </a:defRPr>
            </a:lvl1pPr>
          </a:lstStyle>
          <a:p>
            <a:pPr>
              <a:defRPr/>
            </a:pPr>
            <a:endParaRPr lang="en-US"/>
          </a:p>
        </p:txBody>
      </p:sp>
      <p:sp>
        <p:nvSpPr>
          <p:cNvPr id="6147" name="Rectangle 3">
            <a:extLst>
              <a:ext uri="{FF2B5EF4-FFF2-40B4-BE49-F238E27FC236}">
                <a16:creationId xmlns:a16="http://schemas.microsoft.com/office/drawing/2014/main" id="{A76C7A83-A047-4863-99DC-443A82A89530}"/>
              </a:ext>
            </a:extLst>
          </p:cNvPr>
          <p:cNvSpPr>
            <a:spLocks noGrp="1" noChangeArrowheads="1"/>
          </p:cNvSpPr>
          <p:nvPr>
            <p:ph type="dt" idx="1"/>
          </p:nvPr>
        </p:nvSpPr>
        <p:spPr bwMode="auto">
          <a:xfrm>
            <a:off x="3900488" y="0"/>
            <a:ext cx="2981325" cy="463550"/>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lvl1pPr algn="r" defTabSz="923925">
              <a:defRPr sz="1200">
                <a:latin typeface="Times New Roman" charset="0"/>
                <a:ea typeface="ＭＳ Ｐゴシック" charset="-128"/>
                <a:cs typeface="ＭＳ Ｐゴシック" charset="-128"/>
              </a:defRPr>
            </a:lvl1pPr>
          </a:lstStyle>
          <a:p>
            <a:pPr>
              <a:defRPr/>
            </a:pPr>
            <a:endParaRPr lang="en-US"/>
          </a:p>
        </p:txBody>
      </p:sp>
      <p:sp>
        <p:nvSpPr>
          <p:cNvPr id="3076" name="Rectangle 4">
            <a:extLst>
              <a:ext uri="{FF2B5EF4-FFF2-40B4-BE49-F238E27FC236}">
                <a16:creationId xmlns:a16="http://schemas.microsoft.com/office/drawing/2014/main" id="{A2A60EB1-DAFD-4AE9-AB03-60CC4D8EEE96}"/>
              </a:ext>
            </a:extLst>
          </p:cNvPr>
          <p:cNvSpPr>
            <a:spLocks noGrp="1" noRot="1" noChangeAspect="1" noChangeArrowheads="1" noTextEdit="1"/>
          </p:cNvSpPr>
          <p:nvPr>
            <p:ph type="sldImg" idx="2"/>
          </p:nvPr>
        </p:nvSpPr>
        <p:spPr bwMode="auto">
          <a:xfrm>
            <a:off x="11176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E281DC59-26C3-4F7F-8E43-93FC93CCE3E1}"/>
              </a:ext>
            </a:extLst>
          </p:cNvPr>
          <p:cNvSpPr>
            <a:spLocks noGrp="1" noChangeArrowheads="1"/>
          </p:cNvSpPr>
          <p:nvPr>
            <p:ph type="body" sz="quarter" idx="3"/>
          </p:nvPr>
        </p:nvSpPr>
        <p:spPr bwMode="auto">
          <a:xfrm>
            <a:off x="917575" y="4416425"/>
            <a:ext cx="5046663" cy="4181475"/>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C2C085E6-91D9-44E7-80E9-718A60124C0E}"/>
              </a:ext>
            </a:extLst>
          </p:cNvPr>
          <p:cNvSpPr>
            <a:spLocks noGrp="1" noChangeArrowheads="1"/>
          </p:cNvSpPr>
          <p:nvPr>
            <p:ph type="ftr" sz="quarter" idx="4"/>
          </p:nvPr>
        </p:nvSpPr>
        <p:spPr bwMode="auto">
          <a:xfrm>
            <a:off x="0" y="8832850"/>
            <a:ext cx="2981325" cy="463550"/>
          </a:xfrm>
          <a:prstGeom prst="rect">
            <a:avLst/>
          </a:prstGeom>
          <a:noFill/>
          <a:ln w="9525">
            <a:noFill/>
            <a:miter lim="800000"/>
            <a:headEnd/>
            <a:tailEnd/>
          </a:ln>
        </p:spPr>
        <p:txBody>
          <a:bodyPr vert="horz" wrap="none" lIns="92436" tIns="46217" rIns="92436" bIns="46217" numCol="1" anchor="b" anchorCtr="0" compatLnSpc="1">
            <a:prstTxWarp prst="textNoShape">
              <a:avLst/>
            </a:prstTxWarp>
          </a:bodyPr>
          <a:lstStyle>
            <a:lvl1pPr defTabSz="923925">
              <a:defRPr sz="1200">
                <a:latin typeface="Times New Roman" charset="0"/>
                <a:ea typeface="ＭＳ Ｐゴシック" charset="-128"/>
                <a:cs typeface="ＭＳ Ｐゴシック" charset="-128"/>
              </a:defRPr>
            </a:lvl1pPr>
          </a:lstStyle>
          <a:p>
            <a:pPr>
              <a:defRPr/>
            </a:pPr>
            <a:endParaRPr lang="en-US"/>
          </a:p>
        </p:txBody>
      </p:sp>
      <p:sp>
        <p:nvSpPr>
          <p:cNvPr id="6151" name="Rectangle 7">
            <a:extLst>
              <a:ext uri="{FF2B5EF4-FFF2-40B4-BE49-F238E27FC236}">
                <a16:creationId xmlns:a16="http://schemas.microsoft.com/office/drawing/2014/main" id="{0950034D-84CE-4525-AFD4-671AE6465659}"/>
              </a:ext>
            </a:extLst>
          </p:cNvPr>
          <p:cNvSpPr>
            <a:spLocks noGrp="1" noChangeArrowheads="1"/>
          </p:cNvSpPr>
          <p:nvPr>
            <p:ph type="sldNum" sz="quarter" idx="5"/>
          </p:nvPr>
        </p:nvSpPr>
        <p:spPr bwMode="auto">
          <a:xfrm>
            <a:off x="3900488" y="8832850"/>
            <a:ext cx="2981325" cy="463550"/>
          </a:xfrm>
          <a:prstGeom prst="rect">
            <a:avLst/>
          </a:prstGeom>
          <a:noFill/>
          <a:ln w="9525">
            <a:noFill/>
            <a:miter lim="800000"/>
            <a:headEnd/>
            <a:tailEnd/>
          </a:ln>
        </p:spPr>
        <p:txBody>
          <a:bodyPr vert="horz" wrap="none" lIns="92436" tIns="46217" rIns="92436" bIns="46217" numCol="1" anchor="b" anchorCtr="0" compatLnSpc="1">
            <a:prstTxWarp prst="textNoShape">
              <a:avLst/>
            </a:prstTxWarp>
          </a:bodyPr>
          <a:lstStyle>
            <a:lvl1pPr algn="r" defTabSz="923925">
              <a:defRPr sz="1200" smtClean="0">
                <a:latin typeface="Times New Roman" panose="02020603050405020304" pitchFamily="18" charset="0"/>
              </a:defRPr>
            </a:lvl1pPr>
          </a:lstStyle>
          <a:p>
            <a:pPr>
              <a:defRPr/>
            </a:pPr>
            <a:fld id="{DAA890F1-2F48-45ED-9750-542EA7D8C9E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2</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574664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3FF0752-631B-4837-8997-5DCFD4664B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363F8E3-1A48-4BB3-A5CF-D0A947C89F04}" type="slidenum">
              <a:rPr lang="en-US" altLang="en-US">
                <a:latin typeface="Times New Roman" panose="02020603050405020304" pitchFamily="18" charset="0"/>
              </a:rPr>
              <a:pPr/>
              <a:t>11</a:t>
            </a:fld>
            <a:endParaRPr lang="en-US" altLang="en-US">
              <a:latin typeface="Times New Roman" panose="02020603050405020304" pitchFamily="18" charset="0"/>
            </a:endParaRPr>
          </a:p>
        </p:txBody>
      </p:sp>
      <p:sp>
        <p:nvSpPr>
          <p:cNvPr id="57347" name="Rectangle 2">
            <a:extLst>
              <a:ext uri="{FF2B5EF4-FFF2-40B4-BE49-F238E27FC236}">
                <a16:creationId xmlns:a16="http://schemas.microsoft.com/office/drawing/2014/main" id="{892DA693-929A-4C16-927D-FBB8F82E2E5C}"/>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1C9BAE9D-E811-4111-992F-4347461105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4874DE05-8D7E-4071-94C0-99D5B53A19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7ED6D5B-AC78-4527-B106-10E3B86FB87E}" type="slidenum">
              <a:rPr lang="en-US" altLang="en-US">
                <a:latin typeface="Times New Roman" panose="02020603050405020304" pitchFamily="18" charset="0"/>
              </a:rPr>
              <a:pPr/>
              <a:t>12</a:t>
            </a:fld>
            <a:endParaRPr lang="en-US" altLang="en-US">
              <a:latin typeface="Times New Roman" panose="02020603050405020304" pitchFamily="18" charset="0"/>
            </a:endParaRPr>
          </a:p>
        </p:txBody>
      </p:sp>
      <p:sp>
        <p:nvSpPr>
          <p:cNvPr id="60419" name="Rectangle 2">
            <a:extLst>
              <a:ext uri="{FF2B5EF4-FFF2-40B4-BE49-F238E27FC236}">
                <a16:creationId xmlns:a16="http://schemas.microsoft.com/office/drawing/2014/main" id="{16A9DAD7-0014-4C1F-B6BC-383369EB9792}"/>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E2041AF8-40BC-4BD4-AE4B-9C36101991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13</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504467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C186DCFD-D70B-4812-BD91-F434C524AC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E05CEC3-A068-4B76-B054-2088C316CEBC}" type="slidenum">
              <a:rPr lang="en-US" altLang="en-US">
                <a:latin typeface="Times New Roman" panose="02020603050405020304" pitchFamily="18" charset="0"/>
              </a:rPr>
              <a:pPr/>
              <a:t>14</a:t>
            </a:fld>
            <a:endParaRPr lang="en-US" altLang="en-US">
              <a:latin typeface="Times New Roman" panose="02020603050405020304" pitchFamily="18" charset="0"/>
            </a:endParaRPr>
          </a:p>
        </p:txBody>
      </p:sp>
      <p:sp>
        <p:nvSpPr>
          <p:cNvPr id="61443" name="Rectangle 2">
            <a:extLst>
              <a:ext uri="{FF2B5EF4-FFF2-40B4-BE49-F238E27FC236}">
                <a16:creationId xmlns:a16="http://schemas.microsoft.com/office/drawing/2014/main" id="{7FF909BF-E68B-4257-B1C7-493C40FF30A1}"/>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0362F85C-BCFE-4811-B73A-397FF5353E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15</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713176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6AEA2D34-0A0A-4613-95D8-AB1557F724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34E6140-E648-4D9E-88BD-60A08E5829CA}" type="slidenum">
              <a:rPr lang="en-US" altLang="en-US">
                <a:latin typeface="Times New Roman" panose="02020603050405020304" pitchFamily="18" charset="0"/>
              </a:rPr>
              <a:pPr/>
              <a:t>16</a:t>
            </a:fld>
            <a:endParaRPr lang="en-US" altLang="en-US">
              <a:latin typeface="Times New Roman" panose="02020603050405020304" pitchFamily="18" charset="0"/>
            </a:endParaRPr>
          </a:p>
        </p:txBody>
      </p:sp>
      <p:sp>
        <p:nvSpPr>
          <p:cNvPr id="62467" name="Rectangle 2">
            <a:extLst>
              <a:ext uri="{FF2B5EF4-FFF2-40B4-BE49-F238E27FC236}">
                <a16:creationId xmlns:a16="http://schemas.microsoft.com/office/drawing/2014/main" id="{7A89404A-C96E-4AEC-80C0-EB89D568A883}"/>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37756345-EFC9-4FE4-91E1-C60D0C784E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6AE9770D-EE50-408A-B9AC-65DFB5BE3B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6E7FED8-4114-426E-AFA1-DD1BFBB9DE89}" type="slidenum">
              <a:rPr lang="en-US" altLang="en-US">
                <a:latin typeface="Times New Roman" panose="02020603050405020304" pitchFamily="18" charset="0"/>
              </a:rPr>
              <a:pPr/>
              <a:t>17</a:t>
            </a:fld>
            <a:endParaRPr lang="en-US" altLang="en-US">
              <a:latin typeface="Times New Roman" panose="02020603050405020304" pitchFamily="18" charset="0"/>
            </a:endParaRPr>
          </a:p>
        </p:txBody>
      </p:sp>
      <p:sp>
        <p:nvSpPr>
          <p:cNvPr id="63491" name="Rectangle 2">
            <a:extLst>
              <a:ext uri="{FF2B5EF4-FFF2-40B4-BE49-F238E27FC236}">
                <a16:creationId xmlns:a16="http://schemas.microsoft.com/office/drawing/2014/main" id="{AAC9FE28-57EF-4166-9357-71412318ED83}"/>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CDD2402A-E21D-4607-BC3D-9DCDE79B40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3E677670-B990-468F-88FF-26B7FC7BD5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A80DDC2-7258-4C00-8EA4-9619F7961C13}" type="slidenum">
              <a:rPr lang="en-US" altLang="en-US">
                <a:latin typeface="Times New Roman" panose="02020603050405020304" pitchFamily="18" charset="0"/>
              </a:rPr>
              <a:pPr/>
              <a:t>18</a:t>
            </a:fld>
            <a:endParaRPr lang="en-US" altLang="en-US">
              <a:latin typeface="Times New Roman" panose="02020603050405020304" pitchFamily="18" charset="0"/>
            </a:endParaRPr>
          </a:p>
        </p:txBody>
      </p:sp>
      <p:sp>
        <p:nvSpPr>
          <p:cNvPr id="64515" name="Rectangle 2">
            <a:extLst>
              <a:ext uri="{FF2B5EF4-FFF2-40B4-BE49-F238E27FC236}">
                <a16:creationId xmlns:a16="http://schemas.microsoft.com/office/drawing/2014/main" id="{921CCBBF-AE47-4C42-9F23-4441D00ACA1B}"/>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A5AB92E4-F8DF-4E77-B593-3CB68DA741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4B0E816B-8497-42ED-AAFC-698C4827A6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16A1499-5760-4D5F-9D28-0D4A9225FA87}" type="slidenum">
              <a:rPr lang="en-US" altLang="en-US">
                <a:latin typeface="Times New Roman" panose="02020603050405020304" pitchFamily="18" charset="0"/>
              </a:rPr>
              <a:pPr/>
              <a:t>19</a:t>
            </a:fld>
            <a:endParaRPr lang="en-US" altLang="en-US">
              <a:latin typeface="Times New Roman" panose="02020603050405020304" pitchFamily="18" charset="0"/>
            </a:endParaRPr>
          </a:p>
        </p:txBody>
      </p:sp>
      <p:sp>
        <p:nvSpPr>
          <p:cNvPr id="65539" name="Rectangle 2">
            <a:extLst>
              <a:ext uri="{FF2B5EF4-FFF2-40B4-BE49-F238E27FC236}">
                <a16:creationId xmlns:a16="http://schemas.microsoft.com/office/drawing/2014/main" id="{5BF9D266-E370-4558-9DA3-DB2CB8BCE773}"/>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BAC30B81-DF9B-4FFE-82D2-095784BF95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B47DE476-F064-4BC2-BB84-DF70684A93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AF1983C-71EA-4E9A-B879-3FD6451350F8}" type="slidenum">
              <a:rPr lang="en-US" altLang="en-US">
                <a:latin typeface="Times New Roman" panose="02020603050405020304" pitchFamily="18" charset="0"/>
              </a:rPr>
              <a:pPr/>
              <a:t>20</a:t>
            </a:fld>
            <a:endParaRPr lang="en-US" altLang="en-US">
              <a:latin typeface="Times New Roman" panose="02020603050405020304" pitchFamily="18" charset="0"/>
            </a:endParaRPr>
          </a:p>
        </p:txBody>
      </p:sp>
      <p:sp>
        <p:nvSpPr>
          <p:cNvPr id="66563" name="Rectangle 2">
            <a:extLst>
              <a:ext uri="{FF2B5EF4-FFF2-40B4-BE49-F238E27FC236}">
                <a16:creationId xmlns:a16="http://schemas.microsoft.com/office/drawing/2014/main" id="{85A80A8B-978B-4040-92E8-87614818B7BB}"/>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372A5C9A-C2D4-406C-B882-A44011AC5C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A7699670-5331-4C7F-B66F-45A2105BA3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55D0AF2-D85B-4E4E-89AE-3DAF63F14019}" type="slidenum">
              <a:rPr lang="en-US" altLang="en-US">
                <a:latin typeface="Times New Roman" panose="02020603050405020304" pitchFamily="18" charset="0"/>
              </a:rPr>
              <a:pPr/>
              <a:t>3</a:t>
            </a:fld>
            <a:endParaRPr lang="en-US" altLang="en-US">
              <a:latin typeface="Times New Roman" panose="02020603050405020304" pitchFamily="18" charset="0"/>
            </a:endParaRPr>
          </a:p>
        </p:txBody>
      </p:sp>
      <p:sp>
        <p:nvSpPr>
          <p:cNvPr id="10243" name="Rectangle 2">
            <a:extLst>
              <a:ext uri="{FF2B5EF4-FFF2-40B4-BE49-F238E27FC236}">
                <a16:creationId xmlns:a16="http://schemas.microsoft.com/office/drawing/2014/main" id="{E043F316-76DC-4F8D-B0C9-695562CD827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C70DB475-EF8D-4192-AEB8-E04565EC34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056617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21</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883782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C3FE16A3-2607-4ABA-872C-8A431BF223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0614397-364B-4882-8C56-416B97B7CD7D}" type="slidenum">
              <a:rPr lang="en-US" altLang="en-US">
                <a:latin typeface="Times New Roman" panose="02020603050405020304" pitchFamily="18" charset="0"/>
              </a:rPr>
              <a:pPr/>
              <a:t>22</a:t>
            </a:fld>
            <a:endParaRPr lang="en-US" altLang="en-US">
              <a:latin typeface="Times New Roman" panose="02020603050405020304" pitchFamily="18" charset="0"/>
            </a:endParaRPr>
          </a:p>
        </p:txBody>
      </p:sp>
      <p:sp>
        <p:nvSpPr>
          <p:cNvPr id="67587" name="Rectangle 2">
            <a:extLst>
              <a:ext uri="{FF2B5EF4-FFF2-40B4-BE49-F238E27FC236}">
                <a16:creationId xmlns:a16="http://schemas.microsoft.com/office/drawing/2014/main" id="{825277C5-6FF6-472B-B1B2-A162AC929AA4}"/>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EEE28775-1141-4618-8163-256EE66CFA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D97F732C-F89E-47E2-B59C-A12FFB782F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833D637-BCE5-4E5D-9874-9EFBFE9D9D08}" type="slidenum">
              <a:rPr lang="en-US" altLang="en-US">
                <a:latin typeface="Times New Roman" panose="02020603050405020304" pitchFamily="18" charset="0"/>
              </a:rPr>
              <a:pPr/>
              <a:t>23</a:t>
            </a:fld>
            <a:endParaRPr lang="en-US" altLang="en-US">
              <a:latin typeface="Times New Roman" panose="02020603050405020304" pitchFamily="18" charset="0"/>
            </a:endParaRPr>
          </a:p>
        </p:txBody>
      </p:sp>
      <p:sp>
        <p:nvSpPr>
          <p:cNvPr id="71683" name="Rectangle 2">
            <a:extLst>
              <a:ext uri="{FF2B5EF4-FFF2-40B4-BE49-F238E27FC236}">
                <a16:creationId xmlns:a16="http://schemas.microsoft.com/office/drawing/2014/main" id="{5E4F0DE8-E8B5-4C7D-B055-95C406BC3CAD}"/>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06954C32-A2A8-47D3-9E0F-1137C1B689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EC461AAA-CFEF-42EE-8AF1-5A61282285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E89A6CA-A27A-48DC-A193-6688F0032372}" type="slidenum">
              <a:rPr lang="en-US" altLang="en-US">
                <a:latin typeface="Times New Roman" panose="02020603050405020304" pitchFamily="18" charset="0"/>
              </a:rPr>
              <a:pPr/>
              <a:t>24</a:t>
            </a:fld>
            <a:endParaRPr lang="en-US" altLang="en-US">
              <a:latin typeface="Times New Roman" panose="02020603050405020304" pitchFamily="18" charset="0"/>
            </a:endParaRPr>
          </a:p>
        </p:txBody>
      </p:sp>
      <p:sp>
        <p:nvSpPr>
          <p:cNvPr id="72707" name="Rectangle 2">
            <a:extLst>
              <a:ext uri="{FF2B5EF4-FFF2-40B4-BE49-F238E27FC236}">
                <a16:creationId xmlns:a16="http://schemas.microsoft.com/office/drawing/2014/main" id="{7267D01B-0B18-468C-84E3-0EC1B30BF92F}"/>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CE469E36-4F41-4F57-B693-9C7C11FBA4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25</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404002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C2E8DE37-7674-4FDC-BDA6-36D02C25C1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D4F0040-1B98-4F0E-BD49-DF658C3D7C95}" type="slidenum">
              <a:rPr lang="en-US" altLang="en-US">
                <a:latin typeface="Times New Roman" panose="02020603050405020304" pitchFamily="18" charset="0"/>
              </a:rPr>
              <a:pPr/>
              <a:t>26</a:t>
            </a:fld>
            <a:endParaRPr lang="en-US" altLang="en-US">
              <a:latin typeface="Times New Roman" panose="02020603050405020304" pitchFamily="18" charset="0"/>
            </a:endParaRPr>
          </a:p>
        </p:txBody>
      </p:sp>
      <p:sp>
        <p:nvSpPr>
          <p:cNvPr id="73731" name="Rectangle 2">
            <a:extLst>
              <a:ext uri="{FF2B5EF4-FFF2-40B4-BE49-F238E27FC236}">
                <a16:creationId xmlns:a16="http://schemas.microsoft.com/office/drawing/2014/main" id="{FE40D393-2DEC-49FB-B799-1F946CFFA9C2}"/>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148EB59F-476B-4E98-B58A-D56625568C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94970420-6BEE-4A26-A5B6-1CBF978BE2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F02A2EC-CEA9-4304-B5CE-E4AECC768278}" type="slidenum">
              <a:rPr lang="en-US" altLang="en-US">
                <a:latin typeface="Times New Roman" panose="02020603050405020304" pitchFamily="18" charset="0"/>
              </a:rPr>
              <a:pPr/>
              <a:t>27</a:t>
            </a:fld>
            <a:endParaRPr lang="en-US" altLang="en-US">
              <a:latin typeface="Times New Roman" panose="02020603050405020304" pitchFamily="18" charset="0"/>
            </a:endParaRPr>
          </a:p>
        </p:txBody>
      </p:sp>
      <p:sp>
        <p:nvSpPr>
          <p:cNvPr id="74755" name="Rectangle 2">
            <a:extLst>
              <a:ext uri="{FF2B5EF4-FFF2-40B4-BE49-F238E27FC236}">
                <a16:creationId xmlns:a16="http://schemas.microsoft.com/office/drawing/2014/main" id="{829884F7-6903-412F-8748-6D35529EB710}"/>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B6143852-93F3-4D3F-AFF6-82478CE0CD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88D94CA6-A8CB-4B96-A231-B80C7BBA1F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0EE775A-D9F7-4A95-B333-F891C5D4DA5D}" type="slidenum">
              <a:rPr lang="en-US" altLang="en-US">
                <a:latin typeface="Times New Roman" panose="02020603050405020304" pitchFamily="18" charset="0"/>
              </a:rPr>
              <a:pPr/>
              <a:t>28</a:t>
            </a:fld>
            <a:endParaRPr lang="en-US" altLang="en-US">
              <a:latin typeface="Times New Roman" panose="02020603050405020304" pitchFamily="18" charset="0"/>
            </a:endParaRPr>
          </a:p>
        </p:txBody>
      </p:sp>
      <p:sp>
        <p:nvSpPr>
          <p:cNvPr id="75779" name="Rectangle 2">
            <a:extLst>
              <a:ext uri="{FF2B5EF4-FFF2-40B4-BE49-F238E27FC236}">
                <a16:creationId xmlns:a16="http://schemas.microsoft.com/office/drawing/2014/main" id="{BF1B1340-F7F3-4773-999D-DAC5CDB942A9}"/>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1A0AD820-C113-4453-9FD3-41D1AB4BBC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FCE873E5-E47B-4999-A1BB-AFE04322DE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81BC784-645F-4333-A257-6F0A6CD37719}" type="slidenum">
              <a:rPr lang="en-US" altLang="en-US">
                <a:latin typeface="Times New Roman" panose="02020603050405020304" pitchFamily="18" charset="0"/>
              </a:rPr>
              <a:pPr/>
              <a:t>29</a:t>
            </a:fld>
            <a:endParaRPr lang="en-US" altLang="en-US">
              <a:latin typeface="Times New Roman" panose="02020603050405020304" pitchFamily="18" charset="0"/>
            </a:endParaRPr>
          </a:p>
        </p:txBody>
      </p:sp>
      <p:sp>
        <p:nvSpPr>
          <p:cNvPr id="77827" name="Rectangle 2">
            <a:extLst>
              <a:ext uri="{FF2B5EF4-FFF2-40B4-BE49-F238E27FC236}">
                <a16:creationId xmlns:a16="http://schemas.microsoft.com/office/drawing/2014/main" id="{E188AC23-0335-4DE4-95C6-A4ECDAF6A268}"/>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CBEB557A-1930-49B0-AB43-C3944239C3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B11D5468-5ACE-4DA5-A8B3-8976C1D5A4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0ED4EAF-AB70-4F97-88AE-0E564E534DC9}" type="slidenum">
              <a:rPr lang="en-US" altLang="en-US">
                <a:latin typeface="Times New Roman" panose="02020603050405020304" pitchFamily="18" charset="0"/>
              </a:rPr>
              <a:pPr/>
              <a:t>30</a:t>
            </a:fld>
            <a:endParaRPr lang="en-US" altLang="en-US">
              <a:latin typeface="Times New Roman" panose="02020603050405020304" pitchFamily="18" charset="0"/>
            </a:endParaRPr>
          </a:p>
        </p:txBody>
      </p:sp>
      <p:sp>
        <p:nvSpPr>
          <p:cNvPr id="78851" name="Rectangle 2">
            <a:extLst>
              <a:ext uri="{FF2B5EF4-FFF2-40B4-BE49-F238E27FC236}">
                <a16:creationId xmlns:a16="http://schemas.microsoft.com/office/drawing/2014/main" id="{DC303E0B-E9C9-4AFB-88A2-B0CBA1A00756}"/>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ABA8AF9E-F66F-45D5-B27C-7473154DBC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A7699670-5331-4C7F-B66F-45A2105BA3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55D0AF2-D85B-4E4E-89AE-3DAF63F14019}" type="slidenum">
              <a:rPr lang="en-US" altLang="en-US">
                <a:latin typeface="Times New Roman" panose="02020603050405020304" pitchFamily="18" charset="0"/>
              </a:rPr>
              <a:pPr/>
              <a:t>4</a:t>
            </a:fld>
            <a:endParaRPr lang="en-US" altLang="en-US">
              <a:latin typeface="Times New Roman" panose="02020603050405020304" pitchFamily="18" charset="0"/>
            </a:endParaRPr>
          </a:p>
        </p:txBody>
      </p:sp>
      <p:sp>
        <p:nvSpPr>
          <p:cNvPr id="10243" name="Rectangle 2">
            <a:extLst>
              <a:ext uri="{FF2B5EF4-FFF2-40B4-BE49-F238E27FC236}">
                <a16:creationId xmlns:a16="http://schemas.microsoft.com/office/drawing/2014/main" id="{E043F316-76DC-4F8D-B0C9-695562CD827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C70DB475-EF8D-4192-AEB8-E04565EC34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681E090F-6E9F-41B7-B8FC-51E19263B2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9C88994-3A7F-4528-A778-185C8514683A}" type="slidenum">
              <a:rPr lang="en-US" altLang="en-US">
                <a:latin typeface="Times New Roman" panose="02020603050405020304" pitchFamily="18" charset="0"/>
              </a:rPr>
              <a:pPr/>
              <a:t>31</a:t>
            </a:fld>
            <a:endParaRPr lang="en-US" altLang="en-US">
              <a:latin typeface="Times New Roman" panose="02020603050405020304" pitchFamily="18" charset="0"/>
            </a:endParaRPr>
          </a:p>
        </p:txBody>
      </p:sp>
      <p:sp>
        <p:nvSpPr>
          <p:cNvPr id="79875" name="Rectangle 2">
            <a:extLst>
              <a:ext uri="{FF2B5EF4-FFF2-40B4-BE49-F238E27FC236}">
                <a16:creationId xmlns:a16="http://schemas.microsoft.com/office/drawing/2014/main" id="{D84D11C4-FDED-490D-B439-4268CDBFB3C0}"/>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EF7021B9-2DCA-441F-AAA2-93E8102556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3158D98A-1AE4-4B3D-8A07-80E14B6E0F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979595F-FC7F-49B8-8036-A16B10273444}" type="slidenum">
              <a:rPr lang="en-US" altLang="en-US">
                <a:latin typeface="Times New Roman" panose="02020603050405020304" pitchFamily="18" charset="0"/>
              </a:rPr>
              <a:pPr/>
              <a:t>32</a:t>
            </a:fld>
            <a:endParaRPr lang="en-US" altLang="en-US">
              <a:latin typeface="Times New Roman" panose="02020603050405020304" pitchFamily="18" charset="0"/>
            </a:endParaRPr>
          </a:p>
        </p:txBody>
      </p:sp>
      <p:sp>
        <p:nvSpPr>
          <p:cNvPr id="80899" name="Rectangle 2">
            <a:extLst>
              <a:ext uri="{FF2B5EF4-FFF2-40B4-BE49-F238E27FC236}">
                <a16:creationId xmlns:a16="http://schemas.microsoft.com/office/drawing/2014/main" id="{A74E424E-18A6-43CE-9BD1-8E7E19755159}"/>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D392E193-B823-4104-BDD1-C6DCA2DFBA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251E72B0-690D-4FD8-82C7-9EC11450EA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E524D4E-20DC-4D93-8DCD-E293153F4EFF}" type="slidenum">
              <a:rPr lang="en-US" altLang="en-US">
                <a:latin typeface="Times New Roman" panose="02020603050405020304" pitchFamily="18" charset="0"/>
              </a:rPr>
              <a:pPr/>
              <a:t>33</a:t>
            </a:fld>
            <a:endParaRPr lang="en-US" altLang="en-US">
              <a:latin typeface="Times New Roman" panose="02020603050405020304" pitchFamily="18" charset="0"/>
            </a:endParaRPr>
          </a:p>
        </p:txBody>
      </p:sp>
      <p:sp>
        <p:nvSpPr>
          <p:cNvPr id="81923" name="Rectangle 2">
            <a:extLst>
              <a:ext uri="{FF2B5EF4-FFF2-40B4-BE49-F238E27FC236}">
                <a16:creationId xmlns:a16="http://schemas.microsoft.com/office/drawing/2014/main" id="{EFA9456E-7149-400D-B992-98BC42EE6572}"/>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5FC56900-FBAB-4660-B386-7F53131985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34</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5700841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770B4F17-7C72-4550-896A-266464CFE9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775A050-B6EF-4DC0-99C9-9163C99DD141}" type="slidenum">
              <a:rPr lang="en-US" altLang="en-US" smtClean="0">
                <a:latin typeface="Times New Roman" panose="02020603050405020304" pitchFamily="18" charset="0"/>
              </a:rPr>
              <a:pPr/>
              <a:t>35</a:t>
            </a:fld>
            <a:endParaRPr lang="en-US" altLang="en-US">
              <a:latin typeface="Times New Roman" panose="02020603050405020304" pitchFamily="18" charset="0"/>
            </a:endParaRPr>
          </a:p>
        </p:txBody>
      </p:sp>
      <p:sp>
        <p:nvSpPr>
          <p:cNvPr id="29698" name="Rectangle 2">
            <a:extLst>
              <a:ext uri="{FF2B5EF4-FFF2-40B4-BE49-F238E27FC236}">
                <a16:creationId xmlns:a16="http://schemas.microsoft.com/office/drawing/2014/main" id="{3C73A33C-48D1-4870-89C8-93B8DC110109}"/>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D28C2D32-5232-4587-95C3-BD4A6F6C20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0952935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065A10AD-B9E1-4E38-B90B-51628315A2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0C2740B-2768-4F54-BC7D-348373841C64}" type="slidenum">
              <a:rPr lang="en-US" altLang="en-US" smtClean="0">
                <a:latin typeface="Times New Roman" panose="02020603050405020304" pitchFamily="18" charset="0"/>
              </a:rPr>
              <a:pPr/>
              <a:t>36</a:t>
            </a:fld>
            <a:endParaRPr lang="en-US" altLang="en-US">
              <a:latin typeface="Times New Roman" panose="02020603050405020304" pitchFamily="18" charset="0"/>
            </a:endParaRPr>
          </a:p>
        </p:txBody>
      </p:sp>
      <p:sp>
        <p:nvSpPr>
          <p:cNvPr id="31746" name="Rectangle 2">
            <a:extLst>
              <a:ext uri="{FF2B5EF4-FFF2-40B4-BE49-F238E27FC236}">
                <a16:creationId xmlns:a16="http://schemas.microsoft.com/office/drawing/2014/main" id="{44F00883-9C05-4E86-8061-48CD97041D02}"/>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71EB8696-636F-45F4-B55B-6B5B83AA76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2338829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F3219F75-A620-4DC6-93E1-70E8922DA9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5218678-FF48-4F82-A5B6-784F533A9B2A}" type="slidenum">
              <a:rPr lang="en-US" altLang="en-US" smtClean="0">
                <a:latin typeface="Times New Roman" panose="02020603050405020304" pitchFamily="18" charset="0"/>
              </a:rPr>
              <a:pPr/>
              <a:t>38</a:t>
            </a:fld>
            <a:endParaRPr lang="en-US" altLang="en-US">
              <a:latin typeface="Times New Roman" panose="02020603050405020304" pitchFamily="18" charset="0"/>
            </a:endParaRPr>
          </a:p>
        </p:txBody>
      </p:sp>
      <p:sp>
        <p:nvSpPr>
          <p:cNvPr id="37890" name="Rectangle 2">
            <a:extLst>
              <a:ext uri="{FF2B5EF4-FFF2-40B4-BE49-F238E27FC236}">
                <a16:creationId xmlns:a16="http://schemas.microsoft.com/office/drawing/2014/main" id="{106FF359-D074-4953-97AD-952E01F9DECD}"/>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2D2E3716-FC1F-4DF3-914D-840763D3D8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7869396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B0D46DBD-29BF-47DC-A35A-DE0E975386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E9EA07E-4B01-40D1-9BF2-B2DA0AC533EB}" type="slidenum">
              <a:rPr lang="en-US" altLang="en-US" smtClean="0">
                <a:latin typeface="Times New Roman" panose="02020603050405020304" pitchFamily="18" charset="0"/>
              </a:rPr>
              <a:pPr/>
              <a:t>39</a:t>
            </a:fld>
            <a:endParaRPr lang="en-US" altLang="en-US">
              <a:latin typeface="Times New Roman" panose="02020603050405020304" pitchFamily="18" charset="0"/>
            </a:endParaRPr>
          </a:p>
        </p:txBody>
      </p:sp>
      <p:sp>
        <p:nvSpPr>
          <p:cNvPr id="39938" name="Rectangle 2">
            <a:extLst>
              <a:ext uri="{FF2B5EF4-FFF2-40B4-BE49-F238E27FC236}">
                <a16:creationId xmlns:a16="http://schemas.microsoft.com/office/drawing/2014/main" id="{B55A3E06-AEE7-4069-9749-C5E09B8DB835}"/>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ED804FE9-08D2-454C-A896-B04B20ADD4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42054412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1DDCCE96-E803-4311-9A03-65C92BAEE1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55A9D5E-EC35-4B0E-815A-D231D2C7DA00}" type="slidenum">
              <a:rPr lang="en-US" altLang="en-US" smtClean="0">
                <a:latin typeface="Times New Roman" panose="02020603050405020304" pitchFamily="18" charset="0"/>
              </a:rPr>
              <a:pPr/>
              <a:t>40</a:t>
            </a:fld>
            <a:endParaRPr lang="en-US" altLang="en-US">
              <a:latin typeface="Times New Roman" panose="02020603050405020304" pitchFamily="18" charset="0"/>
            </a:endParaRPr>
          </a:p>
        </p:txBody>
      </p:sp>
      <p:sp>
        <p:nvSpPr>
          <p:cNvPr id="41986" name="Rectangle 2">
            <a:extLst>
              <a:ext uri="{FF2B5EF4-FFF2-40B4-BE49-F238E27FC236}">
                <a16:creationId xmlns:a16="http://schemas.microsoft.com/office/drawing/2014/main" id="{D367F82A-6D99-4D44-AD01-0F8E7435070A}"/>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9F464AB5-B385-40A1-9F8A-BA04DA1422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4854781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B023BF81-8AAA-474E-AC3A-576954F577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2552FFF-E72A-4B58-AB2B-178C2C79C9DC}" type="slidenum">
              <a:rPr lang="en-US" altLang="en-US" smtClean="0">
                <a:latin typeface="Times New Roman" panose="02020603050405020304" pitchFamily="18" charset="0"/>
              </a:rPr>
              <a:pPr/>
              <a:t>42</a:t>
            </a:fld>
            <a:endParaRPr lang="en-US" altLang="en-US">
              <a:latin typeface="Times New Roman" panose="02020603050405020304" pitchFamily="18" charset="0"/>
            </a:endParaRPr>
          </a:p>
        </p:txBody>
      </p:sp>
      <p:sp>
        <p:nvSpPr>
          <p:cNvPr id="45058" name="Rectangle 2">
            <a:extLst>
              <a:ext uri="{FF2B5EF4-FFF2-40B4-BE49-F238E27FC236}">
                <a16:creationId xmlns:a16="http://schemas.microsoft.com/office/drawing/2014/main" id="{1736F731-613D-42B9-B30C-04527F8B47EF}"/>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460C8073-54F6-4172-9034-055754BBB3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468259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5</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5059928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B56B2B89-B007-480C-9894-A5D28D8547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83C4453-A4BB-4BE9-9FF4-D349A286EEC5}" type="slidenum">
              <a:rPr lang="en-US" altLang="en-US" smtClean="0">
                <a:latin typeface="Times New Roman" panose="02020603050405020304" pitchFamily="18" charset="0"/>
              </a:rPr>
              <a:pPr/>
              <a:t>43</a:t>
            </a:fld>
            <a:endParaRPr lang="en-US" altLang="en-US">
              <a:latin typeface="Times New Roman" panose="02020603050405020304" pitchFamily="18" charset="0"/>
            </a:endParaRPr>
          </a:p>
        </p:txBody>
      </p:sp>
      <p:sp>
        <p:nvSpPr>
          <p:cNvPr id="55298" name="Rectangle 2">
            <a:extLst>
              <a:ext uri="{FF2B5EF4-FFF2-40B4-BE49-F238E27FC236}">
                <a16:creationId xmlns:a16="http://schemas.microsoft.com/office/drawing/2014/main" id="{42E2D0D1-8798-4A13-BA92-F0A44FC7B677}"/>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AB7F764D-1C4A-4141-9924-160663A1FB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4125996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46</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957434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a:extLst>
              <a:ext uri="{FF2B5EF4-FFF2-40B4-BE49-F238E27FC236}">
                <a16:creationId xmlns:a16="http://schemas.microsoft.com/office/drawing/2014/main" id="{4DE291CD-D644-479A-ABD5-E39A631E77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332B2E1-1E5D-4455-B7B9-80520931EBA0}" type="slidenum">
              <a:rPr lang="en-US" altLang="en-US" smtClean="0">
                <a:latin typeface="Times New Roman" panose="02020603050405020304" pitchFamily="18" charset="0"/>
              </a:rPr>
              <a:pPr/>
              <a:t>47</a:t>
            </a:fld>
            <a:endParaRPr lang="en-US" altLang="en-US">
              <a:latin typeface="Times New Roman" panose="02020603050405020304" pitchFamily="18" charset="0"/>
            </a:endParaRPr>
          </a:p>
        </p:txBody>
      </p:sp>
      <p:sp>
        <p:nvSpPr>
          <p:cNvPr id="12290" name="Rectangle 2">
            <a:extLst>
              <a:ext uri="{FF2B5EF4-FFF2-40B4-BE49-F238E27FC236}">
                <a16:creationId xmlns:a16="http://schemas.microsoft.com/office/drawing/2014/main" id="{3F634500-8DF8-41E5-B6E5-99F08C6DF955}"/>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289C67B8-010B-44E3-B3AA-FD52CDD037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5C8088C5-0DFE-48E9-8572-71C01C7741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4CF6AAC-0F1E-453E-AE62-9CAB6B6C9CA6}" type="slidenum">
              <a:rPr lang="en-US" altLang="en-US">
                <a:latin typeface="Times New Roman" panose="02020603050405020304" pitchFamily="18" charset="0"/>
              </a:rPr>
              <a:pPr/>
              <a:t>48</a:t>
            </a:fld>
            <a:endParaRPr lang="en-US" altLang="en-US">
              <a:latin typeface="Times New Roman" panose="02020603050405020304" pitchFamily="18" charset="0"/>
            </a:endParaRPr>
          </a:p>
        </p:txBody>
      </p:sp>
      <p:sp>
        <p:nvSpPr>
          <p:cNvPr id="69635" name="Rectangle 2">
            <a:extLst>
              <a:ext uri="{FF2B5EF4-FFF2-40B4-BE49-F238E27FC236}">
                <a16:creationId xmlns:a16="http://schemas.microsoft.com/office/drawing/2014/main" id="{F33FF4D5-C9B7-4283-9B61-7DBAC802218B}"/>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E71F976C-CDCE-490A-9362-BFFE6D3CCB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718207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974D2720-3E47-4333-ADBA-198A535A13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40DA0DA-B95D-4575-B714-06F259E39FF6}" type="slidenum">
              <a:rPr lang="en-US" altLang="en-US">
                <a:latin typeface="Times New Roman" panose="02020603050405020304" pitchFamily="18" charset="0"/>
              </a:rPr>
              <a:pPr/>
              <a:t>49</a:t>
            </a:fld>
            <a:endParaRPr lang="en-US" altLang="en-US">
              <a:latin typeface="Times New Roman" panose="02020603050405020304" pitchFamily="18" charset="0"/>
            </a:endParaRPr>
          </a:p>
        </p:txBody>
      </p:sp>
      <p:sp>
        <p:nvSpPr>
          <p:cNvPr id="70659" name="Rectangle 2">
            <a:extLst>
              <a:ext uri="{FF2B5EF4-FFF2-40B4-BE49-F238E27FC236}">
                <a16:creationId xmlns:a16="http://schemas.microsoft.com/office/drawing/2014/main" id="{606D1D41-43C1-4759-958F-F561B41379EE}"/>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229881FC-29EC-42CE-BA72-B7588D68C4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9440246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a:extLst>
              <a:ext uri="{FF2B5EF4-FFF2-40B4-BE49-F238E27FC236}">
                <a16:creationId xmlns:a16="http://schemas.microsoft.com/office/drawing/2014/main" id="{55CC4FA1-F6B0-4DF8-80CF-C24A0C1676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8627165-8720-4A3E-BB1B-84BD9974632A}" type="slidenum">
              <a:rPr lang="en-US" altLang="en-US" smtClean="0">
                <a:latin typeface="Times New Roman" panose="02020603050405020304" pitchFamily="18" charset="0"/>
              </a:rPr>
              <a:pPr/>
              <a:t>50</a:t>
            </a:fld>
            <a:endParaRPr lang="en-US" altLang="en-US">
              <a:latin typeface="Times New Roman" panose="02020603050405020304" pitchFamily="18" charset="0"/>
            </a:endParaRPr>
          </a:p>
        </p:txBody>
      </p:sp>
      <p:sp>
        <p:nvSpPr>
          <p:cNvPr id="14338" name="Rectangle 2">
            <a:extLst>
              <a:ext uri="{FF2B5EF4-FFF2-40B4-BE49-F238E27FC236}">
                <a16:creationId xmlns:a16="http://schemas.microsoft.com/office/drawing/2014/main" id="{CA18D602-CC5B-49CE-BD3D-4FC624967E99}"/>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28CDABDB-E051-45A9-9FDF-76F5D3F23E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4EEFE8EC-9FB7-494F-95D5-D54EFD77EB8A}"/>
              </a:ext>
            </a:extLst>
          </p:cNvPr>
          <p:cNvSpPr>
            <a:spLocks noGrp="1" noRot="1" noChangeAspect="1" noChangeArrowheads="1" noTextEdit="1"/>
          </p:cNvSpPr>
          <p:nvPr>
            <p:ph type="sldImg"/>
          </p:nvPr>
        </p:nvSpPr>
        <p:spPr>
          <a:ln/>
        </p:spPr>
      </p:sp>
      <p:sp>
        <p:nvSpPr>
          <p:cNvPr id="19458" name="Rectangle 3">
            <a:extLst>
              <a:ext uri="{FF2B5EF4-FFF2-40B4-BE49-F238E27FC236}">
                <a16:creationId xmlns:a16="http://schemas.microsoft.com/office/drawing/2014/main" id="{F50502EF-1D2E-49A5-8F74-E41804E2B0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54</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8572642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79EBDC77-D8A3-4EB0-8548-36C4BC342A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887810A-9C2F-4902-9BF7-79591E91BD0C}" type="slidenum">
              <a:rPr lang="en-US" altLang="en-US">
                <a:latin typeface="Times New Roman" panose="02020603050405020304" pitchFamily="18" charset="0"/>
              </a:rPr>
              <a:pPr/>
              <a:t>55</a:t>
            </a:fld>
            <a:endParaRPr lang="en-US" altLang="en-US">
              <a:latin typeface="Times New Roman" panose="02020603050405020304" pitchFamily="18" charset="0"/>
            </a:endParaRPr>
          </a:p>
        </p:txBody>
      </p:sp>
      <p:sp>
        <p:nvSpPr>
          <p:cNvPr id="82947" name="Rectangle 2">
            <a:extLst>
              <a:ext uri="{FF2B5EF4-FFF2-40B4-BE49-F238E27FC236}">
                <a16:creationId xmlns:a16="http://schemas.microsoft.com/office/drawing/2014/main" id="{2CDB460B-C8AF-4A56-AFB5-1A73507E3848}"/>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BA2418F1-6314-4E11-BA4B-DBDCB8E777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8367817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993E3654-7E29-4AF1-BF48-DE117EC467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3C0713E-AB15-4AF7-A70B-97FE9C265E7F}" type="slidenum">
              <a:rPr lang="en-US" altLang="en-US">
                <a:latin typeface="Times New Roman" panose="02020603050405020304" pitchFamily="18" charset="0"/>
              </a:rPr>
              <a:pPr/>
              <a:t>56</a:t>
            </a:fld>
            <a:endParaRPr lang="en-US" altLang="en-US">
              <a:latin typeface="Times New Roman" panose="02020603050405020304" pitchFamily="18" charset="0"/>
            </a:endParaRPr>
          </a:p>
        </p:txBody>
      </p:sp>
      <p:sp>
        <p:nvSpPr>
          <p:cNvPr id="83971" name="Rectangle 2">
            <a:extLst>
              <a:ext uri="{FF2B5EF4-FFF2-40B4-BE49-F238E27FC236}">
                <a16:creationId xmlns:a16="http://schemas.microsoft.com/office/drawing/2014/main" id="{F56C19CA-1ADD-4FE8-B24B-0B5756A344B1}"/>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FF7B2F42-94D2-424C-8410-D780677E9B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874074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F5D8EF20-2B33-42A0-BE9B-7019395EC7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4908165-D958-4DDB-9065-BCEC095E6272}" type="slidenum">
              <a:rPr lang="en-US" altLang="en-US">
                <a:latin typeface="Times New Roman" panose="02020603050405020304" pitchFamily="18" charset="0"/>
              </a:rPr>
              <a:pPr/>
              <a:t>6</a:t>
            </a:fld>
            <a:endParaRPr lang="en-US" altLang="en-US">
              <a:latin typeface="Times New Roman" panose="02020603050405020304" pitchFamily="18" charset="0"/>
            </a:endParaRPr>
          </a:p>
        </p:txBody>
      </p:sp>
      <p:sp>
        <p:nvSpPr>
          <p:cNvPr id="52227" name="Rectangle 2">
            <a:extLst>
              <a:ext uri="{FF2B5EF4-FFF2-40B4-BE49-F238E27FC236}">
                <a16:creationId xmlns:a16="http://schemas.microsoft.com/office/drawing/2014/main" id="{435883FA-9470-47C6-B1C9-F4922A90520C}"/>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542B7158-1EFC-46BC-9606-F2841363D7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861D5B23-CEE4-4445-8DFE-F6B28D490F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EC7D5AA-39BA-4F8F-A890-B1F5B49DA567}" type="slidenum">
              <a:rPr lang="en-US" altLang="en-US">
                <a:latin typeface="Times New Roman" panose="02020603050405020304" pitchFamily="18" charset="0"/>
              </a:rPr>
              <a:pPr/>
              <a:t>57</a:t>
            </a:fld>
            <a:endParaRPr lang="en-US" altLang="en-US">
              <a:latin typeface="Times New Roman" panose="02020603050405020304" pitchFamily="18" charset="0"/>
            </a:endParaRPr>
          </a:p>
        </p:txBody>
      </p:sp>
      <p:sp>
        <p:nvSpPr>
          <p:cNvPr id="84995" name="Rectangle 2">
            <a:extLst>
              <a:ext uri="{FF2B5EF4-FFF2-40B4-BE49-F238E27FC236}">
                <a16:creationId xmlns:a16="http://schemas.microsoft.com/office/drawing/2014/main" id="{A81AFF8A-EE99-412E-BAD9-AC0C1A4DF873}"/>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BCC42746-95B0-4B2C-9607-C309DB8831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176568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E6D25FEF-5E4D-4C99-98F8-EEB99972E2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C9DF329-54E3-44C3-9177-165975EE8103}" type="slidenum">
              <a:rPr lang="en-US" altLang="en-US">
                <a:latin typeface="Times New Roman" panose="02020603050405020304" pitchFamily="18" charset="0"/>
              </a:rPr>
              <a:pPr/>
              <a:t>58</a:t>
            </a:fld>
            <a:endParaRPr lang="en-US" altLang="en-US">
              <a:latin typeface="Times New Roman" panose="02020603050405020304" pitchFamily="18" charset="0"/>
            </a:endParaRPr>
          </a:p>
        </p:txBody>
      </p:sp>
      <p:sp>
        <p:nvSpPr>
          <p:cNvPr id="86019" name="Rectangle 2">
            <a:extLst>
              <a:ext uri="{FF2B5EF4-FFF2-40B4-BE49-F238E27FC236}">
                <a16:creationId xmlns:a16="http://schemas.microsoft.com/office/drawing/2014/main" id="{8E9452DC-CDDE-4207-8575-29914468159F}"/>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17146AC7-CFEF-436F-9271-076805FA28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032011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F9EFFAE8-459B-42BF-989C-FFFC83D26F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37E0E7C-2EF1-496F-88C2-FF194D57422F}" type="slidenum">
              <a:rPr lang="en-US" altLang="en-US">
                <a:latin typeface="Times New Roman" panose="02020603050405020304" pitchFamily="18" charset="0"/>
              </a:rPr>
              <a:pPr/>
              <a:t>59</a:t>
            </a:fld>
            <a:endParaRPr lang="en-US" altLang="en-US">
              <a:latin typeface="Times New Roman" panose="02020603050405020304" pitchFamily="18" charset="0"/>
            </a:endParaRPr>
          </a:p>
        </p:txBody>
      </p:sp>
      <p:sp>
        <p:nvSpPr>
          <p:cNvPr id="87043" name="Rectangle 2">
            <a:extLst>
              <a:ext uri="{FF2B5EF4-FFF2-40B4-BE49-F238E27FC236}">
                <a16:creationId xmlns:a16="http://schemas.microsoft.com/office/drawing/2014/main" id="{259502CA-F571-4B96-B93B-172BF8B3C9A5}"/>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7CED7753-66EC-439D-BE92-D2FDBE5CC6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2753837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0FB84201-488B-44E7-BCA5-D0E698DD38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9DA2EBE-3DDB-44F1-882B-C6691F7E9CFB}" type="slidenum">
              <a:rPr lang="en-US" altLang="en-US">
                <a:latin typeface="Times New Roman" panose="02020603050405020304" pitchFamily="18" charset="0"/>
              </a:rPr>
              <a:pPr/>
              <a:t>60</a:t>
            </a:fld>
            <a:endParaRPr lang="en-US" altLang="en-US">
              <a:latin typeface="Times New Roman" panose="02020603050405020304" pitchFamily="18" charset="0"/>
            </a:endParaRPr>
          </a:p>
        </p:txBody>
      </p:sp>
      <p:sp>
        <p:nvSpPr>
          <p:cNvPr id="88067" name="Rectangle 2">
            <a:extLst>
              <a:ext uri="{FF2B5EF4-FFF2-40B4-BE49-F238E27FC236}">
                <a16:creationId xmlns:a16="http://schemas.microsoft.com/office/drawing/2014/main" id="{F9126CFF-6621-4C48-94C3-114A2C8226F2}"/>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3D835582-87B9-40D2-A8FE-08C607A2D6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7973421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61</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378847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9C1148F4-4F7F-4260-8B6E-87505DA2DA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FA784DC-949B-4BF3-B1F2-10FEF9DEDAD0}" type="slidenum">
              <a:rPr lang="en-US" altLang="en-US">
                <a:latin typeface="Times New Roman" panose="02020603050405020304" pitchFamily="18" charset="0"/>
              </a:rPr>
              <a:pPr/>
              <a:t>62</a:t>
            </a:fld>
            <a:endParaRPr lang="en-US" altLang="en-US">
              <a:latin typeface="Times New Roman" panose="02020603050405020304" pitchFamily="18" charset="0"/>
            </a:endParaRPr>
          </a:p>
        </p:txBody>
      </p:sp>
      <p:sp>
        <p:nvSpPr>
          <p:cNvPr id="89091" name="Rectangle 2">
            <a:extLst>
              <a:ext uri="{FF2B5EF4-FFF2-40B4-BE49-F238E27FC236}">
                <a16:creationId xmlns:a16="http://schemas.microsoft.com/office/drawing/2014/main" id="{DF05173A-578A-4DA8-9CB6-428F8B5CA8C7}"/>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55EDC5B3-11F6-45E3-8BF5-793B625554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7250607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A33D151D-6DE0-42D5-BDBB-75D3552ACC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63C6E41-7C41-477A-A042-BB5743EEB66C}" type="slidenum">
              <a:rPr lang="en-US" altLang="en-US">
                <a:latin typeface="Times New Roman" panose="02020603050405020304" pitchFamily="18" charset="0"/>
              </a:rPr>
              <a:pPr/>
              <a:t>63</a:t>
            </a:fld>
            <a:endParaRPr lang="en-US" altLang="en-US">
              <a:latin typeface="Times New Roman" panose="02020603050405020304" pitchFamily="18" charset="0"/>
            </a:endParaRPr>
          </a:p>
        </p:txBody>
      </p:sp>
      <p:sp>
        <p:nvSpPr>
          <p:cNvPr id="90115" name="Rectangle 2">
            <a:extLst>
              <a:ext uri="{FF2B5EF4-FFF2-40B4-BE49-F238E27FC236}">
                <a16:creationId xmlns:a16="http://schemas.microsoft.com/office/drawing/2014/main" id="{C856F83E-1078-46D8-971F-88F38709C088}"/>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06AB2421-AE25-4CC7-866A-D96F9CA46B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5832135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130FC767-B009-47BF-8836-F0D0ADBED2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A89EB48-38D6-412A-A9D2-02EC89F1D3FB}" type="slidenum">
              <a:rPr lang="en-US" altLang="en-US">
                <a:latin typeface="Times New Roman" panose="02020603050405020304" pitchFamily="18" charset="0"/>
              </a:rPr>
              <a:pPr/>
              <a:t>64</a:t>
            </a:fld>
            <a:endParaRPr lang="en-US" altLang="en-US">
              <a:latin typeface="Times New Roman" panose="02020603050405020304" pitchFamily="18" charset="0"/>
            </a:endParaRPr>
          </a:p>
        </p:txBody>
      </p:sp>
      <p:sp>
        <p:nvSpPr>
          <p:cNvPr id="92163" name="Rectangle 2">
            <a:extLst>
              <a:ext uri="{FF2B5EF4-FFF2-40B4-BE49-F238E27FC236}">
                <a16:creationId xmlns:a16="http://schemas.microsoft.com/office/drawing/2014/main" id="{15B628E2-0FB0-4C7E-B358-07717994757E}"/>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3624952B-D60E-4C01-B858-312B412102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9447979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2CC0B1F1-4027-4F0F-84D3-CDBE772BF9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2347DC2-786D-435A-BEA1-8D182729303C}" type="slidenum">
              <a:rPr lang="en-US" altLang="en-US">
                <a:latin typeface="Times New Roman" panose="02020603050405020304" pitchFamily="18" charset="0"/>
              </a:rPr>
              <a:pPr/>
              <a:t>65</a:t>
            </a:fld>
            <a:endParaRPr lang="en-US" altLang="en-US">
              <a:latin typeface="Times New Roman" panose="02020603050405020304" pitchFamily="18" charset="0"/>
            </a:endParaRPr>
          </a:p>
        </p:txBody>
      </p:sp>
      <p:sp>
        <p:nvSpPr>
          <p:cNvPr id="91139" name="Rectangle 2">
            <a:extLst>
              <a:ext uri="{FF2B5EF4-FFF2-40B4-BE49-F238E27FC236}">
                <a16:creationId xmlns:a16="http://schemas.microsoft.com/office/drawing/2014/main" id="{A7A0605C-56F8-4CC7-8D92-C691C245A596}"/>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DFACDC2C-C783-4142-8BEB-94AF9BF865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940086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66</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207198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CB9BEDC9-DDB7-4C3C-B40A-C8652229F4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1C65E7B-61F4-475C-84B4-05AD95DE5E9F}" type="slidenum">
              <a:rPr lang="en-US" altLang="en-US">
                <a:latin typeface="Times New Roman" panose="02020603050405020304" pitchFamily="18" charset="0"/>
              </a:rPr>
              <a:pPr/>
              <a:t>7</a:t>
            </a:fld>
            <a:endParaRPr lang="en-US" altLang="en-US">
              <a:latin typeface="Times New Roman" panose="02020603050405020304" pitchFamily="18" charset="0"/>
            </a:endParaRPr>
          </a:p>
        </p:txBody>
      </p:sp>
      <p:sp>
        <p:nvSpPr>
          <p:cNvPr id="53251" name="Rectangle 2">
            <a:extLst>
              <a:ext uri="{FF2B5EF4-FFF2-40B4-BE49-F238E27FC236}">
                <a16:creationId xmlns:a16="http://schemas.microsoft.com/office/drawing/2014/main" id="{1C36A8BF-4187-41C0-9B41-F46AF5CB1EBA}"/>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3AEB5067-E056-414F-A796-10B6C2F100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B45B80D2-B09B-4EF2-A08E-DAB27994E940}"/>
              </a:ext>
            </a:extLst>
          </p:cNvPr>
          <p:cNvSpPr>
            <a:spLocks noGrp="1" noRot="1" noChangeAspect="1" noChangeArrowheads="1" noTextEdit="1"/>
          </p:cNvSpPr>
          <p:nvPr>
            <p:ph type="sldImg"/>
          </p:nvPr>
        </p:nvSpPr>
        <p:spPr>
          <a:ln/>
        </p:spPr>
      </p:sp>
      <p:sp>
        <p:nvSpPr>
          <p:cNvPr id="21506" name="Rectangle 3">
            <a:extLst>
              <a:ext uri="{FF2B5EF4-FFF2-40B4-BE49-F238E27FC236}">
                <a16:creationId xmlns:a16="http://schemas.microsoft.com/office/drawing/2014/main" id="{11D1AC1C-4EBB-496B-9EBC-7F20F351A4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BAFD01C0-5A7D-46C5-A3EC-893E26FB1C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52C7583-E25E-42B1-B377-9E2E25B85DE3}" type="slidenum">
              <a:rPr lang="en-US" altLang="en-US" smtClean="0">
                <a:latin typeface="Times New Roman" panose="02020603050405020304" pitchFamily="18" charset="0"/>
              </a:rPr>
              <a:pPr/>
              <a:t>68</a:t>
            </a:fld>
            <a:endParaRPr lang="en-US" altLang="en-US">
              <a:latin typeface="Times New Roman" panose="02020603050405020304" pitchFamily="18" charset="0"/>
            </a:endParaRPr>
          </a:p>
        </p:txBody>
      </p:sp>
      <p:sp>
        <p:nvSpPr>
          <p:cNvPr id="23554" name="Rectangle 2">
            <a:extLst>
              <a:ext uri="{FF2B5EF4-FFF2-40B4-BE49-F238E27FC236}">
                <a16:creationId xmlns:a16="http://schemas.microsoft.com/office/drawing/2014/main" id="{184B0100-BF36-47FB-B419-FECF119719B0}"/>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5D8BCCAD-BBCC-4EFD-A7F8-B4FB558139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FB5A1DB2-FFEB-4537-8A06-6FAA6C49A4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BC759BF-9C0F-4F13-A495-D695BC5B6874}" type="slidenum">
              <a:rPr lang="en-US" altLang="en-US" smtClean="0">
                <a:latin typeface="Times New Roman" panose="02020603050405020304" pitchFamily="18" charset="0"/>
              </a:rPr>
              <a:pPr/>
              <a:t>69</a:t>
            </a:fld>
            <a:endParaRPr lang="en-US" altLang="en-US">
              <a:latin typeface="Times New Roman" panose="02020603050405020304" pitchFamily="18" charset="0"/>
            </a:endParaRPr>
          </a:p>
        </p:txBody>
      </p:sp>
      <p:sp>
        <p:nvSpPr>
          <p:cNvPr id="25602" name="Rectangle 2">
            <a:extLst>
              <a:ext uri="{FF2B5EF4-FFF2-40B4-BE49-F238E27FC236}">
                <a16:creationId xmlns:a16="http://schemas.microsoft.com/office/drawing/2014/main" id="{F6D0DC12-B324-482E-8973-BFF5DAEFBCEE}"/>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5A6F2B11-7FFA-438D-9070-0D36A77A6E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40E2DFA5-8C6A-4CBC-AB43-9483E58881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257AB1F-3F1B-4BA4-BC1E-B4F52BC23CDA}" type="slidenum">
              <a:rPr lang="en-US" altLang="en-US" smtClean="0">
                <a:latin typeface="Times New Roman" panose="02020603050405020304" pitchFamily="18" charset="0"/>
              </a:rPr>
              <a:pPr/>
              <a:t>70</a:t>
            </a:fld>
            <a:endParaRPr lang="en-US" altLang="en-US">
              <a:latin typeface="Times New Roman" panose="02020603050405020304" pitchFamily="18" charset="0"/>
            </a:endParaRPr>
          </a:p>
        </p:txBody>
      </p:sp>
      <p:sp>
        <p:nvSpPr>
          <p:cNvPr id="27650" name="Rectangle 2">
            <a:extLst>
              <a:ext uri="{FF2B5EF4-FFF2-40B4-BE49-F238E27FC236}">
                <a16:creationId xmlns:a16="http://schemas.microsoft.com/office/drawing/2014/main" id="{99781EBF-EB9C-4944-A189-118266777ED8}"/>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42B2F658-E9F1-455F-997D-1048635799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71</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6657803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a:extLst>
              <a:ext uri="{FF2B5EF4-FFF2-40B4-BE49-F238E27FC236}">
                <a16:creationId xmlns:a16="http://schemas.microsoft.com/office/drawing/2014/main" id="{84FC8923-6D95-483B-9DCF-EF8B787D68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10506AF-7F7A-48E7-835F-F30FBD2DE1F1}" type="slidenum">
              <a:rPr lang="en-US" altLang="en-US" smtClean="0">
                <a:latin typeface="Times New Roman" panose="02020603050405020304" pitchFamily="18" charset="0"/>
              </a:rPr>
              <a:pPr/>
              <a:t>72</a:t>
            </a:fld>
            <a:endParaRPr lang="en-US" altLang="en-US">
              <a:latin typeface="Times New Roman" panose="02020603050405020304" pitchFamily="18" charset="0"/>
            </a:endParaRPr>
          </a:p>
        </p:txBody>
      </p:sp>
      <p:sp>
        <p:nvSpPr>
          <p:cNvPr id="63490" name="Rectangle 2">
            <a:extLst>
              <a:ext uri="{FF2B5EF4-FFF2-40B4-BE49-F238E27FC236}">
                <a16:creationId xmlns:a16="http://schemas.microsoft.com/office/drawing/2014/main" id="{767E27EB-C5CC-4E80-9392-03180EC74675}"/>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ACEA00CB-C1D4-4BCF-97EC-B487ACF8F1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F65FD576-A713-4C0C-B04B-F22A273991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EEC3D74-3A3D-45E4-98C3-19F016621CF4}" type="slidenum">
              <a:rPr lang="en-US" altLang="en-US" smtClean="0">
                <a:latin typeface="Times New Roman" panose="02020603050405020304" pitchFamily="18" charset="0"/>
              </a:rPr>
              <a:pPr/>
              <a:t>74</a:t>
            </a:fld>
            <a:endParaRPr lang="en-US" altLang="en-US">
              <a:latin typeface="Times New Roman" panose="02020603050405020304" pitchFamily="18" charset="0"/>
            </a:endParaRPr>
          </a:p>
        </p:txBody>
      </p:sp>
      <p:sp>
        <p:nvSpPr>
          <p:cNvPr id="68610" name="Rectangle 2">
            <a:extLst>
              <a:ext uri="{FF2B5EF4-FFF2-40B4-BE49-F238E27FC236}">
                <a16:creationId xmlns:a16="http://schemas.microsoft.com/office/drawing/2014/main" id="{4EC04251-31F6-44FE-9152-CE5098CE692F}"/>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C71F3423-F3BA-4174-B4C8-4C7A7542DE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679DB54E-8C6A-4A51-9991-C90663C98D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87B02CE-28ED-43B2-887E-1BE48C8DCBC5}" type="slidenum">
              <a:rPr lang="en-US" altLang="en-US" smtClean="0">
                <a:latin typeface="Times New Roman" panose="02020603050405020304" pitchFamily="18" charset="0"/>
              </a:rPr>
              <a:pPr/>
              <a:t>75</a:t>
            </a:fld>
            <a:endParaRPr lang="en-US" altLang="en-US">
              <a:latin typeface="Times New Roman" panose="02020603050405020304" pitchFamily="18" charset="0"/>
            </a:endParaRPr>
          </a:p>
        </p:txBody>
      </p:sp>
      <p:sp>
        <p:nvSpPr>
          <p:cNvPr id="70658" name="Rectangle 2">
            <a:extLst>
              <a:ext uri="{FF2B5EF4-FFF2-40B4-BE49-F238E27FC236}">
                <a16:creationId xmlns:a16="http://schemas.microsoft.com/office/drawing/2014/main" id="{93CDC4B5-3226-4FAD-A834-7BF848C05AA2}"/>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87A918F6-1E14-4F20-A344-105CD577CB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21056589-ADE3-46C8-BFFC-4606DAFCF1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D35E050-9586-4451-BDB0-F90367292C2C}" type="slidenum">
              <a:rPr lang="en-US" altLang="en-US" smtClean="0">
                <a:latin typeface="Times New Roman" panose="02020603050405020304" pitchFamily="18" charset="0"/>
              </a:rPr>
              <a:pPr/>
              <a:t>76</a:t>
            </a:fld>
            <a:endParaRPr lang="en-US" altLang="en-US">
              <a:latin typeface="Times New Roman" panose="02020603050405020304" pitchFamily="18" charset="0"/>
            </a:endParaRPr>
          </a:p>
        </p:txBody>
      </p:sp>
      <p:sp>
        <p:nvSpPr>
          <p:cNvPr id="74754" name="Rectangle 2">
            <a:extLst>
              <a:ext uri="{FF2B5EF4-FFF2-40B4-BE49-F238E27FC236}">
                <a16:creationId xmlns:a16="http://schemas.microsoft.com/office/drawing/2014/main" id="{58B046C9-FD27-4898-986E-08C3AC6BFB88}"/>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2DBE8B9B-0445-4B0B-ACC2-5D3596B0D0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a:extLst>
              <a:ext uri="{FF2B5EF4-FFF2-40B4-BE49-F238E27FC236}">
                <a16:creationId xmlns:a16="http://schemas.microsoft.com/office/drawing/2014/main" id="{CA113E2F-9333-4E83-9F08-0E50447B8A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C2A602F-A7BA-47B1-8085-ACEB6A630240}" type="slidenum">
              <a:rPr lang="en-US" altLang="en-US" smtClean="0">
                <a:latin typeface="Times New Roman" panose="02020603050405020304" pitchFamily="18" charset="0"/>
              </a:rPr>
              <a:pPr/>
              <a:t>77</a:t>
            </a:fld>
            <a:endParaRPr lang="en-US" altLang="en-US">
              <a:latin typeface="Times New Roman" panose="02020603050405020304" pitchFamily="18" charset="0"/>
            </a:endParaRPr>
          </a:p>
        </p:txBody>
      </p:sp>
      <p:sp>
        <p:nvSpPr>
          <p:cNvPr id="78850" name="Rectangle 2">
            <a:extLst>
              <a:ext uri="{FF2B5EF4-FFF2-40B4-BE49-F238E27FC236}">
                <a16:creationId xmlns:a16="http://schemas.microsoft.com/office/drawing/2014/main" id="{2C436EAB-8C58-46EA-9DC9-75FA673ABEBB}"/>
              </a:ext>
            </a:extLst>
          </p:cNvPr>
          <p:cNvSpPr>
            <a:spLocks noGrp="1" noRot="1" noChangeAspect="1" noChangeArrowheads="1" noTextEdit="1"/>
          </p:cNvSpPr>
          <p:nvPr>
            <p:ph type="sldImg"/>
          </p:nvPr>
        </p:nvSpPr>
        <p:spPr>
          <a:ln/>
        </p:spPr>
      </p:sp>
      <p:sp>
        <p:nvSpPr>
          <p:cNvPr id="78851" name="Rectangle 3">
            <a:extLst>
              <a:ext uri="{FF2B5EF4-FFF2-40B4-BE49-F238E27FC236}">
                <a16:creationId xmlns:a16="http://schemas.microsoft.com/office/drawing/2014/main" id="{34D4AB40-2A2B-41B7-A31D-CEE469CA98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B6267618-D325-4D6F-B4DC-A5CC575208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3692990-6E56-4D35-BD90-190416A81C7B}" type="slidenum">
              <a:rPr lang="en-US" altLang="en-US">
                <a:latin typeface="Times New Roman" panose="02020603050405020304" pitchFamily="18" charset="0"/>
              </a:rPr>
              <a:pPr/>
              <a:t>8</a:t>
            </a:fld>
            <a:endParaRPr lang="en-US" altLang="en-US">
              <a:latin typeface="Times New Roman" panose="02020603050405020304" pitchFamily="18" charset="0"/>
            </a:endParaRPr>
          </a:p>
        </p:txBody>
      </p:sp>
      <p:sp>
        <p:nvSpPr>
          <p:cNvPr id="54275" name="Rectangle 2">
            <a:extLst>
              <a:ext uri="{FF2B5EF4-FFF2-40B4-BE49-F238E27FC236}">
                <a16:creationId xmlns:a16="http://schemas.microsoft.com/office/drawing/2014/main" id="{6E6CCDBC-0080-4C1B-ACAA-2F709F28AE36}"/>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227791CD-C623-4BAA-AB0B-E183BE12EA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a:extLst>
              <a:ext uri="{FF2B5EF4-FFF2-40B4-BE49-F238E27FC236}">
                <a16:creationId xmlns:a16="http://schemas.microsoft.com/office/drawing/2014/main" id="{F586D608-5FD5-4E53-9C7F-52C6C9191C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3F3538C-839F-489E-A5B7-9BF2CF6B9558}" type="slidenum">
              <a:rPr lang="en-US" altLang="en-US" smtClean="0">
                <a:latin typeface="Times New Roman" panose="02020603050405020304" pitchFamily="18" charset="0"/>
              </a:rPr>
              <a:pPr/>
              <a:t>78</a:t>
            </a:fld>
            <a:endParaRPr lang="en-US" altLang="en-US">
              <a:latin typeface="Times New Roman" panose="02020603050405020304" pitchFamily="18" charset="0"/>
            </a:endParaRPr>
          </a:p>
        </p:txBody>
      </p:sp>
      <p:sp>
        <p:nvSpPr>
          <p:cNvPr id="80898" name="Rectangle 2">
            <a:extLst>
              <a:ext uri="{FF2B5EF4-FFF2-40B4-BE49-F238E27FC236}">
                <a16:creationId xmlns:a16="http://schemas.microsoft.com/office/drawing/2014/main" id="{B2A58870-9FD5-4E78-B5AC-F6F064709E25}"/>
              </a:ext>
            </a:extLst>
          </p:cNvPr>
          <p:cNvSpPr>
            <a:spLocks noGrp="1" noRot="1" noChangeAspect="1" noChangeArrowheads="1" noTextEdit="1"/>
          </p:cNvSpPr>
          <p:nvPr>
            <p:ph type="sldImg"/>
          </p:nvPr>
        </p:nvSpPr>
        <p:spPr>
          <a:ln/>
        </p:spPr>
      </p:sp>
      <p:sp>
        <p:nvSpPr>
          <p:cNvPr id="80899" name="Rectangle 3">
            <a:extLst>
              <a:ext uri="{FF2B5EF4-FFF2-40B4-BE49-F238E27FC236}">
                <a16:creationId xmlns:a16="http://schemas.microsoft.com/office/drawing/2014/main" id="{89C77810-9261-417F-9A3E-9F963975F3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a:extLst>
              <a:ext uri="{FF2B5EF4-FFF2-40B4-BE49-F238E27FC236}">
                <a16:creationId xmlns:a16="http://schemas.microsoft.com/office/drawing/2014/main" id="{8BC6399E-CA48-4011-9644-9943E2B309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080986D-45AD-4059-8603-240F33B5949B}" type="slidenum">
              <a:rPr lang="en-US" altLang="en-US" smtClean="0">
                <a:latin typeface="Times New Roman" panose="02020603050405020304" pitchFamily="18" charset="0"/>
              </a:rPr>
              <a:pPr/>
              <a:t>79</a:t>
            </a:fld>
            <a:endParaRPr lang="en-US" altLang="en-US">
              <a:latin typeface="Times New Roman" panose="02020603050405020304" pitchFamily="18" charset="0"/>
            </a:endParaRPr>
          </a:p>
        </p:txBody>
      </p:sp>
      <p:sp>
        <p:nvSpPr>
          <p:cNvPr id="82946" name="Rectangle 2">
            <a:extLst>
              <a:ext uri="{FF2B5EF4-FFF2-40B4-BE49-F238E27FC236}">
                <a16:creationId xmlns:a16="http://schemas.microsoft.com/office/drawing/2014/main" id="{2DBC60D4-EB7A-4623-8B56-246C0E0545D5}"/>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1C2F052A-4548-41C7-97A7-3A5A9E4D76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47090E75-20C9-492E-A8E1-CA46BD6FC7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55418E6-809C-4662-89DF-BEF89E899F00}" type="slidenum">
              <a:rPr lang="en-US" altLang="en-US">
                <a:latin typeface="Times New Roman" panose="02020603050405020304" pitchFamily="18" charset="0"/>
              </a:rPr>
              <a:pPr/>
              <a:t>9</a:t>
            </a:fld>
            <a:endParaRPr lang="en-US" altLang="en-US">
              <a:latin typeface="Times New Roman" panose="02020603050405020304" pitchFamily="18" charset="0"/>
            </a:endParaRPr>
          </a:p>
        </p:txBody>
      </p:sp>
      <p:sp>
        <p:nvSpPr>
          <p:cNvPr id="55299" name="Rectangle 2">
            <a:extLst>
              <a:ext uri="{FF2B5EF4-FFF2-40B4-BE49-F238E27FC236}">
                <a16:creationId xmlns:a16="http://schemas.microsoft.com/office/drawing/2014/main" id="{B65CDCB2-F76A-4019-900A-C03B6A3AA560}"/>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26B99814-4B6A-4EEF-9FAD-83D73A5AE3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5224D5E7-E3EB-41B1-9826-418BB7E56B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24DE445-2236-4A35-B82B-A5220EEE4671}" type="slidenum">
              <a:rPr lang="en-US" altLang="en-US">
                <a:latin typeface="Times New Roman" panose="02020603050405020304" pitchFamily="18" charset="0"/>
              </a:rPr>
              <a:pPr/>
              <a:t>10</a:t>
            </a:fld>
            <a:endParaRPr lang="en-US" altLang="en-US">
              <a:latin typeface="Times New Roman" panose="02020603050405020304" pitchFamily="18" charset="0"/>
            </a:endParaRPr>
          </a:p>
        </p:txBody>
      </p:sp>
      <p:sp>
        <p:nvSpPr>
          <p:cNvPr id="56323" name="Rectangle 2">
            <a:extLst>
              <a:ext uri="{FF2B5EF4-FFF2-40B4-BE49-F238E27FC236}">
                <a16:creationId xmlns:a16="http://schemas.microsoft.com/office/drawing/2014/main" id="{DC336EF1-6542-40D6-A1D9-C69DACB2A1A7}"/>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D23A2B31-DB3C-4DB5-894A-BEAD12DDE4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9CFC14DB-8A99-44CB-BA83-39417D26C1AF}"/>
              </a:ext>
            </a:extLst>
          </p:cNvPr>
          <p:cNvGrpSpPr>
            <a:grpSpLocks/>
          </p:cNvGrpSpPr>
          <p:nvPr/>
        </p:nvGrpSpPr>
        <p:grpSpPr bwMode="auto">
          <a:xfrm>
            <a:off x="198438" y="2960688"/>
            <a:ext cx="8610600" cy="201612"/>
            <a:chOff x="125" y="1865"/>
            <a:chExt cx="5424" cy="127"/>
          </a:xfrm>
        </p:grpSpPr>
        <p:sp>
          <p:nvSpPr>
            <p:cNvPr id="4" name="Rectangle 4">
              <a:extLst>
                <a:ext uri="{FF2B5EF4-FFF2-40B4-BE49-F238E27FC236}">
                  <a16:creationId xmlns:a16="http://schemas.microsoft.com/office/drawing/2014/main" id="{6530489F-79EC-4897-869D-780965D7E749}"/>
                </a:ext>
              </a:extLst>
            </p:cNvPr>
            <p:cNvSpPr>
              <a:spLocks noChangeArrowheads="1"/>
            </p:cNvSpPr>
            <p:nvPr/>
          </p:nvSpPr>
          <p:spPr bwMode="auto">
            <a:xfrm>
              <a:off x="125" y="1865"/>
              <a:ext cx="1808" cy="127"/>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lang="en-US" altLang="en-US"/>
            </a:p>
          </p:txBody>
        </p:sp>
        <p:sp>
          <p:nvSpPr>
            <p:cNvPr id="5" name="Rectangle 5">
              <a:extLst>
                <a:ext uri="{FF2B5EF4-FFF2-40B4-BE49-F238E27FC236}">
                  <a16:creationId xmlns:a16="http://schemas.microsoft.com/office/drawing/2014/main" id="{A83414BD-B475-4106-B6CC-2A825BC14624}"/>
                </a:ext>
              </a:extLst>
            </p:cNvPr>
            <p:cNvSpPr>
              <a:spLocks noChangeArrowheads="1"/>
            </p:cNvSpPr>
            <p:nvPr/>
          </p:nvSpPr>
          <p:spPr bwMode="auto">
            <a:xfrm>
              <a:off x="1933" y="1865"/>
              <a:ext cx="1808" cy="12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lang="en-US" altLang="en-US"/>
            </a:p>
          </p:txBody>
        </p:sp>
        <p:sp>
          <p:nvSpPr>
            <p:cNvPr id="6" name="Rectangle 6">
              <a:extLst>
                <a:ext uri="{FF2B5EF4-FFF2-40B4-BE49-F238E27FC236}">
                  <a16:creationId xmlns:a16="http://schemas.microsoft.com/office/drawing/2014/main" id="{45EEFC8D-4A80-4C8D-BB98-5471F8FF24CA}"/>
                </a:ext>
              </a:extLst>
            </p:cNvPr>
            <p:cNvSpPr>
              <a:spLocks noChangeArrowheads="1"/>
            </p:cNvSpPr>
            <p:nvPr/>
          </p:nvSpPr>
          <p:spPr bwMode="auto">
            <a:xfrm>
              <a:off x="3741" y="1865"/>
              <a:ext cx="1808" cy="127"/>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lang="en-US" altLang="en-US"/>
            </a:p>
          </p:txBody>
        </p:sp>
      </p:grpSp>
      <p:sp>
        <p:nvSpPr>
          <p:cNvPr id="7" name="Text Box 7">
            <a:extLst>
              <a:ext uri="{FF2B5EF4-FFF2-40B4-BE49-F238E27FC236}">
                <a16:creationId xmlns:a16="http://schemas.microsoft.com/office/drawing/2014/main" id="{CE292785-34F4-4129-BCFD-B22D0AC1FEE2}"/>
              </a:ext>
            </a:extLst>
          </p:cNvPr>
          <p:cNvSpPr txBox="1">
            <a:spLocks noChangeArrowheads="1"/>
          </p:cNvSpPr>
          <p:nvPr/>
        </p:nvSpPr>
        <p:spPr bwMode="auto">
          <a:xfrm>
            <a:off x="6489700" y="6588125"/>
            <a:ext cx="27130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pPr>
            <a:r>
              <a:rPr lang="en-US" altLang="en-US" sz="1000" b="1">
                <a:solidFill>
                  <a:srgbClr val="336699"/>
                </a:solidFill>
                <a:latin typeface="Helvetica" panose="020B0604020202020204" pitchFamily="34" charset="0"/>
              </a:rPr>
              <a:t>Silberschatz, Galvin and Gagne ©2018</a:t>
            </a:r>
          </a:p>
        </p:txBody>
      </p:sp>
      <p:sp>
        <p:nvSpPr>
          <p:cNvPr id="8" name="Text Box 8">
            <a:extLst>
              <a:ext uri="{FF2B5EF4-FFF2-40B4-BE49-F238E27FC236}">
                <a16:creationId xmlns:a16="http://schemas.microsoft.com/office/drawing/2014/main" id="{20D32FCA-31DE-4EA5-82C1-CF345076A238}"/>
              </a:ext>
            </a:extLst>
          </p:cNvPr>
          <p:cNvSpPr txBox="1">
            <a:spLocks noChangeArrowheads="1"/>
          </p:cNvSpPr>
          <p:nvPr/>
        </p:nvSpPr>
        <p:spPr bwMode="auto">
          <a:xfrm>
            <a:off x="26988" y="6613525"/>
            <a:ext cx="27305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spcBef>
                <a:spcPct val="50000"/>
              </a:spcBef>
            </a:pPr>
            <a:r>
              <a:rPr lang="en-US" altLang="en-US" sz="1000" b="1">
                <a:solidFill>
                  <a:srgbClr val="336699"/>
                </a:solidFill>
                <a:latin typeface="Helvetica" panose="020B0604020202020204" pitchFamily="34" charset="0"/>
              </a:rPr>
              <a:t>Operating System Concepts – 10</a:t>
            </a:r>
            <a:r>
              <a:rPr lang="en-US" altLang="en-US" sz="1000" b="1" baseline="30000">
                <a:solidFill>
                  <a:srgbClr val="336699"/>
                </a:solidFill>
                <a:latin typeface="Helvetica" panose="020B0604020202020204" pitchFamily="34" charset="0"/>
              </a:rPr>
              <a:t>th</a:t>
            </a:r>
            <a:r>
              <a:rPr lang="en-US" altLang="en-US" sz="1000" b="1">
                <a:solidFill>
                  <a:srgbClr val="336699"/>
                </a:solidFill>
                <a:latin typeface="Helvetica" panose="020B0604020202020204" pitchFamily="34" charset="0"/>
              </a:rPr>
              <a:t> Edition</a:t>
            </a:r>
          </a:p>
        </p:txBody>
      </p:sp>
      <p:pic>
        <p:nvPicPr>
          <p:cNvPr id="9" name="Picture 9" descr="dino_4">
            <a:extLst>
              <a:ext uri="{FF2B5EF4-FFF2-40B4-BE49-F238E27FC236}">
                <a16:creationId xmlns:a16="http://schemas.microsoft.com/office/drawing/2014/main" id="{090E6124-7B97-4EBF-8990-F55FBAA116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738" y="4157663"/>
            <a:ext cx="2062162" cy="1593850"/>
          </a:xfrm>
          <a:prstGeom prst="rect">
            <a:avLst/>
          </a:prstGeom>
          <a:noFill/>
          <a:ln w="76200">
            <a:solidFill>
              <a:srgbClr val="336699"/>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10">
            <a:extLst>
              <a:ext uri="{FF2B5EF4-FFF2-40B4-BE49-F238E27FC236}">
                <a16:creationId xmlns:a16="http://schemas.microsoft.com/office/drawing/2014/main" id="{C449F6A7-C9D3-4C68-84CF-E1FEED2CAF96}"/>
              </a:ext>
            </a:extLst>
          </p:cNvPr>
          <p:cNvSpPr>
            <a:spLocks noChangeArrowheads="1"/>
          </p:cNvSpPr>
          <p:nvPr/>
        </p:nvSpPr>
        <p:spPr bwMode="auto">
          <a:xfrm>
            <a:off x="3224213" y="4006850"/>
            <a:ext cx="2336800" cy="1887538"/>
          </a:xfrm>
          <a:prstGeom prst="rect">
            <a:avLst/>
          </a:prstGeom>
          <a:noFill/>
          <a:ln w="57150" cmpd="thinThick">
            <a:solidFill>
              <a:srgbClr val="66CC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lang="en-US" altLang="en-US"/>
          </a:p>
        </p:txBody>
      </p:sp>
      <p:sp>
        <p:nvSpPr>
          <p:cNvPr id="152578" name="Rectangle 2"/>
          <p:cNvSpPr>
            <a:spLocks noGrp="1" noChangeArrowheads="1"/>
          </p:cNvSpPr>
          <p:nvPr>
            <p:ph type="ctrTitle"/>
          </p:nvPr>
        </p:nvSpPr>
        <p:spPr>
          <a:xfrm>
            <a:off x="685800" y="685800"/>
            <a:ext cx="7772400" cy="2127250"/>
          </a:xfrm>
        </p:spPr>
        <p:txBody>
          <a:bodyPr/>
          <a:lstStyle>
            <a:lvl1pPr>
              <a:defRPr sz="4300"/>
            </a:lvl1pPr>
          </a:lstStyle>
          <a:p>
            <a:r>
              <a:rPr lang="en-US"/>
              <a:t>Click to edit Master title style</a:t>
            </a:r>
          </a:p>
        </p:txBody>
      </p:sp>
    </p:spTree>
    <p:extLst>
      <p:ext uri="{BB962C8B-B14F-4D97-AF65-F5344CB8AC3E}">
        <p14:creationId xmlns:p14="http://schemas.microsoft.com/office/powerpoint/2010/main" val="132970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2863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77813"/>
            <a:ext cx="2144712"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281738"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6685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7203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97932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6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7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3732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730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27560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037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51897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81174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no_3">
            <a:extLst>
              <a:ext uri="{FF2B5EF4-FFF2-40B4-BE49-F238E27FC236}">
                <a16:creationId xmlns:a16="http://schemas.microsoft.com/office/drawing/2014/main" id="{1EFAC327-3B14-405A-AECD-695170F62AA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750" y="0"/>
            <a:ext cx="11953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B7308704-6884-478D-913D-858724364FFC}"/>
              </a:ext>
            </a:extLst>
          </p:cNvPr>
          <p:cNvSpPr>
            <a:spLocks noGrp="1" noChangeArrowheads="1"/>
          </p:cNvSpPr>
          <p:nvPr>
            <p:ph type="title"/>
          </p:nvPr>
        </p:nvSpPr>
        <p:spPr bwMode="auto">
          <a:xfrm>
            <a:off x="457200" y="225425"/>
            <a:ext cx="80772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C46878CA-A75D-4410-AFD2-1992D970E5FB}"/>
              </a:ext>
            </a:extLst>
          </p:cNvPr>
          <p:cNvSpPr>
            <a:spLocks noGrp="1" noChangeArrowheads="1"/>
          </p:cNvSpPr>
          <p:nvPr>
            <p:ph type="body" idx="1"/>
          </p:nvPr>
        </p:nvSpPr>
        <p:spPr bwMode="auto">
          <a:xfrm>
            <a:off x="806450" y="1233488"/>
            <a:ext cx="772795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a:extLst>
              <a:ext uri="{FF2B5EF4-FFF2-40B4-BE49-F238E27FC236}">
                <a16:creationId xmlns:a16="http://schemas.microsoft.com/office/drawing/2014/main" id="{C1D23273-AE1D-4273-BD10-D4215E10B362}"/>
              </a:ext>
            </a:extLst>
          </p:cNvPr>
          <p:cNvSpPr>
            <a:spLocks noChangeArrowheads="1"/>
          </p:cNvSpPr>
          <p:nvPr/>
        </p:nvSpPr>
        <p:spPr bwMode="auto">
          <a:xfrm>
            <a:off x="0" y="0"/>
            <a:ext cx="228600" cy="228600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endParaRPr lang="en-US" altLang="en-US" sz="2400">
              <a:latin typeface="Times New Roman" panose="02020603050405020304" pitchFamily="18" charset="0"/>
            </a:endParaRPr>
          </a:p>
        </p:txBody>
      </p:sp>
      <p:sp>
        <p:nvSpPr>
          <p:cNvPr id="1030" name="Line 6">
            <a:extLst>
              <a:ext uri="{FF2B5EF4-FFF2-40B4-BE49-F238E27FC236}">
                <a16:creationId xmlns:a16="http://schemas.microsoft.com/office/drawing/2014/main" id="{A52FF0B1-98D3-422D-A027-A89A772773D8}"/>
              </a:ext>
            </a:extLst>
          </p:cNvPr>
          <p:cNvSpPr>
            <a:spLocks noChangeShapeType="1"/>
          </p:cNvSpPr>
          <p:nvPr/>
        </p:nvSpPr>
        <p:spPr bwMode="auto">
          <a:xfrm>
            <a:off x="457200" y="860425"/>
            <a:ext cx="8077200" cy="0"/>
          </a:xfrm>
          <a:prstGeom prst="line">
            <a:avLst/>
          </a:prstGeom>
          <a:noFill/>
          <a:ln w="19050">
            <a:solidFill>
              <a:srgbClr val="33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Rectangle 7">
            <a:extLst>
              <a:ext uri="{FF2B5EF4-FFF2-40B4-BE49-F238E27FC236}">
                <a16:creationId xmlns:a16="http://schemas.microsoft.com/office/drawing/2014/main" id="{4A460C49-6450-4AA7-B172-624D0E8FA2B4}"/>
              </a:ext>
            </a:extLst>
          </p:cNvPr>
          <p:cNvSpPr>
            <a:spLocks noChangeArrowheads="1"/>
          </p:cNvSpPr>
          <p:nvPr/>
        </p:nvSpPr>
        <p:spPr bwMode="auto">
          <a:xfrm>
            <a:off x="0" y="2286000"/>
            <a:ext cx="228600" cy="228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endParaRPr lang="en-US" altLang="en-US" sz="2400">
              <a:latin typeface="Times New Roman" panose="02020603050405020304" pitchFamily="18" charset="0"/>
            </a:endParaRPr>
          </a:p>
        </p:txBody>
      </p:sp>
      <p:sp>
        <p:nvSpPr>
          <p:cNvPr id="1032" name="Rectangle 8">
            <a:extLst>
              <a:ext uri="{FF2B5EF4-FFF2-40B4-BE49-F238E27FC236}">
                <a16:creationId xmlns:a16="http://schemas.microsoft.com/office/drawing/2014/main" id="{69885932-7748-44D3-A5FA-3EA2C19FA746}"/>
              </a:ext>
            </a:extLst>
          </p:cNvPr>
          <p:cNvSpPr>
            <a:spLocks noChangeArrowheads="1"/>
          </p:cNvSpPr>
          <p:nvPr/>
        </p:nvSpPr>
        <p:spPr bwMode="auto">
          <a:xfrm>
            <a:off x="0" y="4572000"/>
            <a:ext cx="228600" cy="228600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endParaRPr lang="en-US" altLang="en-US" sz="2400">
              <a:latin typeface="Times New Roman" panose="02020603050405020304" pitchFamily="18" charset="0"/>
            </a:endParaRPr>
          </a:p>
        </p:txBody>
      </p:sp>
      <p:sp>
        <p:nvSpPr>
          <p:cNvPr id="151561" name="Text Box 9">
            <a:extLst>
              <a:ext uri="{FF2B5EF4-FFF2-40B4-BE49-F238E27FC236}">
                <a16:creationId xmlns:a16="http://schemas.microsoft.com/office/drawing/2014/main" id="{2B3C4A04-A423-4652-9F71-1E3F1D9CED55}"/>
              </a:ext>
            </a:extLst>
          </p:cNvPr>
          <p:cNvSpPr txBox="1">
            <a:spLocks noChangeArrowheads="1"/>
          </p:cNvSpPr>
          <p:nvPr userDrawn="1"/>
        </p:nvSpPr>
        <p:spPr bwMode="auto">
          <a:xfrm>
            <a:off x="4256146" y="6613525"/>
            <a:ext cx="447558" cy="246221"/>
          </a:xfrm>
          <a:prstGeom prst="rect">
            <a:avLst/>
          </a:prstGeom>
          <a:noFill/>
          <a:ln w="9525">
            <a:noFill/>
            <a:miter lim="800000"/>
            <a:headEnd/>
            <a:tailEnd/>
          </a:ln>
          <a:effectLst/>
        </p:spPr>
        <p:txBody>
          <a:bodyPr wrap="non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defRPr/>
            </a:pPr>
            <a:r>
              <a:rPr lang="en-US" altLang="en-US" sz="1000" b="1" dirty="0">
                <a:solidFill>
                  <a:srgbClr val="006699"/>
                </a:solidFill>
                <a:latin typeface="Helvetica" panose="020B0604020202020204" pitchFamily="34" charset="0"/>
              </a:rPr>
              <a:t>2.</a:t>
            </a:r>
            <a:fld id="{3002ADDC-CC54-42C0-AD9E-FCEA6349E957}" type="slidenum">
              <a:rPr lang="en-US" altLang="en-US" sz="1000" b="1" smtClean="0">
                <a:solidFill>
                  <a:srgbClr val="006699"/>
                </a:solidFill>
                <a:latin typeface="Helvetica" panose="020B0604020202020204" pitchFamily="34" charset="0"/>
              </a:rPr>
              <a:pPr algn="ctr">
                <a:spcBef>
                  <a:spcPct val="50000"/>
                </a:spcBef>
                <a:defRPr/>
              </a:pPr>
              <a:t>‹#›</a:t>
            </a:fld>
            <a:endParaRPr lang="en-US" altLang="en-US" sz="1000" b="1" dirty="0">
              <a:solidFill>
                <a:srgbClr val="006699"/>
              </a:solidFill>
              <a:latin typeface="Helvetica" panose="020B0604020202020204" pitchFamily="34" charset="0"/>
            </a:endParaRPr>
          </a:p>
        </p:txBody>
      </p:sp>
      <p:sp>
        <p:nvSpPr>
          <p:cNvPr id="1034" name="Text Box 10">
            <a:extLst>
              <a:ext uri="{FF2B5EF4-FFF2-40B4-BE49-F238E27FC236}">
                <a16:creationId xmlns:a16="http://schemas.microsoft.com/office/drawing/2014/main" id="{59A1521A-022B-4DE7-8426-69A13EBF9FAB}"/>
              </a:ext>
            </a:extLst>
          </p:cNvPr>
          <p:cNvSpPr txBox="1">
            <a:spLocks noChangeArrowheads="1"/>
          </p:cNvSpPr>
          <p:nvPr/>
        </p:nvSpPr>
        <p:spPr bwMode="auto">
          <a:xfrm>
            <a:off x="6489700" y="6588125"/>
            <a:ext cx="27130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pPr>
            <a:r>
              <a:rPr lang="en-US" altLang="en-US" sz="1000" b="1">
                <a:solidFill>
                  <a:srgbClr val="006699"/>
                </a:solidFill>
                <a:latin typeface="Helvetica" panose="020B0604020202020204" pitchFamily="34" charset="0"/>
              </a:rPr>
              <a:t>Silberschatz, Galvin and Gagne ©2018</a:t>
            </a:r>
          </a:p>
        </p:txBody>
      </p:sp>
      <p:sp>
        <p:nvSpPr>
          <p:cNvPr id="1035" name="Text Box 11">
            <a:extLst>
              <a:ext uri="{FF2B5EF4-FFF2-40B4-BE49-F238E27FC236}">
                <a16:creationId xmlns:a16="http://schemas.microsoft.com/office/drawing/2014/main" id="{27BAFA87-2B93-403E-A844-8FB1EAE92C10}"/>
              </a:ext>
            </a:extLst>
          </p:cNvPr>
          <p:cNvSpPr txBox="1">
            <a:spLocks noChangeArrowheads="1"/>
          </p:cNvSpPr>
          <p:nvPr/>
        </p:nvSpPr>
        <p:spPr bwMode="auto">
          <a:xfrm>
            <a:off x="185738" y="6586538"/>
            <a:ext cx="27305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spcBef>
                <a:spcPct val="50000"/>
              </a:spcBef>
            </a:pPr>
            <a:r>
              <a:rPr lang="en-US" altLang="en-US" sz="1000" b="1">
                <a:solidFill>
                  <a:srgbClr val="006699"/>
                </a:solidFill>
                <a:latin typeface="Helvetica" panose="020B0604020202020204" pitchFamily="34" charset="0"/>
              </a:rPr>
              <a:t>Operating System Concepts – 10</a:t>
            </a:r>
            <a:r>
              <a:rPr lang="en-US" altLang="en-US" sz="1000" b="1" baseline="30000">
                <a:solidFill>
                  <a:srgbClr val="006699"/>
                </a:solidFill>
                <a:latin typeface="Helvetica" panose="020B0604020202020204" pitchFamily="34" charset="0"/>
              </a:rPr>
              <a:t>th</a:t>
            </a:r>
            <a:r>
              <a:rPr lang="en-US" altLang="en-US" sz="1000" b="1">
                <a:solidFill>
                  <a:srgbClr val="006699"/>
                </a:solidFill>
                <a:latin typeface="Helvetica" panose="020B0604020202020204" pitchFamily="34" charset="0"/>
              </a:rPr>
              <a:t> Edition</a:t>
            </a:r>
          </a:p>
        </p:txBody>
      </p:sp>
      <p:pic>
        <p:nvPicPr>
          <p:cNvPr id="1036" name="Picture 12" descr="dino_6">
            <a:extLst>
              <a:ext uri="{FF2B5EF4-FFF2-40B4-BE49-F238E27FC236}">
                <a16:creationId xmlns:a16="http://schemas.microsoft.com/office/drawing/2014/main" id="{CD488D63-B096-4EAA-B5D8-70E38A37139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3988" y="5849938"/>
            <a:ext cx="12842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3"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hf sldNum="0" hdr="0" dt="0"/>
  <p:txStyles>
    <p:titleStyle>
      <a:lvl1pPr algn="ctr" rtl="0" eaLnBrk="0" fontAlgn="base" hangingPunct="0">
        <a:spcBef>
          <a:spcPct val="0"/>
        </a:spcBef>
        <a:spcAft>
          <a:spcPct val="0"/>
        </a:spcAft>
        <a:defRPr sz="3200" b="1">
          <a:solidFill>
            <a:srgbClr val="006699"/>
          </a:solidFill>
          <a:latin typeface="+mj-lt"/>
          <a:ea typeface="MS PGothic" pitchFamily="34" charset="-128"/>
          <a:cs typeface="ＭＳ Ｐゴシック" charset="-128"/>
        </a:defRPr>
      </a:lvl1pPr>
      <a:lvl2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2pPr>
      <a:lvl3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3pPr>
      <a:lvl4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4pPr>
      <a:lvl5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5pPr>
      <a:lvl6pPr marL="457200" algn="ctr" rtl="0" fontAlgn="base">
        <a:spcBef>
          <a:spcPct val="0"/>
        </a:spcBef>
        <a:spcAft>
          <a:spcPct val="0"/>
        </a:spcAft>
        <a:defRPr sz="3200" b="1">
          <a:solidFill>
            <a:srgbClr val="006699"/>
          </a:solidFill>
          <a:latin typeface="Arial" charset="0"/>
        </a:defRPr>
      </a:lvl6pPr>
      <a:lvl7pPr marL="914400" algn="ctr" rtl="0" fontAlgn="base">
        <a:spcBef>
          <a:spcPct val="0"/>
        </a:spcBef>
        <a:spcAft>
          <a:spcPct val="0"/>
        </a:spcAft>
        <a:defRPr sz="3200" b="1">
          <a:solidFill>
            <a:srgbClr val="006699"/>
          </a:solidFill>
          <a:latin typeface="Arial" charset="0"/>
        </a:defRPr>
      </a:lvl7pPr>
      <a:lvl8pPr marL="1371600" algn="ctr" rtl="0" fontAlgn="base">
        <a:spcBef>
          <a:spcPct val="0"/>
        </a:spcBef>
        <a:spcAft>
          <a:spcPct val="0"/>
        </a:spcAft>
        <a:defRPr sz="3200" b="1">
          <a:solidFill>
            <a:srgbClr val="006699"/>
          </a:solidFill>
          <a:latin typeface="Arial" charset="0"/>
        </a:defRPr>
      </a:lvl8pPr>
      <a:lvl9pPr marL="1828800" algn="ctr" rtl="0" fontAlgn="base">
        <a:spcBef>
          <a:spcPct val="0"/>
        </a:spcBef>
        <a:spcAft>
          <a:spcPct val="0"/>
        </a:spcAft>
        <a:defRPr sz="3200" b="1">
          <a:solidFill>
            <a:srgbClr val="006699"/>
          </a:solidFill>
          <a:latin typeface="Arial" charset="0"/>
        </a:defRPr>
      </a:lvl9pPr>
    </p:titleStyle>
    <p:body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ＭＳ Ｐゴシック"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677DD-92FD-41F3-8105-B0ED20549CDA}"/>
              </a:ext>
            </a:extLst>
          </p:cNvPr>
          <p:cNvSpPr>
            <a:spLocks noGrp="1"/>
          </p:cNvSpPr>
          <p:nvPr>
            <p:ph type="ctrTitle"/>
          </p:nvPr>
        </p:nvSpPr>
        <p:spPr>
          <a:xfrm>
            <a:off x="685800" y="489155"/>
            <a:ext cx="7772400" cy="2127250"/>
          </a:xfrm>
        </p:spPr>
        <p:txBody>
          <a:bodyPr/>
          <a:lstStyle/>
          <a:p>
            <a:r>
              <a:rPr lang="fr-FR" sz="3600" dirty="0"/>
              <a:t>Lecture 21</a:t>
            </a:r>
            <a:br>
              <a:rPr lang="fr-FR" sz="3600" dirty="0"/>
            </a:br>
            <a:r>
              <a:rPr lang="fr-FR" sz="3600" dirty="0"/>
              <a:t>   </a:t>
            </a:r>
            <a:br>
              <a:rPr lang="en-US" sz="3600" dirty="0"/>
            </a:br>
            <a:r>
              <a:rPr lang="en-US" sz="3600" dirty="0"/>
              <a:t>File Management</a:t>
            </a:r>
          </a:p>
        </p:txBody>
      </p:sp>
    </p:spTree>
    <p:extLst>
      <p:ext uri="{BB962C8B-B14F-4D97-AF65-F5344CB8AC3E}">
        <p14:creationId xmlns:p14="http://schemas.microsoft.com/office/powerpoint/2010/main" val="3026843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890BB23-426F-4779-AAC3-AA1C8446D210}"/>
              </a:ext>
            </a:extLst>
          </p:cNvPr>
          <p:cNvSpPr>
            <a:spLocks noGrp="1" noChangeArrowheads="1"/>
          </p:cNvSpPr>
          <p:nvPr>
            <p:ph type="title"/>
          </p:nvPr>
        </p:nvSpPr>
        <p:spPr>
          <a:xfrm>
            <a:off x="307909" y="235374"/>
            <a:ext cx="8229600" cy="576262"/>
          </a:xfrm>
        </p:spPr>
        <p:txBody>
          <a:bodyPr/>
          <a:lstStyle/>
          <a:p>
            <a:pPr eaLnBrk="1" hangingPunct="1"/>
            <a:r>
              <a:rPr lang="en-US" altLang="en-US" dirty="0"/>
              <a:t>Open Files</a:t>
            </a:r>
          </a:p>
        </p:txBody>
      </p:sp>
      <p:sp>
        <p:nvSpPr>
          <p:cNvPr id="10243" name="Rectangle 3">
            <a:extLst>
              <a:ext uri="{FF2B5EF4-FFF2-40B4-BE49-F238E27FC236}">
                <a16:creationId xmlns:a16="http://schemas.microsoft.com/office/drawing/2014/main" id="{174ECB5E-8070-4DEB-980D-3BC98F606119}"/>
              </a:ext>
            </a:extLst>
          </p:cNvPr>
          <p:cNvSpPr>
            <a:spLocks noGrp="1" noChangeArrowheads="1"/>
          </p:cNvSpPr>
          <p:nvPr>
            <p:ph type="body" idx="1"/>
          </p:nvPr>
        </p:nvSpPr>
        <p:spPr>
          <a:xfrm>
            <a:off x="891011" y="1214085"/>
            <a:ext cx="7665160" cy="4530725"/>
          </a:xfrm>
        </p:spPr>
        <p:txBody>
          <a:bodyPr/>
          <a:lstStyle/>
          <a:p>
            <a:r>
              <a:rPr lang="en-US" altLang="en-US" dirty="0"/>
              <a:t>Several pieces of data are needed to manage open files:</a:t>
            </a:r>
          </a:p>
          <a:p>
            <a:pPr lvl="1"/>
            <a:r>
              <a:rPr lang="en-US" altLang="en-US" b="1" dirty="0">
                <a:solidFill>
                  <a:srgbClr val="006699"/>
                </a:solidFill>
                <a:latin typeface="+mj-lt"/>
              </a:rPr>
              <a:t>Open-file</a:t>
            </a:r>
            <a:r>
              <a:rPr lang="en-US" altLang="en-US" b="1" dirty="0">
                <a:solidFill>
                  <a:srgbClr val="3366FF"/>
                </a:solidFill>
              </a:rPr>
              <a:t> </a:t>
            </a:r>
            <a:r>
              <a:rPr lang="en-US" altLang="en-US" b="1" dirty="0">
                <a:solidFill>
                  <a:srgbClr val="006699"/>
                </a:solidFill>
                <a:latin typeface="+mj-lt"/>
              </a:rPr>
              <a:t>table</a:t>
            </a:r>
            <a:r>
              <a:rPr lang="en-US" altLang="en-US" dirty="0"/>
              <a:t>: tracks open files</a:t>
            </a:r>
          </a:p>
          <a:p>
            <a:pPr lvl="1"/>
            <a:r>
              <a:rPr lang="en-US" altLang="en-US" dirty="0"/>
              <a:t>File pointer:  pointer to last read/write location, per process that has the file open</a:t>
            </a:r>
          </a:p>
          <a:p>
            <a:pPr lvl="1"/>
            <a:r>
              <a:rPr lang="en-US" altLang="en-US" b="1" dirty="0">
                <a:solidFill>
                  <a:srgbClr val="006699"/>
                </a:solidFill>
                <a:latin typeface="+mj-lt"/>
              </a:rPr>
              <a:t>File-open</a:t>
            </a:r>
            <a:r>
              <a:rPr lang="en-US" altLang="en-US" b="1" dirty="0">
                <a:solidFill>
                  <a:srgbClr val="3366FF"/>
                </a:solidFill>
              </a:rPr>
              <a:t> </a:t>
            </a:r>
            <a:r>
              <a:rPr lang="en-US" altLang="en-US" b="1" dirty="0">
                <a:solidFill>
                  <a:srgbClr val="006699"/>
                </a:solidFill>
                <a:latin typeface="+mj-lt"/>
              </a:rPr>
              <a:t>count</a:t>
            </a:r>
            <a:r>
              <a:rPr lang="en-US" altLang="en-US" dirty="0"/>
              <a:t>: counter of number of times a file is open – to allow removal of data from open-file table when last processes closes it</a:t>
            </a:r>
          </a:p>
          <a:p>
            <a:pPr lvl="1"/>
            <a:r>
              <a:rPr lang="en-US" altLang="en-US" dirty="0"/>
              <a:t>Disk location of the file: cache of data access information</a:t>
            </a:r>
          </a:p>
          <a:p>
            <a:pPr lvl="1"/>
            <a:r>
              <a:rPr lang="en-US" altLang="en-US" dirty="0"/>
              <a:t>Access rights: per-process access mode information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1901319-4902-4FF1-A8EF-AA9B1300B3BE}"/>
              </a:ext>
            </a:extLst>
          </p:cNvPr>
          <p:cNvSpPr>
            <a:spLocks noGrp="1" noChangeArrowheads="1"/>
          </p:cNvSpPr>
          <p:nvPr>
            <p:ph type="title"/>
          </p:nvPr>
        </p:nvSpPr>
        <p:spPr>
          <a:xfrm>
            <a:off x="307909" y="235374"/>
            <a:ext cx="8229600" cy="576262"/>
          </a:xfrm>
        </p:spPr>
        <p:txBody>
          <a:bodyPr/>
          <a:lstStyle/>
          <a:p>
            <a:pPr eaLnBrk="1" hangingPunct="1"/>
            <a:r>
              <a:rPr lang="en-US" altLang="en-US" dirty="0"/>
              <a:t>Open File Locking</a:t>
            </a:r>
          </a:p>
        </p:txBody>
      </p:sp>
      <p:sp>
        <p:nvSpPr>
          <p:cNvPr id="11267" name="Rectangle 3">
            <a:extLst>
              <a:ext uri="{FF2B5EF4-FFF2-40B4-BE49-F238E27FC236}">
                <a16:creationId xmlns:a16="http://schemas.microsoft.com/office/drawing/2014/main" id="{FF341099-F84A-486B-8354-E95792451A7F}"/>
              </a:ext>
            </a:extLst>
          </p:cNvPr>
          <p:cNvSpPr>
            <a:spLocks noGrp="1" noChangeArrowheads="1"/>
          </p:cNvSpPr>
          <p:nvPr>
            <p:ph type="body" idx="1"/>
          </p:nvPr>
        </p:nvSpPr>
        <p:spPr>
          <a:xfrm>
            <a:off x="881099" y="1227788"/>
            <a:ext cx="7272302" cy="4538012"/>
          </a:xfrm>
        </p:spPr>
        <p:txBody>
          <a:bodyPr/>
          <a:lstStyle/>
          <a:p>
            <a:r>
              <a:rPr lang="en-US" altLang="en-US" dirty="0"/>
              <a:t>Provided by some operating systems and file systems</a:t>
            </a:r>
          </a:p>
          <a:p>
            <a:pPr lvl="1"/>
            <a:r>
              <a:rPr lang="en-US" altLang="en-US" dirty="0"/>
              <a:t>Similar to reader-writer locks</a:t>
            </a:r>
          </a:p>
          <a:p>
            <a:pPr lvl="1"/>
            <a:r>
              <a:rPr lang="en-US" altLang="en-US" b="1" dirty="0">
                <a:solidFill>
                  <a:srgbClr val="006699"/>
                </a:solidFill>
                <a:latin typeface="+mj-lt"/>
              </a:rPr>
              <a:t>Shared</a:t>
            </a:r>
            <a:r>
              <a:rPr lang="en-US" altLang="en-US" dirty="0"/>
              <a:t> </a:t>
            </a:r>
            <a:r>
              <a:rPr lang="en-US" altLang="en-US" b="1" dirty="0">
                <a:solidFill>
                  <a:srgbClr val="006699"/>
                </a:solidFill>
                <a:latin typeface="+mj-lt"/>
              </a:rPr>
              <a:t>lock</a:t>
            </a:r>
            <a:r>
              <a:rPr lang="en-US" altLang="en-US" dirty="0"/>
              <a:t> similar to reader lock – several processes can acquire concurrently</a:t>
            </a:r>
          </a:p>
          <a:p>
            <a:pPr lvl="1"/>
            <a:r>
              <a:rPr lang="en-US" altLang="en-US" b="1" dirty="0">
                <a:solidFill>
                  <a:srgbClr val="006699"/>
                </a:solidFill>
                <a:latin typeface="+mj-lt"/>
              </a:rPr>
              <a:t>Exclusive</a:t>
            </a:r>
            <a:r>
              <a:rPr lang="en-US" altLang="en-US" b="1" dirty="0">
                <a:solidFill>
                  <a:srgbClr val="3366FF"/>
                </a:solidFill>
              </a:rPr>
              <a:t> </a:t>
            </a:r>
            <a:r>
              <a:rPr lang="en-US" altLang="en-US" b="1" dirty="0">
                <a:solidFill>
                  <a:srgbClr val="006699"/>
                </a:solidFill>
                <a:latin typeface="+mj-lt"/>
              </a:rPr>
              <a:t>lock</a:t>
            </a:r>
            <a:r>
              <a:rPr lang="en-US" altLang="en-US" b="1" dirty="0">
                <a:solidFill>
                  <a:srgbClr val="3366FF"/>
                </a:solidFill>
              </a:rPr>
              <a:t> </a:t>
            </a:r>
            <a:r>
              <a:rPr lang="en-US" altLang="en-US" dirty="0"/>
              <a:t>similar to writer lock</a:t>
            </a:r>
          </a:p>
          <a:p>
            <a:r>
              <a:rPr lang="en-US" altLang="en-US" dirty="0"/>
              <a:t>Mediates access to a file</a:t>
            </a:r>
          </a:p>
          <a:p>
            <a:r>
              <a:rPr lang="en-US" altLang="en-US" dirty="0"/>
              <a:t>Mandatory or advisory:</a:t>
            </a:r>
          </a:p>
          <a:p>
            <a:pPr lvl="1"/>
            <a:r>
              <a:rPr lang="en-US" altLang="en-US" b="1" dirty="0">
                <a:solidFill>
                  <a:srgbClr val="006699"/>
                </a:solidFill>
                <a:latin typeface="+mj-lt"/>
              </a:rPr>
              <a:t>Mandatory</a:t>
            </a:r>
            <a:r>
              <a:rPr lang="en-US" altLang="en-US" dirty="0"/>
              <a:t> – access is denied depending on locks held and requested</a:t>
            </a:r>
          </a:p>
          <a:p>
            <a:pPr lvl="1"/>
            <a:r>
              <a:rPr lang="en-US" altLang="en-US" b="1" dirty="0">
                <a:solidFill>
                  <a:srgbClr val="006699"/>
                </a:solidFill>
                <a:latin typeface="+mj-lt"/>
              </a:rPr>
              <a:t>Advisory</a:t>
            </a:r>
            <a:r>
              <a:rPr lang="en-US" altLang="en-US" dirty="0"/>
              <a:t> – processes can find status of locks and decide what to do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7BFEF62F-36CA-480D-96CA-04164C066341}"/>
              </a:ext>
            </a:extLst>
          </p:cNvPr>
          <p:cNvSpPr>
            <a:spLocks noGrp="1" noChangeArrowheads="1"/>
          </p:cNvSpPr>
          <p:nvPr>
            <p:ph type="title"/>
          </p:nvPr>
        </p:nvSpPr>
        <p:spPr>
          <a:xfrm>
            <a:off x="747064" y="239748"/>
            <a:ext cx="7818437" cy="576263"/>
          </a:xfrm>
        </p:spPr>
        <p:txBody>
          <a:bodyPr/>
          <a:lstStyle/>
          <a:p>
            <a:pPr eaLnBrk="1" hangingPunct="1"/>
            <a:r>
              <a:rPr lang="en-US" altLang="en-US" dirty="0"/>
              <a:t>File Types – Name, Extension</a:t>
            </a:r>
          </a:p>
        </p:txBody>
      </p:sp>
      <p:pic>
        <p:nvPicPr>
          <p:cNvPr id="14339" name="Picture 4">
            <a:extLst>
              <a:ext uri="{FF2B5EF4-FFF2-40B4-BE49-F238E27FC236}">
                <a16:creationId xmlns:a16="http://schemas.microsoft.com/office/drawing/2014/main" id="{A90912BD-4CE8-4822-BF75-08C3178740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715" t="1186" r="15715" b="1186"/>
          <a:stretch>
            <a:fillRect/>
          </a:stretch>
        </p:blipFill>
        <p:spPr bwMode="auto">
          <a:xfrm>
            <a:off x="2498725" y="1209675"/>
            <a:ext cx="4337050" cy="4632325"/>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762793" y="966066"/>
            <a:ext cx="8381207" cy="5545393"/>
          </a:xfrm>
        </p:spPr>
        <p:txBody>
          <a:bodyPr/>
          <a:lstStyle/>
          <a:p>
            <a:pPr marL="0" indent="0">
              <a:buNone/>
            </a:pPr>
            <a:r>
              <a:rPr lang="en-US" b="1" dirty="0"/>
              <a:t>1. File Concepts:</a:t>
            </a:r>
          </a:p>
          <a:p>
            <a:pPr lvl="1"/>
            <a:r>
              <a:rPr lang="en-US" b="1" dirty="0"/>
              <a:t>Attributes, Operations, Types, </a:t>
            </a:r>
            <a:r>
              <a:rPr lang="en-US" b="1" dirty="0">
                <a:highlight>
                  <a:srgbClr val="FFFF00"/>
                </a:highlight>
              </a:rPr>
              <a:t>Structure</a:t>
            </a:r>
          </a:p>
          <a:p>
            <a:pPr marL="0" indent="0">
              <a:buNone/>
            </a:pPr>
            <a:r>
              <a:rPr lang="en-US" b="1" dirty="0"/>
              <a:t>2. Access Methods</a:t>
            </a:r>
          </a:p>
          <a:p>
            <a:pPr lvl="1"/>
            <a:r>
              <a:rPr lang="en-US" b="1" dirty="0"/>
              <a:t>Sequential</a:t>
            </a:r>
          </a:p>
          <a:p>
            <a:pPr lvl="1"/>
            <a:r>
              <a:rPr lang="en-US" b="1" dirty="0"/>
              <a:t>Random</a:t>
            </a:r>
          </a:p>
          <a:p>
            <a:pPr marL="0" indent="0">
              <a:buNone/>
            </a:pPr>
            <a:r>
              <a:rPr lang="en-US" b="1" dirty="0"/>
              <a:t>3. Directory Structure</a:t>
            </a:r>
          </a:p>
          <a:p>
            <a:pPr lvl="1"/>
            <a:r>
              <a:rPr lang="en-US" b="1" dirty="0"/>
              <a:t>Operations</a:t>
            </a:r>
          </a:p>
          <a:p>
            <a:pPr lvl="1"/>
            <a:r>
              <a:rPr lang="en-US" b="1" dirty="0"/>
              <a:t>Types: single-level, tree-structured, acyclic-graph, general graph</a:t>
            </a:r>
          </a:p>
          <a:p>
            <a:pPr marL="0" indent="0">
              <a:buNone/>
            </a:pPr>
            <a:r>
              <a:rPr lang="en-US" b="1" dirty="0"/>
              <a:t>4. File Allocation Methods</a:t>
            </a:r>
          </a:p>
          <a:p>
            <a:pPr lvl="1"/>
            <a:r>
              <a:rPr lang="en-US" b="1" dirty="0"/>
              <a:t>Contiguous; Linked; Index</a:t>
            </a:r>
          </a:p>
          <a:p>
            <a:pPr marL="0" indent="0">
              <a:buNone/>
            </a:pPr>
            <a:r>
              <a:rPr lang="en-US" b="1" dirty="0"/>
              <a:t>5. File Systems: </a:t>
            </a:r>
          </a:p>
          <a:p>
            <a:pPr lvl="1"/>
            <a:r>
              <a:rPr lang="en-US" b="1" dirty="0"/>
              <a:t>Structures, Mounting, Protection, Implementation</a:t>
            </a:r>
          </a:p>
          <a:p>
            <a:pPr marL="0" indent="0">
              <a:buNone/>
            </a:pPr>
            <a:r>
              <a:rPr lang="en-US" b="1" dirty="0"/>
              <a:t>6. Other Issues</a:t>
            </a:r>
          </a:p>
        </p:txBody>
      </p:sp>
    </p:spTree>
    <p:extLst>
      <p:ext uri="{BB962C8B-B14F-4D97-AF65-F5344CB8AC3E}">
        <p14:creationId xmlns:p14="http://schemas.microsoft.com/office/powerpoint/2010/main" val="401993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9962686-EB10-476C-A6AC-E3D304176E75}"/>
              </a:ext>
            </a:extLst>
          </p:cNvPr>
          <p:cNvSpPr>
            <a:spLocks noGrp="1" noChangeArrowheads="1"/>
          </p:cNvSpPr>
          <p:nvPr>
            <p:ph type="title"/>
          </p:nvPr>
        </p:nvSpPr>
        <p:spPr>
          <a:xfrm>
            <a:off x="788339" y="234792"/>
            <a:ext cx="7777162" cy="576262"/>
          </a:xfrm>
        </p:spPr>
        <p:txBody>
          <a:bodyPr/>
          <a:lstStyle/>
          <a:p>
            <a:pPr eaLnBrk="1" hangingPunct="1"/>
            <a:r>
              <a:rPr lang="en-US" altLang="en-US" dirty="0"/>
              <a:t>File Structure</a:t>
            </a:r>
          </a:p>
        </p:txBody>
      </p:sp>
      <p:sp>
        <p:nvSpPr>
          <p:cNvPr id="15363" name="Rectangle 3">
            <a:extLst>
              <a:ext uri="{FF2B5EF4-FFF2-40B4-BE49-F238E27FC236}">
                <a16:creationId xmlns:a16="http://schemas.microsoft.com/office/drawing/2014/main" id="{99E21934-9FD8-4F70-8E28-C941EF28E491}"/>
              </a:ext>
            </a:extLst>
          </p:cNvPr>
          <p:cNvSpPr>
            <a:spLocks noGrp="1" noChangeArrowheads="1"/>
          </p:cNvSpPr>
          <p:nvPr>
            <p:ph type="body" idx="1"/>
          </p:nvPr>
        </p:nvSpPr>
        <p:spPr>
          <a:xfrm>
            <a:off x="849313" y="1246449"/>
            <a:ext cx="7777162" cy="4530725"/>
          </a:xfrm>
        </p:spPr>
        <p:txBody>
          <a:bodyPr/>
          <a:lstStyle/>
          <a:p>
            <a:pPr>
              <a:lnSpc>
                <a:spcPct val="90000"/>
              </a:lnSpc>
            </a:pPr>
            <a:r>
              <a:rPr lang="en-US" altLang="en-US" dirty="0"/>
              <a:t>None - sequence of words, bytes</a:t>
            </a:r>
          </a:p>
          <a:p>
            <a:pPr>
              <a:lnSpc>
                <a:spcPct val="90000"/>
              </a:lnSpc>
            </a:pPr>
            <a:r>
              <a:rPr lang="en-US" altLang="en-US" dirty="0"/>
              <a:t>Simple record structure</a:t>
            </a:r>
          </a:p>
          <a:p>
            <a:pPr lvl="1">
              <a:lnSpc>
                <a:spcPct val="90000"/>
              </a:lnSpc>
            </a:pPr>
            <a:r>
              <a:rPr lang="en-US" altLang="en-US" dirty="0"/>
              <a:t>Lines </a:t>
            </a:r>
          </a:p>
          <a:p>
            <a:pPr lvl="1">
              <a:lnSpc>
                <a:spcPct val="90000"/>
              </a:lnSpc>
            </a:pPr>
            <a:r>
              <a:rPr lang="en-US" altLang="en-US" dirty="0"/>
              <a:t>Fixed length</a:t>
            </a:r>
          </a:p>
          <a:p>
            <a:pPr lvl="1">
              <a:lnSpc>
                <a:spcPct val="90000"/>
              </a:lnSpc>
            </a:pPr>
            <a:r>
              <a:rPr lang="en-US" altLang="en-US" dirty="0"/>
              <a:t>Variable length</a:t>
            </a:r>
          </a:p>
          <a:p>
            <a:pPr>
              <a:lnSpc>
                <a:spcPct val="90000"/>
              </a:lnSpc>
            </a:pPr>
            <a:r>
              <a:rPr lang="en-US" altLang="en-US" dirty="0"/>
              <a:t>Complex Structures</a:t>
            </a:r>
          </a:p>
          <a:p>
            <a:pPr lvl="1">
              <a:lnSpc>
                <a:spcPct val="90000"/>
              </a:lnSpc>
            </a:pPr>
            <a:r>
              <a:rPr lang="en-US" altLang="en-US" dirty="0"/>
              <a:t>Formatted document</a:t>
            </a:r>
          </a:p>
          <a:p>
            <a:pPr lvl="1">
              <a:lnSpc>
                <a:spcPct val="90000"/>
              </a:lnSpc>
            </a:pPr>
            <a:r>
              <a:rPr lang="en-US" altLang="en-US" dirty="0"/>
              <a:t>Relocatable load file	</a:t>
            </a:r>
          </a:p>
          <a:p>
            <a:pPr>
              <a:lnSpc>
                <a:spcPct val="90000"/>
              </a:lnSpc>
            </a:pPr>
            <a:r>
              <a:rPr lang="en-US" altLang="en-US" dirty="0"/>
              <a:t>Can simulate last two with first method by inserting appropriate control characters</a:t>
            </a:r>
          </a:p>
          <a:p>
            <a:pPr>
              <a:lnSpc>
                <a:spcPct val="90000"/>
              </a:lnSpc>
            </a:pPr>
            <a:r>
              <a:rPr lang="en-US" altLang="en-US" dirty="0"/>
              <a:t>Who decides:</a:t>
            </a:r>
          </a:p>
          <a:p>
            <a:pPr lvl="1">
              <a:lnSpc>
                <a:spcPct val="90000"/>
              </a:lnSpc>
            </a:pPr>
            <a:r>
              <a:rPr lang="en-US" altLang="en-US" dirty="0"/>
              <a:t>Operating system</a:t>
            </a:r>
          </a:p>
          <a:p>
            <a:pPr lvl="1">
              <a:lnSpc>
                <a:spcPct val="90000"/>
              </a:lnSpc>
            </a:pPr>
            <a:r>
              <a:rPr lang="en-US" altLang="en-US" dirty="0"/>
              <a:t>Program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762793" y="966066"/>
            <a:ext cx="8381207" cy="5545393"/>
          </a:xfrm>
        </p:spPr>
        <p:txBody>
          <a:bodyPr/>
          <a:lstStyle/>
          <a:p>
            <a:pPr marL="0" indent="0">
              <a:buNone/>
            </a:pPr>
            <a:r>
              <a:rPr lang="en-US" b="1" dirty="0"/>
              <a:t>1. File Concepts:</a:t>
            </a:r>
          </a:p>
          <a:p>
            <a:pPr lvl="1"/>
            <a:r>
              <a:rPr lang="en-US" b="1" dirty="0"/>
              <a:t>Attributes, Operations, Types, Structure</a:t>
            </a:r>
          </a:p>
          <a:p>
            <a:pPr marL="0" indent="0">
              <a:buNone/>
            </a:pPr>
            <a:r>
              <a:rPr lang="en-US" b="1" dirty="0">
                <a:highlight>
                  <a:srgbClr val="FFFF00"/>
                </a:highlight>
              </a:rPr>
              <a:t>2. Access Methods</a:t>
            </a:r>
          </a:p>
          <a:p>
            <a:pPr lvl="1"/>
            <a:r>
              <a:rPr lang="en-US" b="1" dirty="0"/>
              <a:t>Sequential</a:t>
            </a:r>
          </a:p>
          <a:p>
            <a:pPr lvl="1"/>
            <a:r>
              <a:rPr lang="en-US" b="1" dirty="0"/>
              <a:t>Random</a:t>
            </a:r>
          </a:p>
          <a:p>
            <a:pPr marL="0" indent="0">
              <a:buNone/>
            </a:pPr>
            <a:r>
              <a:rPr lang="en-US" b="1" dirty="0"/>
              <a:t>3. Directory Structure</a:t>
            </a:r>
          </a:p>
          <a:p>
            <a:pPr lvl="1"/>
            <a:r>
              <a:rPr lang="en-US" b="1" dirty="0"/>
              <a:t>Operations</a:t>
            </a:r>
          </a:p>
          <a:p>
            <a:pPr lvl="1"/>
            <a:r>
              <a:rPr lang="en-US" b="1" dirty="0"/>
              <a:t>Types: single-level, tree-structured, acyclic-graph, general graph</a:t>
            </a:r>
          </a:p>
          <a:p>
            <a:pPr marL="0" indent="0">
              <a:buNone/>
            </a:pPr>
            <a:r>
              <a:rPr lang="en-US" b="1" dirty="0"/>
              <a:t>4. File Allocation Methods</a:t>
            </a:r>
          </a:p>
          <a:p>
            <a:pPr lvl="1"/>
            <a:r>
              <a:rPr lang="en-US" b="1" dirty="0"/>
              <a:t>Contiguous; Linked; Index</a:t>
            </a:r>
          </a:p>
          <a:p>
            <a:pPr marL="0" indent="0">
              <a:buNone/>
            </a:pPr>
            <a:r>
              <a:rPr lang="en-US" b="1" dirty="0"/>
              <a:t>5. File Systems: </a:t>
            </a:r>
          </a:p>
          <a:p>
            <a:pPr lvl="1"/>
            <a:r>
              <a:rPr lang="en-US" b="1" dirty="0"/>
              <a:t>Structures, Mounting, Protection, Implementation</a:t>
            </a:r>
          </a:p>
          <a:p>
            <a:pPr marL="0" indent="0">
              <a:buNone/>
            </a:pPr>
            <a:r>
              <a:rPr lang="en-US" b="1" dirty="0"/>
              <a:t>6. Other Issues</a:t>
            </a:r>
          </a:p>
        </p:txBody>
      </p:sp>
    </p:spTree>
    <p:extLst>
      <p:ext uri="{BB962C8B-B14F-4D97-AF65-F5344CB8AC3E}">
        <p14:creationId xmlns:p14="http://schemas.microsoft.com/office/powerpoint/2010/main" val="2715257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440A4CB-13D0-4D0D-9FF0-9A77B5077947}"/>
              </a:ext>
            </a:extLst>
          </p:cNvPr>
          <p:cNvSpPr>
            <a:spLocks noGrp="1" noChangeArrowheads="1"/>
          </p:cNvSpPr>
          <p:nvPr>
            <p:ph type="title"/>
          </p:nvPr>
        </p:nvSpPr>
        <p:spPr>
          <a:xfrm>
            <a:off x="419876" y="244705"/>
            <a:ext cx="8229600" cy="576262"/>
          </a:xfrm>
        </p:spPr>
        <p:txBody>
          <a:bodyPr/>
          <a:lstStyle/>
          <a:p>
            <a:pPr eaLnBrk="1" hangingPunct="1"/>
            <a:r>
              <a:rPr lang="en-US" altLang="en-US" dirty="0"/>
              <a:t>Sequential-access File</a:t>
            </a:r>
          </a:p>
        </p:txBody>
      </p:sp>
      <p:pic>
        <p:nvPicPr>
          <p:cNvPr id="16387" name="Picture 5">
            <a:extLst>
              <a:ext uri="{FF2B5EF4-FFF2-40B4-BE49-F238E27FC236}">
                <a16:creationId xmlns:a16="http://schemas.microsoft.com/office/drawing/2014/main" id="{1F7F261C-58B3-4593-9E80-E6195AEA5F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8950" y="1358900"/>
            <a:ext cx="5946775"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8D8E146-01B9-415C-A11A-1C26DC61C9B1}"/>
              </a:ext>
            </a:extLst>
          </p:cNvPr>
          <p:cNvSpPr>
            <a:spLocks noGrp="1" noChangeArrowheads="1"/>
          </p:cNvSpPr>
          <p:nvPr>
            <p:ph type="title"/>
          </p:nvPr>
        </p:nvSpPr>
        <p:spPr/>
        <p:txBody>
          <a:bodyPr/>
          <a:lstStyle/>
          <a:p>
            <a:pPr eaLnBrk="1" hangingPunct="1"/>
            <a:r>
              <a:rPr lang="en-US" altLang="en-US"/>
              <a:t>Access Methods</a:t>
            </a:r>
          </a:p>
        </p:txBody>
      </p:sp>
      <p:sp>
        <p:nvSpPr>
          <p:cNvPr id="17411" name="Rectangle 3">
            <a:extLst>
              <a:ext uri="{FF2B5EF4-FFF2-40B4-BE49-F238E27FC236}">
                <a16:creationId xmlns:a16="http://schemas.microsoft.com/office/drawing/2014/main" id="{1397E407-429D-4692-9976-AF8F08D3D983}"/>
              </a:ext>
            </a:extLst>
          </p:cNvPr>
          <p:cNvSpPr>
            <a:spLocks noGrp="1" noChangeArrowheads="1"/>
          </p:cNvSpPr>
          <p:nvPr>
            <p:ph type="body" idx="1"/>
          </p:nvPr>
        </p:nvSpPr>
        <p:spPr>
          <a:xfrm>
            <a:off x="862365" y="1211263"/>
            <a:ext cx="7848599" cy="4529137"/>
          </a:xfrm>
        </p:spPr>
        <p:txBody>
          <a:bodyPr/>
          <a:lstStyle/>
          <a:p>
            <a:pPr>
              <a:lnSpc>
                <a:spcPct val="90000"/>
              </a:lnSpc>
              <a:tabLst>
                <a:tab pos="3203575" algn="l"/>
                <a:tab pos="4056063" algn="l"/>
              </a:tabLst>
            </a:pPr>
            <a:r>
              <a:rPr lang="en-US" altLang="en-US" b="1" dirty="0"/>
              <a:t>Sequential Access</a:t>
            </a:r>
          </a:p>
          <a:p>
            <a:pPr>
              <a:lnSpc>
                <a:spcPct val="90000"/>
              </a:lnSpc>
              <a:spcBef>
                <a:spcPct val="10000"/>
              </a:spcBef>
              <a:buFont typeface="Monotype Sorts" pitchFamily="-84" charset="2"/>
              <a:buNone/>
              <a:tabLst>
                <a:tab pos="3203575" algn="l"/>
                <a:tab pos="4056063" algn="l"/>
              </a:tabLst>
            </a:pPr>
            <a:r>
              <a:rPr lang="en-US" altLang="en-US" dirty="0">
                <a:solidFill>
                  <a:srgbClr val="000000"/>
                </a:solidFill>
              </a:rPr>
              <a:t>		</a:t>
            </a:r>
            <a:r>
              <a:rPr lang="en-US" altLang="en-US" b="1" dirty="0">
                <a:solidFill>
                  <a:srgbClr val="000000"/>
                </a:solidFill>
                <a:latin typeface="Courier New" panose="02070309020205020404" pitchFamily="49" charset="0"/>
                <a:cs typeface="Courier New" panose="02070309020205020404" pitchFamily="49" charset="0"/>
              </a:rPr>
              <a:t>read next</a:t>
            </a:r>
          </a:p>
          <a:p>
            <a:pPr>
              <a:lnSpc>
                <a:spcPct val="90000"/>
              </a:lnSpc>
              <a:spcBef>
                <a:spcPct val="10000"/>
              </a:spcBef>
              <a:buFont typeface="Monotype Sorts" pitchFamily="-84" charset="2"/>
              <a:buNone/>
              <a:tabLst>
                <a:tab pos="3203575" algn="l"/>
                <a:tab pos="4056063" algn="l"/>
              </a:tabLst>
            </a:pPr>
            <a:r>
              <a:rPr lang="en-US" altLang="en-US" b="1" dirty="0">
                <a:solidFill>
                  <a:srgbClr val="000000"/>
                </a:solidFill>
                <a:latin typeface="Courier New" panose="02070309020205020404" pitchFamily="49" charset="0"/>
                <a:cs typeface="Courier New" panose="02070309020205020404" pitchFamily="49" charset="0"/>
              </a:rPr>
              <a:t>		write next </a:t>
            </a:r>
          </a:p>
          <a:p>
            <a:pPr>
              <a:lnSpc>
                <a:spcPct val="90000"/>
              </a:lnSpc>
              <a:spcBef>
                <a:spcPct val="10000"/>
              </a:spcBef>
              <a:buFont typeface="Monotype Sorts" pitchFamily="-84" charset="2"/>
              <a:buNone/>
              <a:tabLst>
                <a:tab pos="3203575" algn="l"/>
                <a:tab pos="4056063" algn="l"/>
              </a:tabLst>
            </a:pPr>
            <a:r>
              <a:rPr lang="en-US" altLang="en-US" b="1" dirty="0">
                <a:solidFill>
                  <a:srgbClr val="000000"/>
                </a:solidFill>
                <a:latin typeface="Courier New" panose="02070309020205020404" pitchFamily="49" charset="0"/>
                <a:cs typeface="Courier New" panose="02070309020205020404" pitchFamily="49" charset="0"/>
              </a:rPr>
              <a:t>		reset</a:t>
            </a:r>
          </a:p>
          <a:p>
            <a:pPr>
              <a:lnSpc>
                <a:spcPct val="90000"/>
              </a:lnSpc>
              <a:spcBef>
                <a:spcPct val="10000"/>
              </a:spcBef>
              <a:buFont typeface="Monotype Sorts" pitchFamily="-84" charset="2"/>
              <a:buNone/>
              <a:tabLst>
                <a:tab pos="3203575" algn="l"/>
                <a:tab pos="4056063" algn="l"/>
              </a:tabLst>
            </a:pPr>
            <a:r>
              <a:rPr lang="en-US" altLang="en-US" dirty="0">
                <a:solidFill>
                  <a:srgbClr val="000000"/>
                </a:solidFill>
              </a:rPr>
              <a:t>		no read after last write</a:t>
            </a:r>
          </a:p>
          <a:p>
            <a:pPr>
              <a:lnSpc>
                <a:spcPct val="90000"/>
              </a:lnSpc>
              <a:spcBef>
                <a:spcPct val="10000"/>
              </a:spcBef>
              <a:buFont typeface="Monotype Sorts" pitchFamily="-84" charset="2"/>
              <a:buNone/>
              <a:tabLst>
                <a:tab pos="3203575" algn="l"/>
                <a:tab pos="4056063" algn="l"/>
              </a:tabLst>
            </a:pPr>
            <a:r>
              <a:rPr lang="en-US" altLang="en-US" dirty="0">
                <a:solidFill>
                  <a:srgbClr val="000000"/>
                </a:solidFill>
              </a:rPr>
              <a:t>			(rewrite)</a:t>
            </a:r>
          </a:p>
          <a:p>
            <a:pPr>
              <a:lnSpc>
                <a:spcPct val="90000"/>
              </a:lnSpc>
              <a:tabLst>
                <a:tab pos="3203575" algn="l"/>
                <a:tab pos="4056063" algn="l"/>
              </a:tabLst>
            </a:pPr>
            <a:r>
              <a:rPr lang="en-US" altLang="en-US" b="1" dirty="0">
                <a:solidFill>
                  <a:srgbClr val="000000"/>
                </a:solidFill>
              </a:rPr>
              <a:t>Direct Access – </a:t>
            </a:r>
            <a:r>
              <a:rPr lang="en-US" altLang="en-US" dirty="0">
                <a:solidFill>
                  <a:srgbClr val="000000"/>
                </a:solidFill>
              </a:rPr>
              <a:t>file is fixed length </a:t>
            </a:r>
            <a:r>
              <a:rPr lang="en-US" altLang="en-US" b="1" dirty="0">
                <a:solidFill>
                  <a:srgbClr val="006699"/>
                </a:solidFill>
                <a:latin typeface="+mj-lt"/>
              </a:rPr>
              <a:t>logical</a:t>
            </a:r>
            <a:r>
              <a:rPr lang="en-US" altLang="en-US" dirty="0">
                <a:solidFill>
                  <a:srgbClr val="0033CC"/>
                </a:solidFill>
              </a:rPr>
              <a:t> </a:t>
            </a:r>
            <a:r>
              <a:rPr lang="en-US" altLang="en-US" b="1" dirty="0">
                <a:solidFill>
                  <a:srgbClr val="006699"/>
                </a:solidFill>
                <a:latin typeface="+mj-lt"/>
              </a:rPr>
              <a:t>records</a:t>
            </a:r>
          </a:p>
          <a:p>
            <a:pPr>
              <a:lnSpc>
                <a:spcPct val="90000"/>
              </a:lnSpc>
              <a:spcBef>
                <a:spcPct val="10000"/>
              </a:spcBef>
              <a:buFont typeface="Monotype Sorts" pitchFamily="-84" charset="2"/>
              <a:buNone/>
              <a:tabLst>
                <a:tab pos="3203575" algn="l"/>
                <a:tab pos="4056063" algn="l"/>
              </a:tabLst>
            </a:pPr>
            <a:r>
              <a:rPr lang="en-US" altLang="en-US" dirty="0">
                <a:solidFill>
                  <a:srgbClr val="000000"/>
                </a:solidFill>
              </a:rPr>
              <a:t>		</a:t>
            </a:r>
            <a:r>
              <a:rPr lang="en-US" altLang="en-US" b="1" dirty="0">
                <a:solidFill>
                  <a:srgbClr val="000000"/>
                </a:solidFill>
                <a:latin typeface="Courier New" panose="02070309020205020404" pitchFamily="49" charset="0"/>
                <a:cs typeface="Courier New" panose="02070309020205020404" pitchFamily="49" charset="0"/>
              </a:rPr>
              <a:t>read </a:t>
            </a:r>
            <a:r>
              <a:rPr lang="en-US" altLang="en-US" b="1" i="1" dirty="0">
                <a:solidFill>
                  <a:srgbClr val="000000"/>
                </a:solidFill>
                <a:latin typeface="Courier New" panose="02070309020205020404" pitchFamily="49" charset="0"/>
                <a:cs typeface="Courier New" panose="02070309020205020404" pitchFamily="49" charset="0"/>
              </a:rPr>
              <a:t>n</a:t>
            </a:r>
          </a:p>
          <a:p>
            <a:pPr>
              <a:lnSpc>
                <a:spcPct val="90000"/>
              </a:lnSpc>
              <a:spcBef>
                <a:spcPct val="10000"/>
              </a:spcBef>
              <a:buFont typeface="Monotype Sorts" pitchFamily="-84" charset="2"/>
              <a:buNone/>
              <a:tabLst>
                <a:tab pos="3203575" algn="l"/>
                <a:tab pos="4056063" algn="l"/>
              </a:tabLst>
            </a:pPr>
            <a:r>
              <a:rPr lang="en-US" altLang="en-US" b="1" dirty="0">
                <a:solidFill>
                  <a:srgbClr val="000000"/>
                </a:solidFill>
                <a:latin typeface="Courier New" panose="02070309020205020404" pitchFamily="49" charset="0"/>
                <a:cs typeface="Courier New" panose="02070309020205020404" pitchFamily="49" charset="0"/>
              </a:rPr>
              <a:t>		write </a:t>
            </a:r>
            <a:r>
              <a:rPr lang="en-US" altLang="en-US" b="1" i="1" dirty="0">
                <a:solidFill>
                  <a:srgbClr val="000000"/>
                </a:solidFill>
                <a:latin typeface="Courier New" panose="02070309020205020404" pitchFamily="49" charset="0"/>
                <a:cs typeface="Courier New" panose="02070309020205020404" pitchFamily="49" charset="0"/>
              </a:rPr>
              <a:t>n</a:t>
            </a:r>
          </a:p>
          <a:p>
            <a:pPr>
              <a:lnSpc>
                <a:spcPct val="90000"/>
              </a:lnSpc>
              <a:spcBef>
                <a:spcPct val="10000"/>
              </a:spcBef>
              <a:buFont typeface="Monotype Sorts" pitchFamily="-84" charset="2"/>
              <a:buNone/>
              <a:tabLst>
                <a:tab pos="3203575" algn="l"/>
                <a:tab pos="4056063" algn="l"/>
              </a:tabLst>
            </a:pPr>
            <a:r>
              <a:rPr lang="en-US" altLang="en-US" b="1" dirty="0">
                <a:solidFill>
                  <a:srgbClr val="000000"/>
                </a:solidFill>
                <a:latin typeface="Courier New" panose="02070309020205020404" pitchFamily="49" charset="0"/>
                <a:cs typeface="Courier New" panose="02070309020205020404" pitchFamily="49" charset="0"/>
              </a:rPr>
              <a:t>		position to </a:t>
            </a:r>
            <a:r>
              <a:rPr lang="en-US" altLang="en-US" b="1" i="1" dirty="0">
                <a:solidFill>
                  <a:srgbClr val="000000"/>
                </a:solidFill>
                <a:latin typeface="Courier New" panose="02070309020205020404" pitchFamily="49" charset="0"/>
                <a:cs typeface="Courier New" panose="02070309020205020404" pitchFamily="49" charset="0"/>
              </a:rPr>
              <a:t>n</a:t>
            </a:r>
          </a:p>
          <a:p>
            <a:pPr>
              <a:lnSpc>
                <a:spcPct val="90000"/>
              </a:lnSpc>
              <a:spcBef>
                <a:spcPct val="10000"/>
              </a:spcBef>
              <a:buFont typeface="Monotype Sorts" pitchFamily="-84" charset="2"/>
              <a:buNone/>
              <a:tabLst>
                <a:tab pos="3203575" algn="l"/>
                <a:tab pos="4056063" algn="l"/>
              </a:tabLst>
            </a:pPr>
            <a:r>
              <a:rPr lang="en-US" altLang="en-US" b="1" dirty="0">
                <a:solidFill>
                  <a:srgbClr val="000000"/>
                </a:solidFill>
                <a:latin typeface="Courier New" panose="02070309020205020404" pitchFamily="49" charset="0"/>
                <a:cs typeface="Courier New" panose="02070309020205020404" pitchFamily="49" charset="0"/>
              </a:rPr>
              <a:t>			read next</a:t>
            </a:r>
          </a:p>
          <a:p>
            <a:pPr>
              <a:lnSpc>
                <a:spcPct val="90000"/>
              </a:lnSpc>
              <a:spcBef>
                <a:spcPct val="10000"/>
              </a:spcBef>
              <a:buFont typeface="Monotype Sorts" pitchFamily="-84" charset="2"/>
              <a:buNone/>
              <a:tabLst>
                <a:tab pos="3203575" algn="l"/>
                <a:tab pos="4056063" algn="l"/>
              </a:tabLst>
            </a:pPr>
            <a:r>
              <a:rPr lang="en-US" altLang="en-US" b="1" dirty="0">
                <a:solidFill>
                  <a:srgbClr val="000000"/>
                </a:solidFill>
                <a:latin typeface="Courier New" panose="02070309020205020404" pitchFamily="49" charset="0"/>
                <a:cs typeface="Courier New" panose="02070309020205020404" pitchFamily="49" charset="0"/>
              </a:rPr>
              <a:t>			write next </a:t>
            </a:r>
          </a:p>
          <a:p>
            <a:pPr>
              <a:lnSpc>
                <a:spcPct val="90000"/>
              </a:lnSpc>
              <a:spcBef>
                <a:spcPct val="10000"/>
              </a:spcBef>
              <a:buFont typeface="Monotype Sorts" pitchFamily="-84" charset="2"/>
              <a:buNone/>
              <a:tabLst>
                <a:tab pos="3203575" algn="l"/>
                <a:tab pos="4056063" algn="l"/>
              </a:tabLst>
            </a:pPr>
            <a:r>
              <a:rPr lang="en-US" altLang="en-US" b="1" dirty="0">
                <a:solidFill>
                  <a:srgbClr val="000000"/>
                </a:solidFill>
                <a:latin typeface="Courier New" panose="02070309020205020404" pitchFamily="49" charset="0"/>
                <a:cs typeface="Courier New" panose="02070309020205020404" pitchFamily="49" charset="0"/>
              </a:rPr>
              <a:t>		rewrite </a:t>
            </a:r>
            <a:r>
              <a:rPr lang="en-US" altLang="en-US" b="1" i="1" dirty="0">
                <a:solidFill>
                  <a:srgbClr val="000000"/>
                </a:solidFill>
                <a:latin typeface="Courier New" panose="02070309020205020404" pitchFamily="49" charset="0"/>
                <a:cs typeface="Courier New" panose="02070309020205020404" pitchFamily="49" charset="0"/>
              </a:rPr>
              <a:t>n</a:t>
            </a:r>
          </a:p>
          <a:p>
            <a:pPr>
              <a:lnSpc>
                <a:spcPct val="90000"/>
              </a:lnSpc>
              <a:buFont typeface="Monotype Sorts" pitchFamily="-84" charset="2"/>
              <a:buNone/>
              <a:tabLst>
                <a:tab pos="3203575" algn="l"/>
                <a:tab pos="4056063" algn="l"/>
              </a:tabLst>
            </a:pPr>
            <a:r>
              <a:rPr lang="en-US" altLang="en-US" dirty="0"/>
              <a:t>	</a:t>
            </a:r>
            <a:r>
              <a:rPr lang="en-US" altLang="en-US" i="1" dirty="0"/>
              <a:t>n</a:t>
            </a:r>
            <a:r>
              <a:rPr lang="en-US" altLang="en-US" dirty="0"/>
              <a:t> = </a:t>
            </a:r>
            <a:r>
              <a:rPr lang="en-US" altLang="en-US" b="1" dirty="0">
                <a:solidFill>
                  <a:srgbClr val="006699"/>
                </a:solidFill>
                <a:latin typeface="+mj-lt"/>
              </a:rPr>
              <a:t>relative</a:t>
            </a:r>
            <a:r>
              <a:rPr lang="en-US" altLang="en-US" dirty="0">
                <a:solidFill>
                  <a:srgbClr val="0033CC"/>
                </a:solidFill>
              </a:rPr>
              <a:t> </a:t>
            </a:r>
            <a:r>
              <a:rPr lang="en-US" altLang="en-US" b="1" dirty="0">
                <a:solidFill>
                  <a:srgbClr val="006699"/>
                </a:solidFill>
                <a:latin typeface="+mj-lt"/>
              </a:rPr>
              <a:t>block</a:t>
            </a:r>
            <a:r>
              <a:rPr lang="en-US" altLang="en-US" dirty="0">
                <a:solidFill>
                  <a:srgbClr val="0033CC"/>
                </a:solidFill>
              </a:rPr>
              <a:t> </a:t>
            </a:r>
            <a:r>
              <a:rPr lang="en-US" altLang="en-US" b="1" dirty="0">
                <a:solidFill>
                  <a:srgbClr val="006699"/>
                </a:solidFill>
                <a:latin typeface="+mj-lt"/>
              </a:rPr>
              <a:t>number</a:t>
            </a:r>
          </a:p>
          <a:p>
            <a:pPr>
              <a:lnSpc>
                <a:spcPct val="90000"/>
              </a:lnSpc>
              <a:buFont typeface="Monotype Sorts" pitchFamily="-84" charset="2"/>
              <a:buNone/>
              <a:tabLst>
                <a:tab pos="3203575" algn="l"/>
                <a:tab pos="4056063" algn="l"/>
              </a:tabLst>
            </a:pPr>
            <a:r>
              <a:rPr lang="en-US" altLang="en-US" sz="800" dirty="0">
                <a:solidFill>
                  <a:srgbClr val="0033CC"/>
                </a:solidFill>
              </a:rPr>
              <a:t> </a:t>
            </a:r>
            <a:endParaRPr lang="en-US" altLang="en-US" sz="800" dirty="0"/>
          </a:p>
          <a:p>
            <a:pPr>
              <a:lnSpc>
                <a:spcPct val="90000"/>
              </a:lnSpc>
              <a:tabLst>
                <a:tab pos="3203575" algn="l"/>
                <a:tab pos="4056063" algn="l"/>
              </a:tabLst>
            </a:pPr>
            <a:r>
              <a:rPr lang="en-US" altLang="en-US" dirty="0"/>
              <a:t>Relative block numbers allow OS to decide where file should be placed</a:t>
            </a:r>
          </a:p>
          <a:p>
            <a:pPr lvl="1">
              <a:lnSpc>
                <a:spcPct val="90000"/>
              </a:lnSpc>
              <a:tabLst>
                <a:tab pos="3203575" algn="l"/>
                <a:tab pos="4056063" algn="l"/>
              </a:tabLst>
            </a:pPr>
            <a:r>
              <a:rPr lang="en-US" altLang="en-US" dirty="0"/>
              <a:t>See </a:t>
            </a:r>
            <a:r>
              <a:rPr lang="en-US" altLang="en-US" b="1" dirty="0">
                <a:solidFill>
                  <a:srgbClr val="006699"/>
                </a:solidFill>
                <a:latin typeface="+mj-lt"/>
              </a:rPr>
              <a:t>allocation</a:t>
            </a:r>
            <a:r>
              <a:rPr lang="en-US" altLang="en-US" dirty="0">
                <a:solidFill>
                  <a:srgbClr val="0033CC"/>
                </a:solidFill>
              </a:rPr>
              <a:t> </a:t>
            </a:r>
            <a:r>
              <a:rPr lang="en-US" altLang="en-US" b="1" dirty="0">
                <a:solidFill>
                  <a:srgbClr val="006699"/>
                </a:solidFill>
                <a:latin typeface="+mj-lt"/>
              </a:rPr>
              <a:t>problem</a:t>
            </a:r>
            <a:r>
              <a:rPr lang="en-US" altLang="en-US" dirty="0">
                <a:solidFill>
                  <a:srgbClr val="0033CC"/>
                </a:solidFill>
              </a:rPr>
              <a:t> </a:t>
            </a:r>
            <a:r>
              <a:rPr lang="en-US" altLang="en-US" dirty="0"/>
              <a:t>in Ch 12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2463F32-CDB2-434F-B9CC-6B383438AA10}"/>
              </a:ext>
            </a:extLst>
          </p:cNvPr>
          <p:cNvSpPr>
            <a:spLocks noGrp="1" noChangeArrowheads="1"/>
          </p:cNvSpPr>
          <p:nvPr>
            <p:ph type="title"/>
          </p:nvPr>
        </p:nvSpPr>
        <p:spPr>
          <a:xfrm>
            <a:off x="890358" y="392797"/>
            <a:ext cx="8301038" cy="438150"/>
          </a:xfrm>
        </p:spPr>
        <p:txBody>
          <a:bodyPr/>
          <a:lstStyle/>
          <a:p>
            <a:pPr eaLnBrk="1" hangingPunct="1"/>
            <a:r>
              <a:rPr lang="en-US" altLang="en-US" sz="2400" dirty="0"/>
              <a:t>Simulation of Sequential Access on Direct-access File</a:t>
            </a:r>
          </a:p>
        </p:txBody>
      </p:sp>
      <p:pic>
        <p:nvPicPr>
          <p:cNvPr id="18435" name="Picture 6">
            <a:extLst>
              <a:ext uri="{FF2B5EF4-FFF2-40B4-BE49-F238E27FC236}">
                <a16:creationId xmlns:a16="http://schemas.microsoft.com/office/drawing/2014/main" id="{C4D66CB0-A45C-4791-8BFA-DE87616E2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1800" y="1289050"/>
            <a:ext cx="6129338"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700664A-68A2-4820-AA5D-34D6B0576DDF}"/>
              </a:ext>
            </a:extLst>
          </p:cNvPr>
          <p:cNvSpPr>
            <a:spLocks noGrp="1" noChangeArrowheads="1"/>
          </p:cNvSpPr>
          <p:nvPr>
            <p:ph type="title"/>
          </p:nvPr>
        </p:nvSpPr>
        <p:spPr>
          <a:xfrm>
            <a:off x="690464" y="239164"/>
            <a:ext cx="7903025" cy="576263"/>
          </a:xfrm>
        </p:spPr>
        <p:txBody>
          <a:bodyPr/>
          <a:lstStyle/>
          <a:p>
            <a:pPr eaLnBrk="1" hangingPunct="1"/>
            <a:r>
              <a:rPr lang="en-US" altLang="en-US" dirty="0"/>
              <a:t>Other Access Methods</a:t>
            </a:r>
          </a:p>
        </p:txBody>
      </p:sp>
      <p:sp>
        <p:nvSpPr>
          <p:cNvPr id="19459" name="Rectangle 3">
            <a:extLst>
              <a:ext uri="{FF2B5EF4-FFF2-40B4-BE49-F238E27FC236}">
                <a16:creationId xmlns:a16="http://schemas.microsoft.com/office/drawing/2014/main" id="{E6C0EAA8-FD35-4A48-B21B-F54F29B77C16}"/>
              </a:ext>
            </a:extLst>
          </p:cNvPr>
          <p:cNvSpPr>
            <a:spLocks noGrp="1" noChangeArrowheads="1"/>
          </p:cNvSpPr>
          <p:nvPr>
            <p:ph type="body" idx="1"/>
          </p:nvPr>
        </p:nvSpPr>
        <p:spPr>
          <a:xfrm>
            <a:off x="900112" y="1196975"/>
            <a:ext cx="7693377" cy="4233863"/>
          </a:xfrm>
        </p:spPr>
        <p:txBody>
          <a:bodyPr/>
          <a:lstStyle/>
          <a:p>
            <a:pPr>
              <a:lnSpc>
                <a:spcPct val="90000"/>
              </a:lnSpc>
              <a:tabLst>
                <a:tab pos="3203575" algn="l"/>
                <a:tab pos="4056063" algn="l"/>
              </a:tabLst>
            </a:pPr>
            <a:r>
              <a:rPr lang="en-US" altLang="en-US" dirty="0">
                <a:solidFill>
                  <a:srgbClr val="000000"/>
                </a:solidFill>
              </a:rPr>
              <a:t>Can be built on top of base methods</a:t>
            </a:r>
          </a:p>
          <a:p>
            <a:pPr>
              <a:lnSpc>
                <a:spcPct val="90000"/>
              </a:lnSpc>
              <a:tabLst>
                <a:tab pos="3203575" algn="l"/>
                <a:tab pos="4056063" algn="l"/>
              </a:tabLst>
            </a:pPr>
            <a:r>
              <a:rPr lang="en-US" altLang="en-US" dirty="0">
                <a:solidFill>
                  <a:srgbClr val="000000"/>
                </a:solidFill>
              </a:rPr>
              <a:t>General involve creation of an </a:t>
            </a:r>
            <a:r>
              <a:rPr lang="en-US" altLang="en-US" b="1" dirty="0">
                <a:solidFill>
                  <a:srgbClr val="006699"/>
                </a:solidFill>
                <a:latin typeface="+mj-lt"/>
              </a:rPr>
              <a:t>index</a:t>
            </a:r>
            <a:r>
              <a:rPr lang="en-US" altLang="en-US" dirty="0">
                <a:solidFill>
                  <a:srgbClr val="000000"/>
                </a:solidFill>
              </a:rPr>
              <a:t> for the file</a:t>
            </a:r>
          </a:p>
          <a:p>
            <a:pPr>
              <a:lnSpc>
                <a:spcPct val="90000"/>
              </a:lnSpc>
              <a:tabLst>
                <a:tab pos="3203575" algn="l"/>
                <a:tab pos="4056063" algn="l"/>
              </a:tabLst>
            </a:pPr>
            <a:r>
              <a:rPr lang="en-US" altLang="en-US" dirty="0">
                <a:solidFill>
                  <a:srgbClr val="000000"/>
                </a:solidFill>
              </a:rPr>
              <a:t>Keep index in memory for fast determination of location of data to be operated on (consider UPC code plus record of data about that item)</a:t>
            </a:r>
          </a:p>
          <a:p>
            <a:pPr>
              <a:lnSpc>
                <a:spcPct val="90000"/>
              </a:lnSpc>
              <a:tabLst>
                <a:tab pos="3203575" algn="l"/>
                <a:tab pos="4056063" algn="l"/>
              </a:tabLst>
            </a:pPr>
            <a:r>
              <a:rPr lang="en-US" altLang="en-US" dirty="0">
                <a:solidFill>
                  <a:srgbClr val="000000"/>
                </a:solidFill>
              </a:rPr>
              <a:t>If too large, index (in memory) of the index (on disk)</a:t>
            </a:r>
          </a:p>
          <a:p>
            <a:pPr>
              <a:lnSpc>
                <a:spcPct val="90000"/>
              </a:lnSpc>
              <a:tabLst>
                <a:tab pos="3203575" algn="l"/>
                <a:tab pos="4056063" algn="l"/>
              </a:tabLst>
            </a:pPr>
            <a:r>
              <a:rPr lang="en-US" altLang="en-US" dirty="0">
                <a:solidFill>
                  <a:srgbClr val="000000"/>
                </a:solidFill>
              </a:rPr>
              <a:t>IBM indexed sequential-access method (ISAM)</a:t>
            </a:r>
          </a:p>
          <a:p>
            <a:pPr lvl="1">
              <a:lnSpc>
                <a:spcPct val="90000"/>
              </a:lnSpc>
              <a:tabLst>
                <a:tab pos="3203575" algn="l"/>
                <a:tab pos="4056063" algn="l"/>
              </a:tabLst>
            </a:pPr>
            <a:r>
              <a:rPr lang="en-US" altLang="en-US" dirty="0">
                <a:solidFill>
                  <a:srgbClr val="000000"/>
                </a:solidFill>
              </a:rPr>
              <a:t>Small master index, points to disk blocks of secondary index</a:t>
            </a:r>
          </a:p>
          <a:p>
            <a:pPr lvl="1">
              <a:lnSpc>
                <a:spcPct val="90000"/>
              </a:lnSpc>
              <a:tabLst>
                <a:tab pos="3203575" algn="l"/>
                <a:tab pos="4056063" algn="l"/>
              </a:tabLst>
            </a:pPr>
            <a:r>
              <a:rPr lang="en-US" altLang="en-US" dirty="0">
                <a:solidFill>
                  <a:srgbClr val="000000"/>
                </a:solidFill>
              </a:rPr>
              <a:t>File kept sorted on a defined key</a:t>
            </a:r>
          </a:p>
          <a:p>
            <a:pPr lvl="1">
              <a:lnSpc>
                <a:spcPct val="90000"/>
              </a:lnSpc>
              <a:tabLst>
                <a:tab pos="3203575" algn="l"/>
                <a:tab pos="4056063" algn="l"/>
              </a:tabLst>
            </a:pPr>
            <a:r>
              <a:rPr lang="en-US" altLang="en-US" dirty="0">
                <a:solidFill>
                  <a:srgbClr val="000000"/>
                </a:solidFill>
              </a:rPr>
              <a:t>All done by the OS</a:t>
            </a:r>
          </a:p>
          <a:p>
            <a:pPr>
              <a:lnSpc>
                <a:spcPct val="90000"/>
              </a:lnSpc>
              <a:tabLst>
                <a:tab pos="3203575" algn="l"/>
                <a:tab pos="4056063" algn="l"/>
              </a:tabLst>
            </a:pPr>
            <a:r>
              <a:rPr lang="en-US" altLang="en-US" dirty="0">
                <a:solidFill>
                  <a:srgbClr val="000000"/>
                </a:solidFill>
              </a:rPr>
              <a:t>VMS operating system provides index and relative files as another example (see next slide)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762793" y="966066"/>
            <a:ext cx="8381207" cy="5545393"/>
          </a:xfrm>
        </p:spPr>
        <p:txBody>
          <a:bodyPr/>
          <a:lstStyle/>
          <a:p>
            <a:pPr marL="0" indent="0">
              <a:buNone/>
            </a:pPr>
            <a:r>
              <a:rPr lang="en-US" b="1" dirty="0"/>
              <a:t>1. File Concepts:</a:t>
            </a:r>
          </a:p>
          <a:p>
            <a:pPr lvl="1"/>
            <a:r>
              <a:rPr lang="en-US" b="1" dirty="0"/>
              <a:t>Attributes, Operations, Types, Structure</a:t>
            </a:r>
          </a:p>
          <a:p>
            <a:pPr marL="0" indent="0">
              <a:buNone/>
            </a:pPr>
            <a:r>
              <a:rPr lang="en-US" b="1" dirty="0"/>
              <a:t>2. Access Methods</a:t>
            </a:r>
          </a:p>
          <a:p>
            <a:pPr lvl="1"/>
            <a:r>
              <a:rPr lang="en-US" b="1" dirty="0"/>
              <a:t>Sequential</a:t>
            </a:r>
          </a:p>
          <a:p>
            <a:pPr lvl="1"/>
            <a:r>
              <a:rPr lang="en-US" b="1" dirty="0"/>
              <a:t>Random</a:t>
            </a:r>
          </a:p>
          <a:p>
            <a:pPr marL="0" indent="0">
              <a:buNone/>
            </a:pPr>
            <a:r>
              <a:rPr lang="en-US" b="1" dirty="0"/>
              <a:t>3. Directory Structure</a:t>
            </a:r>
          </a:p>
          <a:p>
            <a:pPr lvl="1"/>
            <a:r>
              <a:rPr lang="en-US" b="1" dirty="0"/>
              <a:t>Operations</a:t>
            </a:r>
          </a:p>
          <a:p>
            <a:pPr lvl="1"/>
            <a:r>
              <a:rPr lang="en-US" b="1" dirty="0"/>
              <a:t>Types: single-level, tree-structured, acyclic-graph, general graph</a:t>
            </a:r>
          </a:p>
          <a:p>
            <a:pPr marL="0" indent="0">
              <a:buNone/>
            </a:pPr>
            <a:r>
              <a:rPr lang="en-US" b="1" dirty="0"/>
              <a:t>4. File Allocation Methods</a:t>
            </a:r>
          </a:p>
          <a:p>
            <a:pPr lvl="1"/>
            <a:r>
              <a:rPr lang="en-US" b="1" dirty="0"/>
              <a:t>Contiguous; Linked; Index</a:t>
            </a:r>
          </a:p>
          <a:p>
            <a:pPr marL="0" indent="0">
              <a:buNone/>
            </a:pPr>
            <a:r>
              <a:rPr lang="en-US" b="1" dirty="0"/>
              <a:t>5. File Systems: </a:t>
            </a:r>
          </a:p>
          <a:p>
            <a:pPr lvl="1"/>
            <a:r>
              <a:rPr lang="en-US" b="1" dirty="0"/>
              <a:t>Structures, Mounting, Protection, Implementation</a:t>
            </a:r>
          </a:p>
          <a:p>
            <a:pPr marL="0" indent="0">
              <a:buNone/>
            </a:pPr>
            <a:r>
              <a:rPr lang="en-US" b="1" dirty="0"/>
              <a:t>6. Other Issues</a:t>
            </a:r>
          </a:p>
        </p:txBody>
      </p:sp>
    </p:spTree>
    <p:extLst>
      <p:ext uri="{BB962C8B-B14F-4D97-AF65-F5344CB8AC3E}">
        <p14:creationId xmlns:p14="http://schemas.microsoft.com/office/powerpoint/2010/main" val="828706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A42A939-E00C-46BC-837A-EEE742FD05DC}"/>
              </a:ext>
            </a:extLst>
          </p:cNvPr>
          <p:cNvSpPr>
            <a:spLocks noGrp="1" noChangeArrowheads="1"/>
          </p:cNvSpPr>
          <p:nvPr>
            <p:ph type="title"/>
          </p:nvPr>
        </p:nvSpPr>
        <p:spPr>
          <a:xfrm>
            <a:off x="759924" y="234792"/>
            <a:ext cx="8229600" cy="576262"/>
          </a:xfrm>
        </p:spPr>
        <p:txBody>
          <a:bodyPr/>
          <a:lstStyle/>
          <a:p>
            <a:pPr eaLnBrk="1" hangingPunct="1"/>
            <a:r>
              <a:rPr lang="en-US" altLang="en-US" dirty="0"/>
              <a:t>Example of Index and Relative Files</a:t>
            </a:r>
          </a:p>
        </p:txBody>
      </p:sp>
      <p:pic>
        <p:nvPicPr>
          <p:cNvPr id="20483" name="Picture 5">
            <a:extLst>
              <a:ext uri="{FF2B5EF4-FFF2-40B4-BE49-F238E27FC236}">
                <a16:creationId xmlns:a16="http://schemas.microsoft.com/office/drawing/2014/main" id="{7D43C653-7851-47FA-A2BF-AAF5D7D35F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9563" y="1320800"/>
            <a:ext cx="5902325"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762793" y="966066"/>
            <a:ext cx="8381207" cy="5545393"/>
          </a:xfrm>
        </p:spPr>
        <p:txBody>
          <a:bodyPr/>
          <a:lstStyle/>
          <a:p>
            <a:pPr marL="0" indent="0">
              <a:buNone/>
            </a:pPr>
            <a:r>
              <a:rPr lang="en-US" b="1" dirty="0"/>
              <a:t>1. File Concepts:</a:t>
            </a:r>
          </a:p>
          <a:p>
            <a:pPr lvl="1"/>
            <a:r>
              <a:rPr lang="en-US" b="1" dirty="0"/>
              <a:t>Attributes, Operations, Types, Structure</a:t>
            </a:r>
          </a:p>
          <a:p>
            <a:pPr marL="0" indent="0">
              <a:buNone/>
            </a:pPr>
            <a:r>
              <a:rPr lang="en-US" b="1" dirty="0"/>
              <a:t>2. Access Methods</a:t>
            </a:r>
          </a:p>
          <a:p>
            <a:pPr lvl="1"/>
            <a:r>
              <a:rPr lang="en-US" b="1" dirty="0"/>
              <a:t>Sequential</a:t>
            </a:r>
          </a:p>
          <a:p>
            <a:pPr lvl="1"/>
            <a:r>
              <a:rPr lang="en-US" b="1" dirty="0"/>
              <a:t>Random</a:t>
            </a:r>
          </a:p>
          <a:p>
            <a:pPr marL="0" indent="0">
              <a:buNone/>
            </a:pPr>
            <a:r>
              <a:rPr lang="en-US" b="1" dirty="0">
                <a:highlight>
                  <a:srgbClr val="FFFF00"/>
                </a:highlight>
              </a:rPr>
              <a:t>3. Directory Structure</a:t>
            </a:r>
          </a:p>
          <a:p>
            <a:pPr lvl="1"/>
            <a:r>
              <a:rPr lang="en-US" b="1" dirty="0"/>
              <a:t>Operations</a:t>
            </a:r>
          </a:p>
          <a:p>
            <a:pPr lvl="1"/>
            <a:r>
              <a:rPr lang="en-US" b="1" dirty="0"/>
              <a:t>Types: single-level, tree-structured, acyclic-graph, general graph</a:t>
            </a:r>
          </a:p>
          <a:p>
            <a:pPr marL="0" indent="0">
              <a:buNone/>
            </a:pPr>
            <a:r>
              <a:rPr lang="en-US" b="1" dirty="0"/>
              <a:t>4. File Allocation Methods</a:t>
            </a:r>
          </a:p>
          <a:p>
            <a:pPr lvl="1"/>
            <a:r>
              <a:rPr lang="en-US" b="1" dirty="0"/>
              <a:t>Contiguous; Linked; Index</a:t>
            </a:r>
          </a:p>
          <a:p>
            <a:pPr marL="0" indent="0">
              <a:buNone/>
            </a:pPr>
            <a:r>
              <a:rPr lang="en-US" b="1" dirty="0"/>
              <a:t>5. File Systems: </a:t>
            </a:r>
          </a:p>
          <a:p>
            <a:pPr lvl="1"/>
            <a:r>
              <a:rPr lang="en-US" b="1" dirty="0"/>
              <a:t>Structures, Mounting, Protection, Implementation</a:t>
            </a:r>
          </a:p>
          <a:p>
            <a:pPr marL="0" indent="0">
              <a:buNone/>
            </a:pPr>
            <a:r>
              <a:rPr lang="en-US" b="1" dirty="0"/>
              <a:t>6. Other Issues</a:t>
            </a:r>
          </a:p>
        </p:txBody>
      </p:sp>
    </p:spTree>
    <p:extLst>
      <p:ext uri="{BB962C8B-B14F-4D97-AF65-F5344CB8AC3E}">
        <p14:creationId xmlns:p14="http://schemas.microsoft.com/office/powerpoint/2010/main" val="3846004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D38BD3AB-ADA2-41E1-B7F5-5355D004392E}"/>
              </a:ext>
            </a:extLst>
          </p:cNvPr>
          <p:cNvSpPr>
            <a:spLocks noGrp="1" noChangeArrowheads="1"/>
          </p:cNvSpPr>
          <p:nvPr>
            <p:ph type="title"/>
          </p:nvPr>
        </p:nvSpPr>
        <p:spPr>
          <a:xfrm>
            <a:off x="419876" y="254618"/>
            <a:ext cx="8229600" cy="576262"/>
          </a:xfrm>
        </p:spPr>
        <p:txBody>
          <a:bodyPr/>
          <a:lstStyle/>
          <a:p>
            <a:pPr eaLnBrk="1" hangingPunct="1"/>
            <a:r>
              <a:rPr lang="en-US" altLang="en-US" dirty="0"/>
              <a:t>Directory Structure</a:t>
            </a:r>
          </a:p>
        </p:txBody>
      </p:sp>
      <p:sp>
        <p:nvSpPr>
          <p:cNvPr id="21507" name="Rectangle 3">
            <a:extLst>
              <a:ext uri="{FF2B5EF4-FFF2-40B4-BE49-F238E27FC236}">
                <a16:creationId xmlns:a16="http://schemas.microsoft.com/office/drawing/2014/main" id="{FF944469-B704-4C95-B54F-B06D7A5DFE46}"/>
              </a:ext>
            </a:extLst>
          </p:cNvPr>
          <p:cNvSpPr>
            <a:spLocks noGrp="1" noChangeArrowheads="1"/>
          </p:cNvSpPr>
          <p:nvPr>
            <p:ph type="body" idx="1"/>
          </p:nvPr>
        </p:nvSpPr>
        <p:spPr>
          <a:xfrm>
            <a:off x="895739" y="1374775"/>
            <a:ext cx="7441811" cy="354013"/>
          </a:xfrm>
        </p:spPr>
        <p:txBody>
          <a:bodyPr/>
          <a:lstStyle/>
          <a:p>
            <a:pPr>
              <a:lnSpc>
                <a:spcPct val="90000"/>
              </a:lnSpc>
            </a:pPr>
            <a:r>
              <a:rPr lang="en-US" altLang="en-US"/>
              <a:t>A collection of nodes containing information about all files</a:t>
            </a:r>
          </a:p>
        </p:txBody>
      </p:sp>
      <p:sp>
        <p:nvSpPr>
          <p:cNvPr id="21508" name="Oval 4">
            <a:extLst>
              <a:ext uri="{FF2B5EF4-FFF2-40B4-BE49-F238E27FC236}">
                <a16:creationId xmlns:a16="http://schemas.microsoft.com/office/drawing/2014/main" id="{360C502E-5BFA-41E9-810D-89C36E4804F0}"/>
              </a:ext>
            </a:extLst>
          </p:cNvPr>
          <p:cNvSpPr>
            <a:spLocks noChangeArrowheads="1"/>
          </p:cNvSpPr>
          <p:nvPr/>
        </p:nvSpPr>
        <p:spPr bwMode="auto">
          <a:xfrm>
            <a:off x="2819400" y="2286000"/>
            <a:ext cx="533400" cy="457200"/>
          </a:xfrm>
          <a:prstGeom prst="ellipse">
            <a:avLst/>
          </a:prstGeom>
          <a:solidFill>
            <a:schemeClr val="bg1"/>
          </a:solidFill>
          <a:ln w="9525">
            <a:solidFill>
              <a:schemeClr val="tx1"/>
            </a:solidFill>
            <a:round/>
            <a:headEnd/>
            <a:tailEnd/>
          </a:ln>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lang="en-US" altLang="en-US"/>
          </a:p>
        </p:txBody>
      </p:sp>
      <p:sp>
        <p:nvSpPr>
          <p:cNvPr id="21509" name="Oval 5">
            <a:extLst>
              <a:ext uri="{FF2B5EF4-FFF2-40B4-BE49-F238E27FC236}">
                <a16:creationId xmlns:a16="http://schemas.microsoft.com/office/drawing/2014/main" id="{3FDB43A9-6554-43F8-833E-81DE5E340601}"/>
              </a:ext>
            </a:extLst>
          </p:cNvPr>
          <p:cNvSpPr>
            <a:spLocks noChangeArrowheads="1"/>
          </p:cNvSpPr>
          <p:nvPr/>
        </p:nvSpPr>
        <p:spPr bwMode="auto">
          <a:xfrm>
            <a:off x="3581400" y="2286000"/>
            <a:ext cx="533400" cy="457200"/>
          </a:xfrm>
          <a:prstGeom prst="ellipse">
            <a:avLst/>
          </a:prstGeom>
          <a:solidFill>
            <a:schemeClr val="bg1"/>
          </a:solidFill>
          <a:ln w="9525">
            <a:solidFill>
              <a:schemeClr val="tx1"/>
            </a:solidFill>
            <a:round/>
            <a:headEnd/>
            <a:tailEnd/>
          </a:ln>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lang="en-US" altLang="en-US"/>
          </a:p>
        </p:txBody>
      </p:sp>
      <p:sp>
        <p:nvSpPr>
          <p:cNvPr id="21510" name="Oval 6">
            <a:extLst>
              <a:ext uri="{FF2B5EF4-FFF2-40B4-BE49-F238E27FC236}">
                <a16:creationId xmlns:a16="http://schemas.microsoft.com/office/drawing/2014/main" id="{B03B66F4-4724-42DB-B735-50CD3D2AED00}"/>
              </a:ext>
            </a:extLst>
          </p:cNvPr>
          <p:cNvSpPr>
            <a:spLocks noChangeArrowheads="1"/>
          </p:cNvSpPr>
          <p:nvPr/>
        </p:nvSpPr>
        <p:spPr bwMode="auto">
          <a:xfrm>
            <a:off x="4343400" y="2286000"/>
            <a:ext cx="533400" cy="457200"/>
          </a:xfrm>
          <a:prstGeom prst="ellipse">
            <a:avLst/>
          </a:prstGeom>
          <a:solidFill>
            <a:schemeClr val="bg1"/>
          </a:solidFill>
          <a:ln w="9525">
            <a:solidFill>
              <a:schemeClr val="tx1"/>
            </a:solidFill>
            <a:round/>
            <a:headEnd/>
            <a:tailEnd/>
          </a:ln>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lang="en-US" altLang="en-US"/>
          </a:p>
        </p:txBody>
      </p:sp>
      <p:sp>
        <p:nvSpPr>
          <p:cNvPr id="21511" name="Oval 7">
            <a:extLst>
              <a:ext uri="{FF2B5EF4-FFF2-40B4-BE49-F238E27FC236}">
                <a16:creationId xmlns:a16="http://schemas.microsoft.com/office/drawing/2014/main" id="{F85205C0-54EF-4A5D-8891-6D36AD3B0E10}"/>
              </a:ext>
            </a:extLst>
          </p:cNvPr>
          <p:cNvSpPr>
            <a:spLocks noChangeArrowheads="1"/>
          </p:cNvSpPr>
          <p:nvPr/>
        </p:nvSpPr>
        <p:spPr bwMode="auto">
          <a:xfrm>
            <a:off x="5105400" y="2286000"/>
            <a:ext cx="533400" cy="457200"/>
          </a:xfrm>
          <a:prstGeom prst="ellipse">
            <a:avLst/>
          </a:prstGeom>
          <a:solidFill>
            <a:schemeClr val="bg1"/>
          </a:solidFill>
          <a:ln w="9525">
            <a:solidFill>
              <a:schemeClr val="tx1"/>
            </a:solidFill>
            <a:round/>
            <a:headEnd/>
            <a:tailEnd/>
          </a:ln>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lang="en-US" altLang="en-US"/>
          </a:p>
        </p:txBody>
      </p:sp>
      <p:sp>
        <p:nvSpPr>
          <p:cNvPr id="21512" name="Oval 8">
            <a:extLst>
              <a:ext uri="{FF2B5EF4-FFF2-40B4-BE49-F238E27FC236}">
                <a16:creationId xmlns:a16="http://schemas.microsoft.com/office/drawing/2014/main" id="{6946C25F-9B8A-4504-BA50-A6886A13940A}"/>
              </a:ext>
            </a:extLst>
          </p:cNvPr>
          <p:cNvSpPr>
            <a:spLocks noChangeArrowheads="1"/>
          </p:cNvSpPr>
          <p:nvPr/>
        </p:nvSpPr>
        <p:spPr bwMode="auto">
          <a:xfrm>
            <a:off x="5867400" y="2590800"/>
            <a:ext cx="533400" cy="457200"/>
          </a:xfrm>
          <a:prstGeom prst="ellipse">
            <a:avLst/>
          </a:prstGeom>
          <a:solidFill>
            <a:schemeClr val="bg1"/>
          </a:solidFill>
          <a:ln w="9525">
            <a:solidFill>
              <a:schemeClr val="tx1"/>
            </a:solidFill>
            <a:round/>
            <a:headEnd/>
            <a:tailEnd/>
          </a:ln>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lang="en-US" altLang="en-US"/>
          </a:p>
        </p:txBody>
      </p:sp>
      <p:sp>
        <p:nvSpPr>
          <p:cNvPr id="21513" name="Rectangle 9">
            <a:extLst>
              <a:ext uri="{FF2B5EF4-FFF2-40B4-BE49-F238E27FC236}">
                <a16:creationId xmlns:a16="http://schemas.microsoft.com/office/drawing/2014/main" id="{C781434B-8AC6-4807-A1A6-40D346F6E74E}"/>
              </a:ext>
            </a:extLst>
          </p:cNvPr>
          <p:cNvSpPr>
            <a:spLocks noChangeArrowheads="1"/>
          </p:cNvSpPr>
          <p:nvPr/>
        </p:nvSpPr>
        <p:spPr bwMode="auto">
          <a:xfrm>
            <a:off x="2819400" y="4267200"/>
            <a:ext cx="457200" cy="60960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r>
              <a:rPr lang="en-US" altLang="en-US">
                <a:latin typeface="Helvetica" panose="020B0604020202020204" pitchFamily="34" charset="0"/>
              </a:rPr>
              <a:t>F 1</a:t>
            </a:r>
          </a:p>
        </p:txBody>
      </p:sp>
      <p:sp>
        <p:nvSpPr>
          <p:cNvPr id="21514" name="Rectangle 10">
            <a:extLst>
              <a:ext uri="{FF2B5EF4-FFF2-40B4-BE49-F238E27FC236}">
                <a16:creationId xmlns:a16="http://schemas.microsoft.com/office/drawing/2014/main" id="{4FC46B06-EA17-41D6-88BC-EFEB2649FA97}"/>
              </a:ext>
            </a:extLst>
          </p:cNvPr>
          <p:cNvSpPr>
            <a:spLocks noChangeArrowheads="1"/>
          </p:cNvSpPr>
          <p:nvPr/>
        </p:nvSpPr>
        <p:spPr bwMode="auto">
          <a:xfrm>
            <a:off x="3581400" y="4267200"/>
            <a:ext cx="457200" cy="53340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r>
              <a:rPr lang="en-US" altLang="en-US">
                <a:latin typeface="Helvetica" panose="020B0604020202020204" pitchFamily="34" charset="0"/>
              </a:rPr>
              <a:t>F 2</a:t>
            </a:r>
          </a:p>
        </p:txBody>
      </p:sp>
      <p:sp>
        <p:nvSpPr>
          <p:cNvPr id="21515" name="Rectangle 11">
            <a:extLst>
              <a:ext uri="{FF2B5EF4-FFF2-40B4-BE49-F238E27FC236}">
                <a16:creationId xmlns:a16="http://schemas.microsoft.com/office/drawing/2014/main" id="{B2AA1E36-565D-444B-8A52-8D2FE734CD50}"/>
              </a:ext>
            </a:extLst>
          </p:cNvPr>
          <p:cNvSpPr>
            <a:spLocks noChangeArrowheads="1"/>
          </p:cNvSpPr>
          <p:nvPr/>
        </p:nvSpPr>
        <p:spPr bwMode="auto">
          <a:xfrm>
            <a:off x="4343400" y="4267200"/>
            <a:ext cx="457200" cy="83820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r>
              <a:rPr lang="en-US" altLang="en-US">
                <a:latin typeface="Helvetica" panose="020B0604020202020204" pitchFamily="34" charset="0"/>
              </a:rPr>
              <a:t>F 3</a:t>
            </a:r>
          </a:p>
        </p:txBody>
      </p:sp>
      <p:sp>
        <p:nvSpPr>
          <p:cNvPr id="21516" name="Rectangle 12">
            <a:extLst>
              <a:ext uri="{FF2B5EF4-FFF2-40B4-BE49-F238E27FC236}">
                <a16:creationId xmlns:a16="http://schemas.microsoft.com/office/drawing/2014/main" id="{C52927E5-54A4-402D-98B8-FBDD1AF65B4A}"/>
              </a:ext>
            </a:extLst>
          </p:cNvPr>
          <p:cNvSpPr>
            <a:spLocks noChangeArrowheads="1"/>
          </p:cNvSpPr>
          <p:nvPr/>
        </p:nvSpPr>
        <p:spPr bwMode="auto">
          <a:xfrm>
            <a:off x="5105400" y="4267200"/>
            <a:ext cx="457200" cy="45720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r>
              <a:rPr lang="en-US" altLang="en-US">
                <a:latin typeface="Helvetica" panose="020B0604020202020204" pitchFamily="34" charset="0"/>
              </a:rPr>
              <a:t>F 4</a:t>
            </a:r>
          </a:p>
        </p:txBody>
      </p:sp>
      <p:sp>
        <p:nvSpPr>
          <p:cNvPr id="21517" name="Rectangle 13">
            <a:extLst>
              <a:ext uri="{FF2B5EF4-FFF2-40B4-BE49-F238E27FC236}">
                <a16:creationId xmlns:a16="http://schemas.microsoft.com/office/drawing/2014/main" id="{4F284C7C-4DBB-4C1B-B934-6951910BBA01}"/>
              </a:ext>
            </a:extLst>
          </p:cNvPr>
          <p:cNvSpPr>
            <a:spLocks noChangeArrowheads="1"/>
          </p:cNvSpPr>
          <p:nvPr/>
        </p:nvSpPr>
        <p:spPr bwMode="auto">
          <a:xfrm>
            <a:off x="5867400" y="4648200"/>
            <a:ext cx="457200" cy="60960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r>
              <a:rPr lang="en-US" altLang="en-US">
                <a:latin typeface="Helvetica" panose="020B0604020202020204" pitchFamily="34" charset="0"/>
              </a:rPr>
              <a:t>F n</a:t>
            </a:r>
          </a:p>
        </p:txBody>
      </p:sp>
      <p:sp>
        <p:nvSpPr>
          <p:cNvPr id="21518" name="Line 14">
            <a:extLst>
              <a:ext uri="{FF2B5EF4-FFF2-40B4-BE49-F238E27FC236}">
                <a16:creationId xmlns:a16="http://schemas.microsoft.com/office/drawing/2014/main" id="{9DE88A2D-073F-4A26-8C4E-062076F46CE3}"/>
              </a:ext>
            </a:extLst>
          </p:cNvPr>
          <p:cNvSpPr>
            <a:spLocks noChangeShapeType="1"/>
          </p:cNvSpPr>
          <p:nvPr/>
        </p:nvSpPr>
        <p:spPr bwMode="auto">
          <a:xfrm>
            <a:off x="3838575" y="2743200"/>
            <a:ext cx="0" cy="15240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19" name="Line 15">
            <a:extLst>
              <a:ext uri="{FF2B5EF4-FFF2-40B4-BE49-F238E27FC236}">
                <a16:creationId xmlns:a16="http://schemas.microsoft.com/office/drawing/2014/main" id="{D256AF67-C6F1-491E-B3C0-A398C36C1AA8}"/>
              </a:ext>
            </a:extLst>
          </p:cNvPr>
          <p:cNvSpPr>
            <a:spLocks noChangeShapeType="1"/>
          </p:cNvSpPr>
          <p:nvPr/>
        </p:nvSpPr>
        <p:spPr bwMode="auto">
          <a:xfrm>
            <a:off x="4572000" y="2743200"/>
            <a:ext cx="0" cy="15240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20" name="Line 16">
            <a:extLst>
              <a:ext uri="{FF2B5EF4-FFF2-40B4-BE49-F238E27FC236}">
                <a16:creationId xmlns:a16="http://schemas.microsoft.com/office/drawing/2014/main" id="{11B52A41-A5D9-413B-AE33-AD7B44655BA3}"/>
              </a:ext>
            </a:extLst>
          </p:cNvPr>
          <p:cNvSpPr>
            <a:spLocks noChangeShapeType="1"/>
          </p:cNvSpPr>
          <p:nvPr/>
        </p:nvSpPr>
        <p:spPr bwMode="auto">
          <a:xfrm>
            <a:off x="6096000" y="3048000"/>
            <a:ext cx="0" cy="16002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21" name="Line 17">
            <a:extLst>
              <a:ext uri="{FF2B5EF4-FFF2-40B4-BE49-F238E27FC236}">
                <a16:creationId xmlns:a16="http://schemas.microsoft.com/office/drawing/2014/main" id="{621D2A7F-0777-4D01-B50F-FD008A7FA90A}"/>
              </a:ext>
            </a:extLst>
          </p:cNvPr>
          <p:cNvSpPr>
            <a:spLocks noChangeShapeType="1"/>
          </p:cNvSpPr>
          <p:nvPr/>
        </p:nvSpPr>
        <p:spPr bwMode="auto">
          <a:xfrm>
            <a:off x="5334000" y="2743200"/>
            <a:ext cx="0" cy="15240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22" name="Line 18">
            <a:extLst>
              <a:ext uri="{FF2B5EF4-FFF2-40B4-BE49-F238E27FC236}">
                <a16:creationId xmlns:a16="http://schemas.microsoft.com/office/drawing/2014/main" id="{6FA6F68F-040F-4841-814A-FC7AD19C1D7C}"/>
              </a:ext>
            </a:extLst>
          </p:cNvPr>
          <p:cNvSpPr>
            <a:spLocks noChangeShapeType="1"/>
          </p:cNvSpPr>
          <p:nvPr/>
        </p:nvSpPr>
        <p:spPr bwMode="auto">
          <a:xfrm>
            <a:off x="3048000" y="2743200"/>
            <a:ext cx="0" cy="15240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23" name="Freeform 19">
            <a:extLst>
              <a:ext uri="{FF2B5EF4-FFF2-40B4-BE49-F238E27FC236}">
                <a16:creationId xmlns:a16="http://schemas.microsoft.com/office/drawing/2014/main" id="{4E6B083E-4FC6-49B7-A233-A7C1F954F3F1}"/>
              </a:ext>
            </a:extLst>
          </p:cNvPr>
          <p:cNvSpPr>
            <a:spLocks/>
          </p:cNvSpPr>
          <p:nvPr/>
        </p:nvSpPr>
        <p:spPr bwMode="auto">
          <a:xfrm>
            <a:off x="2538413" y="1962150"/>
            <a:ext cx="4186237" cy="1473200"/>
          </a:xfrm>
          <a:custGeom>
            <a:avLst/>
            <a:gdLst>
              <a:gd name="T0" fmla="*/ 2147483647 w 2637"/>
              <a:gd name="T1" fmla="*/ 2147483647 h 928"/>
              <a:gd name="T2" fmla="*/ 2147483647 w 2637"/>
              <a:gd name="T3" fmla="*/ 2147483647 h 928"/>
              <a:gd name="T4" fmla="*/ 2147483647 w 2637"/>
              <a:gd name="T5" fmla="*/ 2147483647 h 928"/>
              <a:gd name="T6" fmla="*/ 2147483647 w 2637"/>
              <a:gd name="T7" fmla="*/ 2147483647 h 928"/>
              <a:gd name="T8" fmla="*/ 2147483647 w 2637"/>
              <a:gd name="T9" fmla="*/ 0 h 928"/>
              <a:gd name="T10" fmla="*/ 2147483647 w 2637"/>
              <a:gd name="T11" fmla="*/ 2147483647 h 928"/>
              <a:gd name="T12" fmla="*/ 2147483647 w 2637"/>
              <a:gd name="T13" fmla="*/ 2147483647 h 928"/>
              <a:gd name="T14" fmla="*/ 2147483647 w 2637"/>
              <a:gd name="T15" fmla="*/ 2147483647 h 928"/>
              <a:gd name="T16" fmla="*/ 2147483647 w 2637"/>
              <a:gd name="T17" fmla="*/ 2147483647 h 928"/>
              <a:gd name="T18" fmla="*/ 2147483647 w 2637"/>
              <a:gd name="T19" fmla="*/ 2147483647 h 928"/>
              <a:gd name="T20" fmla="*/ 2147483647 w 2637"/>
              <a:gd name="T21" fmla="*/ 2147483647 h 928"/>
              <a:gd name="T22" fmla="*/ 2147483647 w 2637"/>
              <a:gd name="T23" fmla="*/ 2147483647 h 928"/>
              <a:gd name="T24" fmla="*/ 2147483647 w 2637"/>
              <a:gd name="T25" fmla="*/ 2147483647 h 928"/>
              <a:gd name="T26" fmla="*/ 2147483647 w 2637"/>
              <a:gd name="T27" fmla="*/ 2147483647 h 928"/>
              <a:gd name="T28" fmla="*/ 2147483647 w 2637"/>
              <a:gd name="T29" fmla="*/ 2147483647 h 928"/>
              <a:gd name="T30" fmla="*/ 2147483647 w 2637"/>
              <a:gd name="T31" fmla="*/ 2147483647 h 928"/>
              <a:gd name="T32" fmla="*/ 2147483647 w 2637"/>
              <a:gd name="T33" fmla="*/ 2147483647 h 928"/>
              <a:gd name="T34" fmla="*/ 2147483647 w 2637"/>
              <a:gd name="T35" fmla="*/ 2147483647 h 928"/>
              <a:gd name="T36" fmla="*/ 2147483647 w 2637"/>
              <a:gd name="T37" fmla="*/ 2147483647 h 928"/>
              <a:gd name="T38" fmla="*/ 2147483647 w 2637"/>
              <a:gd name="T39" fmla="*/ 2147483647 h 928"/>
              <a:gd name="T40" fmla="*/ 2147483647 w 2637"/>
              <a:gd name="T41" fmla="*/ 2147483647 h 928"/>
              <a:gd name="T42" fmla="*/ 2147483647 w 2637"/>
              <a:gd name="T43" fmla="*/ 2147483647 h 928"/>
              <a:gd name="T44" fmla="*/ 2147483647 w 2637"/>
              <a:gd name="T45" fmla="*/ 2147483647 h 928"/>
              <a:gd name="T46" fmla="*/ 2147483647 w 2637"/>
              <a:gd name="T47" fmla="*/ 2147483647 h 928"/>
              <a:gd name="T48" fmla="*/ 2147483647 w 2637"/>
              <a:gd name="T49" fmla="*/ 2147483647 h 928"/>
              <a:gd name="T50" fmla="*/ 2147483647 w 2637"/>
              <a:gd name="T51" fmla="*/ 2147483647 h 9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37"/>
              <a:gd name="T79" fmla="*/ 0 h 928"/>
              <a:gd name="T80" fmla="*/ 2637 w 2637"/>
              <a:gd name="T81" fmla="*/ 928 h 9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37" h="928">
                <a:moveTo>
                  <a:pt x="10" y="328"/>
                </a:moveTo>
                <a:cubicBezTo>
                  <a:pt x="14" y="291"/>
                  <a:pt x="6" y="248"/>
                  <a:pt x="28" y="219"/>
                </a:cubicBezTo>
                <a:cubicBezTo>
                  <a:pt x="124" y="92"/>
                  <a:pt x="264" y="66"/>
                  <a:pt x="410" y="37"/>
                </a:cubicBezTo>
                <a:cubicBezTo>
                  <a:pt x="516" y="16"/>
                  <a:pt x="457" y="14"/>
                  <a:pt x="583" y="10"/>
                </a:cubicBezTo>
                <a:cubicBezTo>
                  <a:pt x="728" y="5"/>
                  <a:pt x="874" y="3"/>
                  <a:pt x="1019" y="0"/>
                </a:cubicBezTo>
                <a:cubicBezTo>
                  <a:pt x="1146" y="3"/>
                  <a:pt x="1274" y="3"/>
                  <a:pt x="1401" y="10"/>
                </a:cubicBezTo>
                <a:cubicBezTo>
                  <a:pt x="1485" y="15"/>
                  <a:pt x="1571" y="41"/>
                  <a:pt x="1655" y="55"/>
                </a:cubicBezTo>
                <a:cubicBezTo>
                  <a:pt x="1733" y="86"/>
                  <a:pt x="1819" y="108"/>
                  <a:pt x="1901" y="128"/>
                </a:cubicBezTo>
                <a:cubicBezTo>
                  <a:pt x="1942" y="148"/>
                  <a:pt x="1975" y="152"/>
                  <a:pt x="2019" y="164"/>
                </a:cubicBezTo>
                <a:cubicBezTo>
                  <a:pt x="2098" y="185"/>
                  <a:pt x="2162" y="200"/>
                  <a:pt x="2246" y="210"/>
                </a:cubicBezTo>
                <a:cubicBezTo>
                  <a:pt x="2293" y="226"/>
                  <a:pt x="2338" y="230"/>
                  <a:pt x="2382" y="255"/>
                </a:cubicBezTo>
                <a:cubicBezTo>
                  <a:pt x="2439" y="287"/>
                  <a:pt x="2477" y="343"/>
                  <a:pt x="2519" y="391"/>
                </a:cubicBezTo>
                <a:cubicBezTo>
                  <a:pt x="2536" y="410"/>
                  <a:pt x="2562" y="423"/>
                  <a:pt x="2573" y="446"/>
                </a:cubicBezTo>
                <a:cubicBezTo>
                  <a:pt x="2594" y="488"/>
                  <a:pt x="2606" y="529"/>
                  <a:pt x="2619" y="573"/>
                </a:cubicBezTo>
                <a:cubicBezTo>
                  <a:pt x="2624" y="591"/>
                  <a:pt x="2637" y="628"/>
                  <a:pt x="2637" y="628"/>
                </a:cubicBezTo>
                <a:cubicBezTo>
                  <a:pt x="2634" y="654"/>
                  <a:pt x="2634" y="707"/>
                  <a:pt x="2619" y="737"/>
                </a:cubicBezTo>
                <a:cubicBezTo>
                  <a:pt x="2582" y="812"/>
                  <a:pt x="2477" y="854"/>
                  <a:pt x="2401" y="873"/>
                </a:cubicBezTo>
                <a:cubicBezTo>
                  <a:pt x="2341" y="911"/>
                  <a:pt x="2270" y="909"/>
                  <a:pt x="2201" y="919"/>
                </a:cubicBezTo>
                <a:cubicBezTo>
                  <a:pt x="1832" y="915"/>
                  <a:pt x="1500" y="928"/>
                  <a:pt x="1146" y="873"/>
                </a:cubicBezTo>
                <a:cubicBezTo>
                  <a:pt x="917" y="837"/>
                  <a:pt x="702" y="728"/>
                  <a:pt x="474" y="700"/>
                </a:cubicBezTo>
                <a:cubicBezTo>
                  <a:pt x="465" y="697"/>
                  <a:pt x="455" y="695"/>
                  <a:pt x="446" y="691"/>
                </a:cubicBezTo>
                <a:cubicBezTo>
                  <a:pt x="434" y="686"/>
                  <a:pt x="423" y="677"/>
                  <a:pt x="410" y="673"/>
                </a:cubicBezTo>
                <a:cubicBezTo>
                  <a:pt x="297" y="636"/>
                  <a:pt x="185" y="632"/>
                  <a:pt x="83" y="564"/>
                </a:cubicBezTo>
                <a:cubicBezTo>
                  <a:pt x="47" y="512"/>
                  <a:pt x="45" y="458"/>
                  <a:pt x="28" y="400"/>
                </a:cubicBezTo>
                <a:cubicBezTo>
                  <a:pt x="28" y="400"/>
                  <a:pt x="5" y="332"/>
                  <a:pt x="1" y="319"/>
                </a:cubicBezTo>
                <a:cubicBezTo>
                  <a:pt x="0" y="315"/>
                  <a:pt x="7" y="325"/>
                  <a:pt x="10" y="328"/>
                </a:cubicBezTo>
                <a:close/>
              </a:path>
            </a:pathLst>
          </a:custGeom>
          <a:noFill/>
          <a:ln w="952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24" name="Freeform 20">
            <a:extLst>
              <a:ext uri="{FF2B5EF4-FFF2-40B4-BE49-F238E27FC236}">
                <a16:creationId xmlns:a16="http://schemas.microsoft.com/office/drawing/2014/main" id="{1844DAC9-3BBB-4646-B35A-7469CB2F5E62}"/>
              </a:ext>
            </a:extLst>
          </p:cNvPr>
          <p:cNvSpPr>
            <a:spLocks/>
          </p:cNvSpPr>
          <p:nvPr/>
        </p:nvSpPr>
        <p:spPr bwMode="auto">
          <a:xfrm>
            <a:off x="2362200" y="3886200"/>
            <a:ext cx="4262438" cy="1600200"/>
          </a:xfrm>
          <a:custGeom>
            <a:avLst/>
            <a:gdLst>
              <a:gd name="T0" fmla="*/ 2147483647 w 2637"/>
              <a:gd name="T1" fmla="*/ 2147483647 h 928"/>
              <a:gd name="T2" fmla="*/ 2147483647 w 2637"/>
              <a:gd name="T3" fmla="*/ 2147483647 h 928"/>
              <a:gd name="T4" fmla="*/ 2147483647 w 2637"/>
              <a:gd name="T5" fmla="*/ 2147483647 h 928"/>
              <a:gd name="T6" fmla="*/ 2147483647 w 2637"/>
              <a:gd name="T7" fmla="*/ 2147483647 h 928"/>
              <a:gd name="T8" fmla="*/ 2147483647 w 2637"/>
              <a:gd name="T9" fmla="*/ 0 h 928"/>
              <a:gd name="T10" fmla="*/ 2147483647 w 2637"/>
              <a:gd name="T11" fmla="*/ 2147483647 h 928"/>
              <a:gd name="T12" fmla="*/ 2147483647 w 2637"/>
              <a:gd name="T13" fmla="*/ 2147483647 h 928"/>
              <a:gd name="T14" fmla="*/ 2147483647 w 2637"/>
              <a:gd name="T15" fmla="*/ 2147483647 h 928"/>
              <a:gd name="T16" fmla="*/ 2147483647 w 2637"/>
              <a:gd name="T17" fmla="*/ 2147483647 h 928"/>
              <a:gd name="T18" fmla="*/ 2147483647 w 2637"/>
              <a:gd name="T19" fmla="*/ 2147483647 h 928"/>
              <a:gd name="T20" fmla="*/ 2147483647 w 2637"/>
              <a:gd name="T21" fmla="*/ 2147483647 h 928"/>
              <a:gd name="T22" fmla="*/ 2147483647 w 2637"/>
              <a:gd name="T23" fmla="*/ 2147483647 h 928"/>
              <a:gd name="T24" fmla="*/ 2147483647 w 2637"/>
              <a:gd name="T25" fmla="*/ 2147483647 h 928"/>
              <a:gd name="T26" fmla="*/ 2147483647 w 2637"/>
              <a:gd name="T27" fmla="*/ 2147483647 h 928"/>
              <a:gd name="T28" fmla="*/ 2147483647 w 2637"/>
              <a:gd name="T29" fmla="*/ 2147483647 h 928"/>
              <a:gd name="T30" fmla="*/ 2147483647 w 2637"/>
              <a:gd name="T31" fmla="*/ 2147483647 h 928"/>
              <a:gd name="T32" fmla="*/ 2147483647 w 2637"/>
              <a:gd name="T33" fmla="*/ 2147483647 h 928"/>
              <a:gd name="T34" fmla="*/ 2147483647 w 2637"/>
              <a:gd name="T35" fmla="*/ 2147483647 h 928"/>
              <a:gd name="T36" fmla="*/ 2147483647 w 2637"/>
              <a:gd name="T37" fmla="*/ 2147483647 h 928"/>
              <a:gd name="T38" fmla="*/ 2147483647 w 2637"/>
              <a:gd name="T39" fmla="*/ 2147483647 h 928"/>
              <a:gd name="T40" fmla="*/ 2147483647 w 2637"/>
              <a:gd name="T41" fmla="*/ 2147483647 h 928"/>
              <a:gd name="T42" fmla="*/ 2147483647 w 2637"/>
              <a:gd name="T43" fmla="*/ 2147483647 h 928"/>
              <a:gd name="T44" fmla="*/ 2147483647 w 2637"/>
              <a:gd name="T45" fmla="*/ 2147483647 h 928"/>
              <a:gd name="T46" fmla="*/ 2147483647 w 2637"/>
              <a:gd name="T47" fmla="*/ 2147483647 h 928"/>
              <a:gd name="T48" fmla="*/ 2147483647 w 2637"/>
              <a:gd name="T49" fmla="*/ 2147483647 h 928"/>
              <a:gd name="T50" fmla="*/ 2147483647 w 2637"/>
              <a:gd name="T51" fmla="*/ 2147483647 h 9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37"/>
              <a:gd name="T79" fmla="*/ 0 h 928"/>
              <a:gd name="T80" fmla="*/ 2637 w 2637"/>
              <a:gd name="T81" fmla="*/ 928 h 9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37" h="928">
                <a:moveTo>
                  <a:pt x="10" y="328"/>
                </a:moveTo>
                <a:cubicBezTo>
                  <a:pt x="14" y="291"/>
                  <a:pt x="6" y="248"/>
                  <a:pt x="28" y="219"/>
                </a:cubicBezTo>
                <a:cubicBezTo>
                  <a:pt x="124" y="92"/>
                  <a:pt x="264" y="66"/>
                  <a:pt x="410" y="37"/>
                </a:cubicBezTo>
                <a:cubicBezTo>
                  <a:pt x="516" y="16"/>
                  <a:pt x="457" y="14"/>
                  <a:pt x="583" y="10"/>
                </a:cubicBezTo>
                <a:cubicBezTo>
                  <a:pt x="728" y="5"/>
                  <a:pt x="874" y="3"/>
                  <a:pt x="1019" y="0"/>
                </a:cubicBezTo>
                <a:cubicBezTo>
                  <a:pt x="1146" y="3"/>
                  <a:pt x="1274" y="3"/>
                  <a:pt x="1401" y="10"/>
                </a:cubicBezTo>
                <a:cubicBezTo>
                  <a:pt x="1485" y="15"/>
                  <a:pt x="1571" y="41"/>
                  <a:pt x="1655" y="55"/>
                </a:cubicBezTo>
                <a:cubicBezTo>
                  <a:pt x="1733" y="86"/>
                  <a:pt x="1819" y="108"/>
                  <a:pt x="1901" y="128"/>
                </a:cubicBezTo>
                <a:cubicBezTo>
                  <a:pt x="1942" y="148"/>
                  <a:pt x="1975" y="152"/>
                  <a:pt x="2019" y="164"/>
                </a:cubicBezTo>
                <a:cubicBezTo>
                  <a:pt x="2098" y="185"/>
                  <a:pt x="2162" y="200"/>
                  <a:pt x="2246" y="210"/>
                </a:cubicBezTo>
                <a:cubicBezTo>
                  <a:pt x="2293" y="226"/>
                  <a:pt x="2338" y="230"/>
                  <a:pt x="2382" y="255"/>
                </a:cubicBezTo>
                <a:cubicBezTo>
                  <a:pt x="2439" y="287"/>
                  <a:pt x="2477" y="343"/>
                  <a:pt x="2519" y="391"/>
                </a:cubicBezTo>
                <a:cubicBezTo>
                  <a:pt x="2536" y="410"/>
                  <a:pt x="2562" y="423"/>
                  <a:pt x="2573" y="446"/>
                </a:cubicBezTo>
                <a:cubicBezTo>
                  <a:pt x="2594" y="488"/>
                  <a:pt x="2606" y="529"/>
                  <a:pt x="2619" y="573"/>
                </a:cubicBezTo>
                <a:cubicBezTo>
                  <a:pt x="2624" y="591"/>
                  <a:pt x="2637" y="628"/>
                  <a:pt x="2637" y="628"/>
                </a:cubicBezTo>
                <a:cubicBezTo>
                  <a:pt x="2634" y="654"/>
                  <a:pt x="2634" y="707"/>
                  <a:pt x="2619" y="737"/>
                </a:cubicBezTo>
                <a:cubicBezTo>
                  <a:pt x="2582" y="812"/>
                  <a:pt x="2477" y="854"/>
                  <a:pt x="2401" y="873"/>
                </a:cubicBezTo>
                <a:cubicBezTo>
                  <a:pt x="2341" y="911"/>
                  <a:pt x="2270" y="909"/>
                  <a:pt x="2201" y="919"/>
                </a:cubicBezTo>
                <a:cubicBezTo>
                  <a:pt x="1832" y="915"/>
                  <a:pt x="1500" y="928"/>
                  <a:pt x="1146" y="873"/>
                </a:cubicBezTo>
                <a:cubicBezTo>
                  <a:pt x="917" y="837"/>
                  <a:pt x="702" y="728"/>
                  <a:pt x="474" y="700"/>
                </a:cubicBezTo>
                <a:cubicBezTo>
                  <a:pt x="465" y="697"/>
                  <a:pt x="455" y="695"/>
                  <a:pt x="446" y="691"/>
                </a:cubicBezTo>
                <a:cubicBezTo>
                  <a:pt x="434" y="686"/>
                  <a:pt x="423" y="677"/>
                  <a:pt x="410" y="673"/>
                </a:cubicBezTo>
                <a:cubicBezTo>
                  <a:pt x="297" y="636"/>
                  <a:pt x="185" y="632"/>
                  <a:pt x="83" y="564"/>
                </a:cubicBezTo>
                <a:cubicBezTo>
                  <a:pt x="47" y="512"/>
                  <a:pt x="45" y="458"/>
                  <a:pt x="28" y="400"/>
                </a:cubicBezTo>
                <a:cubicBezTo>
                  <a:pt x="28" y="400"/>
                  <a:pt x="5" y="332"/>
                  <a:pt x="1" y="319"/>
                </a:cubicBezTo>
                <a:cubicBezTo>
                  <a:pt x="0" y="315"/>
                  <a:pt x="7" y="325"/>
                  <a:pt x="10" y="328"/>
                </a:cubicBezTo>
                <a:close/>
              </a:path>
            </a:pathLst>
          </a:custGeom>
          <a:noFill/>
          <a:ln w="952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25" name="Text Box 21">
            <a:extLst>
              <a:ext uri="{FF2B5EF4-FFF2-40B4-BE49-F238E27FC236}">
                <a16:creationId xmlns:a16="http://schemas.microsoft.com/office/drawing/2014/main" id="{23189EB2-8D7F-4B66-A870-372F9080BDB3}"/>
              </a:ext>
            </a:extLst>
          </p:cNvPr>
          <p:cNvSpPr txBox="1">
            <a:spLocks noChangeArrowheads="1"/>
          </p:cNvSpPr>
          <p:nvPr/>
        </p:nvSpPr>
        <p:spPr bwMode="auto">
          <a:xfrm>
            <a:off x="1295400" y="2286000"/>
            <a:ext cx="1098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pPr>
            <a:r>
              <a:rPr lang="en-US" altLang="en-US">
                <a:latin typeface="Helvetica" panose="020B0604020202020204" pitchFamily="34" charset="0"/>
              </a:rPr>
              <a:t>Directory</a:t>
            </a:r>
          </a:p>
        </p:txBody>
      </p:sp>
      <p:sp>
        <p:nvSpPr>
          <p:cNvPr id="21526" name="Text Box 22">
            <a:extLst>
              <a:ext uri="{FF2B5EF4-FFF2-40B4-BE49-F238E27FC236}">
                <a16:creationId xmlns:a16="http://schemas.microsoft.com/office/drawing/2014/main" id="{B68D5038-6AED-4F92-9219-4892CB69A8CC}"/>
              </a:ext>
            </a:extLst>
          </p:cNvPr>
          <p:cNvSpPr txBox="1">
            <a:spLocks noChangeArrowheads="1"/>
          </p:cNvSpPr>
          <p:nvPr/>
        </p:nvSpPr>
        <p:spPr bwMode="auto">
          <a:xfrm>
            <a:off x="1435100" y="4191000"/>
            <a:ext cx="66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pPr>
            <a:r>
              <a:rPr lang="en-US" altLang="en-US">
                <a:latin typeface="Helvetica" panose="020B0604020202020204" pitchFamily="34" charset="0"/>
              </a:rPr>
              <a:t>Files</a:t>
            </a:r>
          </a:p>
        </p:txBody>
      </p:sp>
      <p:sp>
        <p:nvSpPr>
          <p:cNvPr id="21527" name="Rectangle 23">
            <a:extLst>
              <a:ext uri="{FF2B5EF4-FFF2-40B4-BE49-F238E27FC236}">
                <a16:creationId xmlns:a16="http://schemas.microsoft.com/office/drawing/2014/main" id="{66B718BB-137B-450B-95B5-BF8EB0DB805B}"/>
              </a:ext>
            </a:extLst>
          </p:cNvPr>
          <p:cNvSpPr>
            <a:spLocks noChangeArrowheads="1"/>
          </p:cNvSpPr>
          <p:nvPr/>
        </p:nvSpPr>
        <p:spPr bwMode="auto">
          <a:xfrm>
            <a:off x="990600" y="5638800"/>
            <a:ext cx="76025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r>
              <a:rPr lang="en-US" altLang="en-US">
                <a:latin typeface="Helvetica" panose="020B0604020202020204" pitchFamily="34" charset="0"/>
              </a:rPr>
              <a:t>Both the directory structure and the files reside on disk</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ACF19F4-426B-4C1D-B08A-FA62E4E6A262}"/>
              </a:ext>
            </a:extLst>
          </p:cNvPr>
          <p:cNvSpPr>
            <a:spLocks noGrp="1" noChangeArrowheads="1"/>
          </p:cNvSpPr>
          <p:nvPr>
            <p:ph type="title"/>
          </p:nvPr>
        </p:nvSpPr>
        <p:spPr>
          <a:xfrm>
            <a:off x="765303" y="244122"/>
            <a:ext cx="8229600" cy="576262"/>
          </a:xfrm>
        </p:spPr>
        <p:txBody>
          <a:bodyPr/>
          <a:lstStyle/>
          <a:p>
            <a:pPr eaLnBrk="1" hangingPunct="1"/>
            <a:r>
              <a:rPr lang="en-US" altLang="en-US" dirty="0"/>
              <a:t>Operations Performed on Directory</a:t>
            </a:r>
          </a:p>
        </p:txBody>
      </p:sp>
      <p:sp>
        <p:nvSpPr>
          <p:cNvPr id="25603" name="Rectangle 3">
            <a:extLst>
              <a:ext uri="{FF2B5EF4-FFF2-40B4-BE49-F238E27FC236}">
                <a16:creationId xmlns:a16="http://schemas.microsoft.com/office/drawing/2014/main" id="{DB69FBC2-80F7-43A8-A6AB-561417C6C9E8}"/>
              </a:ext>
            </a:extLst>
          </p:cNvPr>
          <p:cNvSpPr>
            <a:spLocks noGrp="1" noChangeArrowheads="1"/>
          </p:cNvSpPr>
          <p:nvPr>
            <p:ph type="body" idx="1"/>
          </p:nvPr>
        </p:nvSpPr>
        <p:spPr>
          <a:xfrm>
            <a:off x="886603" y="1278809"/>
            <a:ext cx="7678899" cy="4530725"/>
          </a:xfrm>
        </p:spPr>
        <p:txBody>
          <a:bodyPr/>
          <a:lstStyle/>
          <a:p>
            <a:r>
              <a:rPr lang="en-US" altLang="en-US" dirty="0"/>
              <a:t>Search for a file</a:t>
            </a:r>
          </a:p>
          <a:p>
            <a:endParaRPr lang="en-US" altLang="en-US" sz="800" dirty="0"/>
          </a:p>
          <a:p>
            <a:r>
              <a:rPr lang="en-US" altLang="en-US" dirty="0"/>
              <a:t>Create a file</a:t>
            </a:r>
          </a:p>
          <a:p>
            <a:endParaRPr lang="en-US" altLang="en-US" sz="800" dirty="0"/>
          </a:p>
          <a:p>
            <a:r>
              <a:rPr lang="en-US" altLang="en-US" dirty="0"/>
              <a:t>Delete a file</a:t>
            </a:r>
          </a:p>
          <a:p>
            <a:endParaRPr lang="en-US" altLang="en-US" sz="800" dirty="0"/>
          </a:p>
          <a:p>
            <a:r>
              <a:rPr lang="en-US" altLang="en-US" dirty="0"/>
              <a:t>List a directory</a:t>
            </a:r>
          </a:p>
          <a:p>
            <a:endParaRPr lang="en-US" altLang="en-US" sz="800" dirty="0"/>
          </a:p>
          <a:p>
            <a:r>
              <a:rPr lang="en-US" altLang="en-US" dirty="0"/>
              <a:t>Rename a file</a:t>
            </a:r>
          </a:p>
          <a:p>
            <a:endParaRPr lang="en-US" altLang="en-US" sz="800" dirty="0"/>
          </a:p>
          <a:p>
            <a:r>
              <a:rPr lang="en-US" altLang="en-US" dirty="0"/>
              <a:t>Traverse the file system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47414293-0AF3-4A9F-BE3B-DCA02E9A7594}"/>
              </a:ext>
            </a:extLst>
          </p:cNvPr>
          <p:cNvSpPr>
            <a:spLocks noGrp="1" noChangeArrowheads="1"/>
          </p:cNvSpPr>
          <p:nvPr>
            <p:ph type="title"/>
          </p:nvPr>
        </p:nvSpPr>
        <p:spPr>
          <a:xfrm>
            <a:off x="778295" y="343940"/>
            <a:ext cx="7743825" cy="457200"/>
          </a:xfrm>
        </p:spPr>
        <p:txBody>
          <a:bodyPr/>
          <a:lstStyle/>
          <a:p>
            <a:pPr eaLnBrk="1" hangingPunct="1"/>
            <a:r>
              <a:rPr lang="en-US" altLang="en-US" dirty="0"/>
              <a:t>Directory Organization</a:t>
            </a:r>
          </a:p>
        </p:txBody>
      </p:sp>
      <p:sp>
        <p:nvSpPr>
          <p:cNvPr id="26627" name="Rectangle 3">
            <a:extLst>
              <a:ext uri="{FF2B5EF4-FFF2-40B4-BE49-F238E27FC236}">
                <a16:creationId xmlns:a16="http://schemas.microsoft.com/office/drawing/2014/main" id="{F79B2879-15AF-4085-9167-1D59489A4A93}"/>
              </a:ext>
            </a:extLst>
          </p:cNvPr>
          <p:cNvSpPr>
            <a:spLocks noGrp="1" noChangeArrowheads="1"/>
          </p:cNvSpPr>
          <p:nvPr>
            <p:ph type="body" idx="1"/>
          </p:nvPr>
        </p:nvSpPr>
        <p:spPr>
          <a:xfrm>
            <a:off x="1200149" y="1804472"/>
            <a:ext cx="7374683" cy="4460875"/>
          </a:xfrm>
        </p:spPr>
        <p:txBody>
          <a:bodyPr/>
          <a:lstStyle/>
          <a:p>
            <a:r>
              <a:rPr lang="en-US" altLang="en-US" dirty="0"/>
              <a:t>Efficiency – locating a file quickly</a:t>
            </a:r>
          </a:p>
          <a:p>
            <a:r>
              <a:rPr lang="en-US" altLang="en-US" dirty="0"/>
              <a:t>Naming – convenient to users</a:t>
            </a:r>
          </a:p>
          <a:p>
            <a:pPr lvl="1"/>
            <a:r>
              <a:rPr lang="en-US" altLang="en-US" dirty="0"/>
              <a:t>Two users can have same name for different files</a:t>
            </a:r>
          </a:p>
          <a:p>
            <a:pPr lvl="1"/>
            <a:r>
              <a:rPr lang="en-US" altLang="en-US" dirty="0"/>
              <a:t>The same file can have several different names</a:t>
            </a:r>
          </a:p>
          <a:p>
            <a:r>
              <a:rPr lang="en-US" altLang="en-US" dirty="0"/>
              <a:t>Grouping – logical grouping of files by properties, (e.g., all Java programs, all games, …)</a:t>
            </a:r>
          </a:p>
        </p:txBody>
      </p:sp>
      <p:sp>
        <p:nvSpPr>
          <p:cNvPr id="26628" name="Rectangle 4">
            <a:extLst>
              <a:ext uri="{FF2B5EF4-FFF2-40B4-BE49-F238E27FC236}">
                <a16:creationId xmlns:a16="http://schemas.microsoft.com/office/drawing/2014/main" id="{9B43EDD4-1D08-4BC5-8A60-7A07B4E85CBF}"/>
              </a:ext>
            </a:extLst>
          </p:cNvPr>
          <p:cNvSpPr>
            <a:spLocks noChangeArrowheads="1"/>
          </p:cNvSpPr>
          <p:nvPr/>
        </p:nvSpPr>
        <p:spPr bwMode="auto">
          <a:xfrm>
            <a:off x="900113" y="1256784"/>
            <a:ext cx="718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r>
              <a:rPr lang="en-US" altLang="en-US" dirty="0">
                <a:latin typeface="Helvetica" panose="020B0604020202020204" pitchFamily="34" charset="0"/>
              </a:rPr>
              <a:t>The directory is organized logically to obtain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762793" y="966066"/>
            <a:ext cx="8381207" cy="5545393"/>
          </a:xfrm>
        </p:spPr>
        <p:txBody>
          <a:bodyPr/>
          <a:lstStyle/>
          <a:p>
            <a:pPr marL="0" indent="0">
              <a:buNone/>
            </a:pPr>
            <a:r>
              <a:rPr lang="en-US" b="1" dirty="0"/>
              <a:t>1. File Concepts:</a:t>
            </a:r>
          </a:p>
          <a:p>
            <a:pPr lvl="1"/>
            <a:r>
              <a:rPr lang="en-US" b="1" dirty="0"/>
              <a:t>Attributes, Operations, Types, Structure</a:t>
            </a:r>
          </a:p>
          <a:p>
            <a:pPr marL="0" indent="0">
              <a:buNone/>
            </a:pPr>
            <a:r>
              <a:rPr lang="en-US" b="1" dirty="0"/>
              <a:t>2. Access Methods</a:t>
            </a:r>
          </a:p>
          <a:p>
            <a:pPr lvl="1"/>
            <a:r>
              <a:rPr lang="en-US" b="1" dirty="0"/>
              <a:t>Sequential</a:t>
            </a:r>
          </a:p>
          <a:p>
            <a:pPr lvl="1"/>
            <a:r>
              <a:rPr lang="en-US" b="1" dirty="0"/>
              <a:t>Random</a:t>
            </a:r>
          </a:p>
          <a:p>
            <a:pPr marL="0" indent="0">
              <a:buNone/>
            </a:pPr>
            <a:r>
              <a:rPr lang="en-US" b="1" dirty="0"/>
              <a:t>3. Directory Structure</a:t>
            </a:r>
          </a:p>
          <a:p>
            <a:pPr lvl="1"/>
            <a:r>
              <a:rPr lang="en-US" b="1" dirty="0"/>
              <a:t>Operations</a:t>
            </a:r>
          </a:p>
          <a:p>
            <a:pPr lvl="1"/>
            <a:r>
              <a:rPr lang="en-US" b="1" dirty="0">
                <a:highlight>
                  <a:srgbClr val="FFFF00"/>
                </a:highlight>
              </a:rPr>
              <a:t>Types: </a:t>
            </a:r>
            <a:r>
              <a:rPr lang="en-US" b="1" dirty="0"/>
              <a:t>single-level, tree-structured, acyclic-graph, general graph</a:t>
            </a:r>
          </a:p>
          <a:p>
            <a:pPr marL="0" indent="0">
              <a:buNone/>
            </a:pPr>
            <a:r>
              <a:rPr lang="en-US" b="1" dirty="0"/>
              <a:t>4. File Allocation Methods</a:t>
            </a:r>
          </a:p>
          <a:p>
            <a:pPr lvl="1"/>
            <a:r>
              <a:rPr lang="en-US" b="1" dirty="0"/>
              <a:t>Contiguous; Linked; Index</a:t>
            </a:r>
          </a:p>
          <a:p>
            <a:pPr marL="0" indent="0">
              <a:buNone/>
            </a:pPr>
            <a:r>
              <a:rPr lang="en-US" b="1" dirty="0"/>
              <a:t>5. File Systems: </a:t>
            </a:r>
          </a:p>
          <a:p>
            <a:pPr lvl="1"/>
            <a:r>
              <a:rPr lang="en-US" b="1" dirty="0"/>
              <a:t>Structures, Mounting, Protection, Implementation</a:t>
            </a:r>
          </a:p>
          <a:p>
            <a:pPr marL="0" indent="0">
              <a:buNone/>
            </a:pPr>
            <a:r>
              <a:rPr lang="en-US" b="1" dirty="0"/>
              <a:t>6. Other Issues</a:t>
            </a:r>
          </a:p>
        </p:txBody>
      </p:sp>
    </p:spTree>
    <p:extLst>
      <p:ext uri="{BB962C8B-B14F-4D97-AF65-F5344CB8AC3E}">
        <p14:creationId xmlns:p14="http://schemas.microsoft.com/office/powerpoint/2010/main" val="3045676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65A99D68-2D0E-4041-A56C-2E8506F0E1FD}"/>
              </a:ext>
            </a:extLst>
          </p:cNvPr>
          <p:cNvSpPr>
            <a:spLocks noGrp="1" noChangeArrowheads="1"/>
          </p:cNvSpPr>
          <p:nvPr>
            <p:ph type="title"/>
          </p:nvPr>
        </p:nvSpPr>
        <p:spPr>
          <a:xfrm>
            <a:off x="457200" y="239748"/>
            <a:ext cx="8229600" cy="576263"/>
          </a:xfrm>
        </p:spPr>
        <p:txBody>
          <a:bodyPr/>
          <a:lstStyle/>
          <a:p>
            <a:pPr eaLnBrk="1" hangingPunct="1"/>
            <a:r>
              <a:rPr lang="en-US" altLang="en-US" dirty="0"/>
              <a:t>Single-Level Directory</a:t>
            </a:r>
            <a:endParaRPr lang="en-US" altLang="en-US" sz="2400" dirty="0"/>
          </a:p>
        </p:txBody>
      </p:sp>
      <p:sp>
        <p:nvSpPr>
          <p:cNvPr id="27651" name="Rectangle 3">
            <a:extLst>
              <a:ext uri="{FF2B5EF4-FFF2-40B4-BE49-F238E27FC236}">
                <a16:creationId xmlns:a16="http://schemas.microsoft.com/office/drawing/2014/main" id="{A6992309-99B3-429C-97D5-9162A2154F6E}"/>
              </a:ext>
            </a:extLst>
          </p:cNvPr>
          <p:cNvSpPr>
            <a:spLocks noGrp="1" noChangeArrowheads="1"/>
          </p:cNvSpPr>
          <p:nvPr>
            <p:ph type="body" idx="1"/>
          </p:nvPr>
        </p:nvSpPr>
        <p:spPr>
          <a:xfrm>
            <a:off x="855663" y="1242527"/>
            <a:ext cx="7275512" cy="4130675"/>
          </a:xfrm>
        </p:spPr>
        <p:txBody>
          <a:bodyPr/>
          <a:lstStyle/>
          <a:p>
            <a:r>
              <a:rPr lang="en-US" altLang="en-US" dirty="0"/>
              <a:t>A single directory for all users</a:t>
            </a:r>
          </a:p>
          <a:p>
            <a:endParaRPr lang="en-US" altLang="en-US" dirty="0"/>
          </a:p>
          <a:p>
            <a:endParaRPr lang="en-US" altLang="en-US" dirty="0"/>
          </a:p>
          <a:p>
            <a:endParaRPr lang="en-US" altLang="en-US" dirty="0"/>
          </a:p>
          <a:p>
            <a:endParaRPr lang="en-US" altLang="en-US" dirty="0"/>
          </a:p>
          <a:p>
            <a:endParaRPr lang="en-US" altLang="en-US" dirty="0"/>
          </a:p>
          <a:p>
            <a:r>
              <a:rPr lang="en-US" altLang="en-US" dirty="0"/>
              <a:t>Naming problem</a:t>
            </a:r>
          </a:p>
          <a:p>
            <a:r>
              <a:rPr lang="en-US" altLang="en-US" dirty="0"/>
              <a:t>Grouping problem</a:t>
            </a:r>
          </a:p>
          <a:p>
            <a:endParaRPr lang="en-US" altLang="en-US" dirty="0"/>
          </a:p>
          <a:p>
            <a:endParaRPr lang="en-US" altLang="en-US" dirty="0"/>
          </a:p>
          <a:p>
            <a:endParaRPr lang="en-US" altLang="en-US" dirty="0"/>
          </a:p>
        </p:txBody>
      </p:sp>
      <p:sp>
        <p:nvSpPr>
          <p:cNvPr id="27652" name="Rectangle 5">
            <a:extLst>
              <a:ext uri="{FF2B5EF4-FFF2-40B4-BE49-F238E27FC236}">
                <a16:creationId xmlns:a16="http://schemas.microsoft.com/office/drawing/2014/main" id="{A485EA9C-1F05-4BCE-9C7C-9A04E7B29C09}"/>
              </a:ext>
            </a:extLst>
          </p:cNvPr>
          <p:cNvSpPr>
            <a:spLocks noChangeArrowheads="1"/>
          </p:cNvSpPr>
          <p:nvPr/>
        </p:nvSpPr>
        <p:spPr bwMode="auto">
          <a:xfrm>
            <a:off x="1050925" y="3746500"/>
            <a:ext cx="44069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lang="en-US" altLang="en-US" sz="2000">
              <a:latin typeface="Helvetica" panose="020B0604020202020204" pitchFamily="34" charset="0"/>
            </a:endParaRPr>
          </a:p>
        </p:txBody>
      </p:sp>
      <p:pic>
        <p:nvPicPr>
          <p:cNvPr id="27653" name="Picture 7">
            <a:extLst>
              <a:ext uri="{FF2B5EF4-FFF2-40B4-BE49-F238E27FC236}">
                <a16:creationId xmlns:a16="http://schemas.microsoft.com/office/drawing/2014/main" id="{76218F22-7939-4544-9D7D-2F1E404509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4663" y="1829902"/>
            <a:ext cx="6100762"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BB8D356E-9517-4510-B89B-830CEC94290A}"/>
              </a:ext>
            </a:extLst>
          </p:cNvPr>
          <p:cNvSpPr>
            <a:spLocks noGrp="1" noChangeArrowheads="1"/>
          </p:cNvSpPr>
          <p:nvPr>
            <p:ph type="title"/>
          </p:nvPr>
        </p:nvSpPr>
        <p:spPr>
          <a:xfrm>
            <a:off x="429207" y="244704"/>
            <a:ext cx="8229600" cy="576262"/>
          </a:xfrm>
        </p:spPr>
        <p:txBody>
          <a:bodyPr/>
          <a:lstStyle/>
          <a:p>
            <a:pPr eaLnBrk="1" hangingPunct="1"/>
            <a:r>
              <a:rPr lang="en-US" altLang="en-US" dirty="0"/>
              <a:t>Two-Level Directory</a:t>
            </a:r>
            <a:endParaRPr lang="en-US" altLang="en-US" sz="2400" dirty="0"/>
          </a:p>
        </p:txBody>
      </p:sp>
      <p:sp>
        <p:nvSpPr>
          <p:cNvPr id="28675" name="Rectangle 3">
            <a:extLst>
              <a:ext uri="{FF2B5EF4-FFF2-40B4-BE49-F238E27FC236}">
                <a16:creationId xmlns:a16="http://schemas.microsoft.com/office/drawing/2014/main" id="{ECB33359-9268-4EDE-93A3-90B81EE4860C}"/>
              </a:ext>
            </a:extLst>
          </p:cNvPr>
          <p:cNvSpPr>
            <a:spLocks noGrp="1" noChangeArrowheads="1"/>
          </p:cNvSpPr>
          <p:nvPr>
            <p:ph type="body" idx="1"/>
          </p:nvPr>
        </p:nvSpPr>
        <p:spPr>
          <a:xfrm>
            <a:off x="849313" y="1120775"/>
            <a:ext cx="7869237" cy="555625"/>
          </a:xfrm>
        </p:spPr>
        <p:txBody>
          <a:bodyPr/>
          <a:lstStyle/>
          <a:p>
            <a:r>
              <a:rPr lang="en-US" altLang="en-US" dirty="0"/>
              <a:t>Separate directory for each user</a:t>
            </a:r>
          </a:p>
        </p:txBody>
      </p:sp>
      <p:sp>
        <p:nvSpPr>
          <p:cNvPr id="28676" name="Rectangle 5">
            <a:extLst>
              <a:ext uri="{FF2B5EF4-FFF2-40B4-BE49-F238E27FC236}">
                <a16:creationId xmlns:a16="http://schemas.microsoft.com/office/drawing/2014/main" id="{E1D5DF09-0166-4795-A39B-12D29BA64A2E}"/>
              </a:ext>
            </a:extLst>
          </p:cNvPr>
          <p:cNvSpPr>
            <a:spLocks noChangeArrowheads="1"/>
          </p:cNvSpPr>
          <p:nvPr/>
        </p:nvSpPr>
        <p:spPr bwMode="auto">
          <a:xfrm>
            <a:off x="854075" y="4111625"/>
            <a:ext cx="7002463"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spcBef>
                <a:spcPct val="35000"/>
              </a:spcBef>
              <a:buClr>
                <a:srgbClr val="993300"/>
              </a:buClr>
              <a:buSzPct val="110000"/>
              <a:buFont typeface="Wingdings" panose="05000000000000000000" pitchFamily="2" charset="2"/>
              <a:buChar char="§"/>
            </a:pPr>
            <a:r>
              <a:rPr kumimoji="1" lang="en-US" altLang="en-US" dirty="0">
                <a:latin typeface="Helvetica" panose="020B0604020202020204" pitchFamily="34" charset="0"/>
              </a:rPr>
              <a:t>Path name</a:t>
            </a:r>
          </a:p>
          <a:p>
            <a:pPr>
              <a:spcBef>
                <a:spcPct val="35000"/>
              </a:spcBef>
              <a:buClr>
                <a:srgbClr val="993300"/>
              </a:buClr>
              <a:buSzPct val="110000"/>
              <a:buFont typeface="Wingdings" panose="05000000000000000000" pitchFamily="2" charset="2"/>
              <a:buChar char="§"/>
            </a:pPr>
            <a:r>
              <a:rPr kumimoji="1" lang="en-US" altLang="en-US" dirty="0">
                <a:latin typeface="Helvetica" panose="020B0604020202020204" pitchFamily="34" charset="0"/>
              </a:rPr>
              <a:t>Can have the same file name for different user</a:t>
            </a:r>
          </a:p>
          <a:p>
            <a:pPr>
              <a:spcBef>
                <a:spcPct val="35000"/>
              </a:spcBef>
              <a:buClr>
                <a:srgbClr val="993300"/>
              </a:buClr>
              <a:buSzPct val="110000"/>
              <a:buFont typeface="Wingdings" panose="05000000000000000000" pitchFamily="2" charset="2"/>
              <a:buChar char="§"/>
            </a:pPr>
            <a:r>
              <a:rPr kumimoji="1" lang="en-US" altLang="en-US" dirty="0">
                <a:latin typeface="Helvetica" panose="020B0604020202020204" pitchFamily="34" charset="0"/>
              </a:rPr>
              <a:t>Efficient searching</a:t>
            </a:r>
          </a:p>
          <a:p>
            <a:pPr>
              <a:spcBef>
                <a:spcPct val="35000"/>
              </a:spcBef>
              <a:buClr>
                <a:srgbClr val="993300"/>
              </a:buClr>
              <a:buSzPct val="110000"/>
              <a:buFont typeface="Wingdings" panose="05000000000000000000" pitchFamily="2" charset="2"/>
              <a:buChar char="§"/>
            </a:pPr>
            <a:r>
              <a:rPr kumimoji="1" lang="en-US" altLang="en-US" dirty="0">
                <a:latin typeface="Helvetica" panose="020B0604020202020204" pitchFamily="34" charset="0"/>
              </a:rPr>
              <a:t>No grouping capability</a:t>
            </a:r>
          </a:p>
        </p:txBody>
      </p:sp>
      <p:pic>
        <p:nvPicPr>
          <p:cNvPr id="28677" name="Picture 8">
            <a:extLst>
              <a:ext uri="{FF2B5EF4-FFF2-40B4-BE49-F238E27FC236}">
                <a16:creationId xmlns:a16="http://schemas.microsoft.com/office/drawing/2014/main" id="{67867623-FB52-4C18-9523-A6343747D8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75" y="1724025"/>
            <a:ext cx="6427788" cy="219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08349A3E-B928-493E-B782-F5B3F000684F}"/>
              </a:ext>
            </a:extLst>
          </p:cNvPr>
          <p:cNvSpPr>
            <a:spLocks noGrp="1" noChangeArrowheads="1"/>
          </p:cNvSpPr>
          <p:nvPr>
            <p:ph type="title"/>
          </p:nvPr>
        </p:nvSpPr>
        <p:spPr>
          <a:xfrm>
            <a:off x="485193" y="244705"/>
            <a:ext cx="8229600" cy="576262"/>
          </a:xfrm>
        </p:spPr>
        <p:txBody>
          <a:bodyPr/>
          <a:lstStyle/>
          <a:p>
            <a:pPr eaLnBrk="1" hangingPunct="1"/>
            <a:r>
              <a:rPr lang="en-US" altLang="en-US" dirty="0"/>
              <a:t>Tree-Structured Directories</a:t>
            </a:r>
          </a:p>
        </p:txBody>
      </p:sp>
      <p:pic>
        <p:nvPicPr>
          <p:cNvPr id="29699" name="Picture 6">
            <a:extLst>
              <a:ext uri="{FF2B5EF4-FFF2-40B4-BE49-F238E27FC236}">
                <a16:creationId xmlns:a16="http://schemas.microsoft.com/office/drawing/2014/main" id="{B50CD35F-5849-418A-BDA3-1E2065B42E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3525" y="1239838"/>
            <a:ext cx="6915150"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27BDE1F1-2505-4238-9EC4-F1264D6FDB5C}"/>
              </a:ext>
            </a:extLst>
          </p:cNvPr>
          <p:cNvSpPr>
            <a:spLocks noGrp="1" noChangeArrowheads="1"/>
          </p:cNvSpPr>
          <p:nvPr>
            <p:ph type="title"/>
          </p:nvPr>
        </p:nvSpPr>
        <p:spPr>
          <a:xfrm>
            <a:off x="712847" y="244123"/>
            <a:ext cx="8229600" cy="576262"/>
          </a:xfrm>
        </p:spPr>
        <p:txBody>
          <a:bodyPr/>
          <a:lstStyle/>
          <a:p>
            <a:pPr eaLnBrk="1" hangingPunct="1"/>
            <a:r>
              <a:rPr lang="en-US" altLang="en-US" dirty="0"/>
              <a:t>Tree-Structured Directories (Cont.)</a:t>
            </a:r>
          </a:p>
        </p:txBody>
      </p:sp>
      <p:sp>
        <p:nvSpPr>
          <p:cNvPr id="31747" name="Rectangle 3">
            <a:extLst>
              <a:ext uri="{FF2B5EF4-FFF2-40B4-BE49-F238E27FC236}">
                <a16:creationId xmlns:a16="http://schemas.microsoft.com/office/drawing/2014/main" id="{B4225E8E-BF7D-4B18-8AFA-C4691320474F}"/>
              </a:ext>
            </a:extLst>
          </p:cNvPr>
          <p:cNvSpPr>
            <a:spLocks noGrp="1" noChangeArrowheads="1"/>
          </p:cNvSpPr>
          <p:nvPr>
            <p:ph type="body" idx="1"/>
          </p:nvPr>
        </p:nvSpPr>
        <p:spPr>
          <a:xfrm>
            <a:off x="863600" y="1136650"/>
            <a:ext cx="7370763" cy="2992438"/>
          </a:xfrm>
        </p:spPr>
        <p:txBody>
          <a:bodyPr/>
          <a:lstStyle/>
          <a:p>
            <a:pPr>
              <a:lnSpc>
                <a:spcPct val="90000"/>
              </a:lnSpc>
              <a:tabLst>
                <a:tab pos="2857500" algn="ctr"/>
              </a:tabLst>
            </a:pPr>
            <a:r>
              <a:rPr lang="en-US" altLang="en-US" b="1" dirty="0">
                <a:solidFill>
                  <a:srgbClr val="006699"/>
                </a:solidFill>
                <a:latin typeface="+mj-lt"/>
              </a:rPr>
              <a:t>Absolute</a:t>
            </a:r>
            <a:r>
              <a:rPr lang="en-US" altLang="en-US" dirty="0"/>
              <a:t> or </a:t>
            </a:r>
            <a:r>
              <a:rPr lang="en-US" altLang="en-US" b="1" dirty="0">
                <a:solidFill>
                  <a:srgbClr val="006699"/>
                </a:solidFill>
                <a:latin typeface="+mj-lt"/>
              </a:rPr>
              <a:t>relative</a:t>
            </a:r>
            <a:r>
              <a:rPr lang="en-US" altLang="en-US" dirty="0"/>
              <a:t> path name</a:t>
            </a:r>
          </a:p>
          <a:p>
            <a:pPr>
              <a:lnSpc>
                <a:spcPct val="90000"/>
              </a:lnSpc>
              <a:tabLst>
                <a:tab pos="2857500" algn="ctr"/>
              </a:tabLst>
            </a:pPr>
            <a:r>
              <a:rPr lang="en-US" altLang="en-US" dirty="0"/>
              <a:t>Creating a new file is done in current directory</a:t>
            </a:r>
          </a:p>
          <a:p>
            <a:pPr>
              <a:lnSpc>
                <a:spcPct val="90000"/>
              </a:lnSpc>
              <a:tabLst>
                <a:tab pos="2857500" algn="ctr"/>
              </a:tabLst>
            </a:pPr>
            <a:r>
              <a:rPr lang="en-US" altLang="en-US" dirty="0"/>
              <a:t>Delete a file</a:t>
            </a:r>
          </a:p>
          <a:p>
            <a:pPr>
              <a:lnSpc>
                <a:spcPct val="90000"/>
              </a:lnSpc>
              <a:buFont typeface="Monotype Sorts" pitchFamily="-84" charset="2"/>
              <a:buNone/>
              <a:tabLst>
                <a:tab pos="2857500" algn="ctr"/>
              </a:tabLst>
            </a:pPr>
            <a:r>
              <a:rPr lang="en-US" altLang="en-US" dirty="0"/>
              <a:t>		</a:t>
            </a:r>
            <a:r>
              <a:rPr lang="en-US" altLang="en-US" b="1" dirty="0">
                <a:solidFill>
                  <a:srgbClr val="000000"/>
                </a:solidFill>
                <a:latin typeface="Courier New" panose="02070309020205020404" pitchFamily="49" charset="0"/>
                <a:cs typeface="Courier New" panose="02070309020205020404" pitchFamily="49" charset="0"/>
              </a:rPr>
              <a:t>rm &lt;file-name&gt;</a:t>
            </a:r>
          </a:p>
          <a:p>
            <a:pPr>
              <a:lnSpc>
                <a:spcPct val="90000"/>
              </a:lnSpc>
              <a:tabLst>
                <a:tab pos="2857500" algn="ctr"/>
              </a:tabLst>
            </a:pPr>
            <a:r>
              <a:rPr lang="en-US" altLang="en-US" dirty="0"/>
              <a:t>Creating a new subdirectory is done in current directory</a:t>
            </a:r>
          </a:p>
          <a:p>
            <a:pPr marL="342900" lvl="1" indent="-342900">
              <a:lnSpc>
                <a:spcPct val="90000"/>
              </a:lnSpc>
              <a:buClr>
                <a:srgbClr val="993300"/>
              </a:buClr>
              <a:buSzPct val="90000"/>
              <a:buFont typeface="Monotype Sorts" pitchFamily="-84" charset="2"/>
              <a:buNone/>
              <a:tabLst>
                <a:tab pos="2857500" algn="ctr"/>
              </a:tabLst>
            </a:pPr>
            <a:r>
              <a:rPr lang="en-US" altLang="en-US" dirty="0"/>
              <a:t>		</a:t>
            </a:r>
            <a:r>
              <a:rPr lang="en-US" altLang="en-US" b="1" dirty="0" err="1">
                <a:solidFill>
                  <a:srgbClr val="000000"/>
                </a:solidFill>
                <a:latin typeface="Courier New" panose="02070309020205020404" pitchFamily="49" charset="0"/>
                <a:cs typeface="Courier New" panose="02070309020205020404" pitchFamily="49" charset="0"/>
              </a:rPr>
              <a:t>mkdir</a:t>
            </a:r>
            <a:r>
              <a:rPr lang="en-US" altLang="en-US" b="1" dirty="0">
                <a:solidFill>
                  <a:srgbClr val="000000"/>
                </a:solidFill>
                <a:latin typeface="Courier New" panose="02070309020205020404" pitchFamily="49" charset="0"/>
                <a:cs typeface="Courier New" panose="02070309020205020404" pitchFamily="49" charset="0"/>
              </a:rPr>
              <a:t> &lt;</a:t>
            </a:r>
            <a:r>
              <a:rPr lang="en-US" altLang="en-US" b="1" dirty="0" err="1">
                <a:solidFill>
                  <a:srgbClr val="000000"/>
                </a:solidFill>
                <a:latin typeface="Courier New" panose="02070309020205020404" pitchFamily="49" charset="0"/>
                <a:cs typeface="Courier New" panose="02070309020205020404" pitchFamily="49" charset="0"/>
              </a:rPr>
              <a:t>dir</a:t>
            </a:r>
            <a:r>
              <a:rPr lang="en-US" altLang="en-US" b="1" dirty="0">
                <a:solidFill>
                  <a:srgbClr val="000000"/>
                </a:solidFill>
                <a:latin typeface="Courier New" panose="02070309020205020404" pitchFamily="49" charset="0"/>
                <a:cs typeface="Courier New" panose="02070309020205020404" pitchFamily="49" charset="0"/>
              </a:rPr>
              <a:t>-name&gt;</a:t>
            </a:r>
          </a:p>
          <a:p>
            <a:pPr marL="342900" lvl="1" indent="-342900">
              <a:lnSpc>
                <a:spcPct val="90000"/>
              </a:lnSpc>
              <a:buClr>
                <a:srgbClr val="993300"/>
              </a:buClr>
              <a:buSzPct val="90000"/>
              <a:buFont typeface="Monotype Sorts" pitchFamily="-84" charset="2"/>
              <a:buNone/>
              <a:tabLst>
                <a:tab pos="2857500" algn="ctr"/>
              </a:tabLst>
            </a:pPr>
            <a:r>
              <a:rPr lang="en-US" altLang="en-US" dirty="0"/>
              <a:t>	Example:  if in current directory   </a:t>
            </a:r>
            <a:r>
              <a:rPr lang="en-US" altLang="en-US" b="1" dirty="0">
                <a:solidFill>
                  <a:srgbClr val="000000"/>
                </a:solidFill>
                <a:latin typeface="Courier New" panose="02070309020205020404" pitchFamily="49" charset="0"/>
                <a:cs typeface="Courier New" panose="02070309020205020404" pitchFamily="49" charset="0"/>
              </a:rPr>
              <a:t>/mail</a:t>
            </a:r>
          </a:p>
          <a:p>
            <a:pPr marL="342900" lvl="1" indent="-342900">
              <a:lnSpc>
                <a:spcPct val="90000"/>
              </a:lnSpc>
              <a:buClr>
                <a:srgbClr val="993300"/>
              </a:buClr>
              <a:buSzPct val="90000"/>
              <a:buFont typeface="Monotype Sorts" pitchFamily="-84" charset="2"/>
              <a:buNone/>
              <a:tabLst>
                <a:tab pos="2857500" algn="ctr"/>
              </a:tabLst>
            </a:pPr>
            <a:r>
              <a:rPr lang="en-US" altLang="en-US" b="1" dirty="0">
                <a:solidFill>
                  <a:srgbClr val="000000"/>
                </a:solidFill>
                <a:latin typeface="Courier New" panose="02070309020205020404" pitchFamily="49" charset="0"/>
                <a:cs typeface="Courier New" panose="02070309020205020404" pitchFamily="49" charset="0"/>
              </a:rPr>
              <a:t>		</a:t>
            </a:r>
            <a:r>
              <a:rPr lang="en-US" altLang="en-US" b="1" dirty="0" err="1">
                <a:solidFill>
                  <a:srgbClr val="000000"/>
                </a:solidFill>
                <a:latin typeface="Courier New" panose="02070309020205020404" pitchFamily="49" charset="0"/>
                <a:cs typeface="Courier New" panose="02070309020205020404" pitchFamily="49" charset="0"/>
              </a:rPr>
              <a:t>mkdir</a:t>
            </a:r>
            <a:r>
              <a:rPr lang="en-US" altLang="en-US" b="1" dirty="0">
                <a:solidFill>
                  <a:srgbClr val="000000"/>
                </a:solidFill>
                <a:latin typeface="Courier New" panose="02070309020205020404" pitchFamily="49" charset="0"/>
                <a:cs typeface="Courier New" panose="02070309020205020404" pitchFamily="49" charset="0"/>
              </a:rPr>
              <a:t> count</a:t>
            </a:r>
          </a:p>
        </p:txBody>
      </p:sp>
      <p:sp>
        <p:nvSpPr>
          <p:cNvPr id="31748" name="Rectangle 11">
            <a:extLst>
              <a:ext uri="{FF2B5EF4-FFF2-40B4-BE49-F238E27FC236}">
                <a16:creationId xmlns:a16="http://schemas.microsoft.com/office/drawing/2014/main" id="{C4796BEF-77B3-4BDD-A44D-A76EC0749B76}"/>
              </a:ext>
            </a:extLst>
          </p:cNvPr>
          <p:cNvSpPr>
            <a:spLocks noChangeArrowheads="1"/>
          </p:cNvSpPr>
          <p:nvPr/>
        </p:nvSpPr>
        <p:spPr bwMode="auto">
          <a:xfrm>
            <a:off x="852488" y="5561013"/>
            <a:ext cx="742315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2857500" algn="ctr"/>
              </a:tabLst>
              <a:defRPr>
                <a:solidFill>
                  <a:schemeClr val="tx1"/>
                </a:solidFill>
                <a:latin typeface="Verdana" panose="020B0604030504040204" pitchFamily="34" charset="0"/>
                <a:ea typeface="MS PGothic" panose="020B0600070205080204" pitchFamily="34" charset="-128"/>
              </a:defRPr>
            </a:lvl1pPr>
            <a:lvl2pPr marL="742950" indent="-285750">
              <a:tabLst>
                <a:tab pos="2857500" algn="ctr"/>
              </a:tabLst>
              <a:defRPr>
                <a:solidFill>
                  <a:schemeClr val="tx1"/>
                </a:solidFill>
                <a:latin typeface="Verdana" panose="020B0604030504040204" pitchFamily="34" charset="0"/>
                <a:ea typeface="MS PGothic" panose="020B0600070205080204" pitchFamily="34" charset="-128"/>
              </a:defRPr>
            </a:lvl2pPr>
            <a:lvl3pPr marL="1143000" indent="-228600">
              <a:tabLst>
                <a:tab pos="2857500" algn="ctr"/>
              </a:tabLst>
              <a:defRPr>
                <a:solidFill>
                  <a:schemeClr val="tx1"/>
                </a:solidFill>
                <a:latin typeface="Verdana" panose="020B0604030504040204" pitchFamily="34" charset="0"/>
                <a:ea typeface="MS PGothic" panose="020B0600070205080204" pitchFamily="34" charset="-128"/>
              </a:defRPr>
            </a:lvl3pPr>
            <a:lvl4pPr marL="1600200" indent="-228600">
              <a:tabLst>
                <a:tab pos="2857500" algn="ctr"/>
              </a:tabLst>
              <a:defRPr>
                <a:solidFill>
                  <a:schemeClr val="tx1"/>
                </a:solidFill>
                <a:latin typeface="Verdana" panose="020B0604030504040204" pitchFamily="34" charset="0"/>
                <a:ea typeface="MS PGothic" panose="020B0600070205080204" pitchFamily="34" charset="-128"/>
              </a:defRPr>
            </a:lvl4pPr>
            <a:lvl5pPr marL="2057400" indent="-228600">
              <a:tabLst>
                <a:tab pos="2857500" algn="ctr"/>
              </a:tabLst>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tabLst>
                <a:tab pos="2857500" algn="ctr"/>
              </a:tabLs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tabLst>
                <a:tab pos="2857500" algn="ctr"/>
              </a:tabLs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tabLst>
                <a:tab pos="2857500" algn="ctr"/>
              </a:tabLs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tabLst>
                <a:tab pos="2857500" algn="ctr"/>
              </a:tabLst>
              <a:defRPr>
                <a:solidFill>
                  <a:schemeClr val="tx1"/>
                </a:solidFill>
                <a:latin typeface="Verdana" panose="020B0604030504040204" pitchFamily="34" charset="0"/>
                <a:ea typeface="MS PGothic" panose="020B0600070205080204" pitchFamily="34" charset="-128"/>
              </a:defRPr>
            </a:lvl9pPr>
          </a:lstStyle>
          <a:p>
            <a:r>
              <a:rPr lang="en-US" altLang="en-US" sz="2000">
                <a:latin typeface="Helvetica" panose="020B0604020202020204" pitchFamily="34" charset="0"/>
              </a:rPr>
              <a:t>Deleting </a:t>
            </a:r>
            <a:r>
              <a:rPr lang="ja-JP" altLang="en-US" sz="2000">
                <a:latin typeface="Helvetica" panose="020B0604020202020204" pitchFamily="34" charset="0"/>
              </a:rPr>
              <a:t>“</a:t>
            </a:r>
            <a:r>
              <a:rPr lang="en-US" altLang="ja-JP" sz="2000">
                <a:latin typeface="Helvetica" panose="020B0604020202020204" pitchFamily="34" charset="0"/>
              </a:rPr>
              <a:t>mail</a:t>
            </a:r>
            <a:r>
              <a:rPr lang="ja-JP" altLang="en-US" sz="2000">
                <a:latin typeface="Helvetica" panose="020B0604020202020204" pitchFamily="34" charset="0"/>
              </a:rPr>
              <a:t>”</a:t>
            </a:r>
            <a:r>
              <a:rPr lang="en-US" altLang="ja-JP" sz="2000">
                <a:latin typeface="Helvetica" panose="020B0604020202020204" pitchFamily="34" charset="0"/>
              </a:rPr>
              <a:t> </a:t>
            </a:r>
            <a:r>
              <a:rPr lang="en-US" altLang="ja-JP" sz="2000">
                <a:latin typeface="Helvetica" panose="020B0604020202020204" pitchFamily="34" charset="0"/>
                <a:sym typeface="Symbol" panose="05050102010706020507" pitchFamily="18" charset="2"/>
              </a:rPr>
              <a:t> deleting the entire subtree rooted by </a:t>
            </a:r>
            <a:r>
              <a:rPr lang="ja-JP" altLang="en-US" sz="2000">
                <a:latin typeface="Helvetica" panose="020B0604020202020204" pitchFamily="34" charset="0"/>
                <a:sym typeface="Symbol" panose="05050102010706020507" pitchFamily="18" charset="2"/>
              </a:rPr>
              <a:t>“</a:t>
            </a:r>
            <a:r>
              <a:rPr lang="en-US" altLang="ja-JP" sz="2000">
                <a:latin typeface="Helvetica" panose="020B0604020202020204" pitchFamily="34" charset="0"/>
                <a:sym typeface="Symbol" panose="05050102010706020507" pitchFamily="18" charset="2"/>
              </a:rPr>
              <a:t>mail</a:t>
            </a:r>
            <a:r>
              <a:rPr lang="ja-JP" altLang="en-US" sz="2000">
                <a:latin typeface="Helvetica" panose="020B0604020202020204" pitchFamily="34" charset="0"/>
                <a:sym typeface="Symbol" panose="05050102010706020507" pitchFamily="18" charset="2"/>
              </a:rPr>
              <a:t>”</a:t>
            </a:r>
            <a:endParaRPr lang="en-US" altLang="en-US" sz="2000">
              <a:latin typeface="Helvetica" panose="020B0604020202020204" pitchFamily="34" charset="0"/>
            </a:endParaRPr>
          </a:p>
        </p:txBody>
      </p:sp>
      <p:pic>
        <p:nvPicPr>
          <p:cNvPr id="31749" name="Picture 1">
            <a:extLst>
              <a:ext uri="{FF2B5EF4-FFF2-40B4-BE49-F238E27FC236}">
                <a16:creationId xmlns:a16="http://schemas.microsoft.com/office/drawing/2014/main" id="{FC81682E-CF05-4DC4-841B-08EC50EA10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59063" y="4100513"/>
            <a:ext cx="3132137"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ED6B521-18A7-4439-A63E-29BB58B6FD3B}"/>
              </a:ext>
            </a:extLst>
          </p:cNvPr>
          <p:cNvSpPr>
            <a:spLocks noGrp="1" noChangeArrowheads="1"/>
          </p:cNvSpPr>
          <p:nvPr>
            <p:ph type="title"/>
          </p:nvPr>
        </p:nvSpPr>
        <p:spPr/>
        <p:txBody>
          <a:bodyPr/>
          <a:lstStyle/>
          <a:p>
            <a:pPr eaLnBrk="1" hangingPunct="1"/>
            <a:r>
              <a:rPr lang="en-US" altLang="en-US" dirty="0"/>
              <a:t>Outline</a:t>
            </a:r>
          </a:p>
        </p:txBody>
      </p:sp>
      <p:sp>
        <p:nvSpPr>
          <p:cNvPr id="9219" name="Rectangle 3">
            <a:extLst>
              <a:ext uri="{FF2B5EF4-FFF2-40B4-BE49-F238E27FC236}">
                <a16:creationId xmlns:a16="http://schemas.microsoft.com/office/drawing/2014/main" id="{6D078653-D1C2-4F9E-AC34-145815C46F6A}"/>
              </a:ext>
            </a:extLst>
          </p:cNvPr>
          <p:cNvSpPr>
            <a:spLocks noGrp="1" noChangeArrowheads="1"/>
          </p:cNvSpPr>
          <p:nvPr>
            <p:ph type="body" idx="1"/>
          </p:nvPr>
        </p:nvSpPr>
        <p:spPr>
          <a:xfrm>
            <a:off x="457200" y="1161867"/>
            <a:ext cx="8165690" cy="4534265"/>
          </a:xfrm>
        </p:spPr>
        <p:txBody>
          <a:bodyPr/>
          <a:lstStyle/>
          <a:p>
            <a:pPr marL="400050" lvl="1" indent="0">
              <a:buNone/>
            </a:pPr>
            <a:r>
              <a:rPr lang="en-US" b="1" dirty="0"/>
              <a:t>KEYWORDS: </a:t>
            </a:r>
            <a:r>
              <a:rPr lang="fr-FR" sz="1400" dirty="0"/>
              <a:t>File, File Structure, File </a:t>
            </a:r>
            <a:r>
              <a:rPr lang="fr-FR" sz="1400" dirty="0" err="1"/>
              <a:t>Attributes</a:t>
            </a:r>
            <a:r>
              <a:rPr lang="fr-FR" sz="1400" dirty="0"/>
              <a:t>, File Operations, File Types, </a:t>
            </a:r>
            <a:r>
              <a:rPr lang="fr-FR" sz="1400" dirty="0" err="1"/>
              <a:t>Sequential</a:t>
            </a:r>
            <a:r>
              <a:rPr lang="fr-FR" sz="1400" dirty="0"/>
              <a:t> Access, </a:t>
            </a:r>
            <a:r>
              <a:rPr lang="fr-FR" sz="1400" dirty="0" err="1"/>
              <a:t>Random</a:t>
            </a:r>
            <a:r>
              <a:rPr lang="fr-FR" sz="1400" dirty="0"/>
              <a:t> Access, </a:t>
            </a:r>
            <a:r>
              <a:rPr lang="fr-FR" sz="1400" dirty="0" err="1"/>
              <a:t>Mounting</a:t>
            </a:r>
            <a:r>
              <a:rPr lang="fr-FR" sz="1400" dirty="0"/>
              <a:t>, </a:t>
            </a:r>
            <a:r>
              <a:rPr lang="fr-FR" sz="1400" dirty="0" err="1"/>
              <a:t>Contiguous</a:t>
            </a:r>
            <a:r>
              <a:rPr lang="fr-FR" sz="1400" dirty="0"/>
              <a:t> Allocation, </a:t>
            </a:r>
            <a:r>
              <a:rPr lang="fr-FR" sz="1400" dirty="0" err="1"/>
              <a:t>Linked</a:t>
            </a:r>
            <a:r>
              <a:rPr lang="fr-FR" sz="1400" dirty="0"/>
              <a:t> Allocation, Index Allocation.</a:t>
            </a:r>
            <a:endParaRPr lang="en-US" sz="1400" dirty="0"/>
          </a:p>
          <a:p>
            <a:r>
              <a:rPr lang="en-US" dirty="0"/>
              <a:t> </a:t>
            </a:r>
          </a:p>
          <a:p>
            <a:r>
              <a:rPr lang="en-US" b="1" dirty="0"/>
              <a:t>HOMEWORK: </a:t>
            </a:r>
          </a:p>
          <a:p>
            <a:pPr marL="400050" lvl="1" indent="0">
              <a:buNone/>
            </a:pPr>
            <a:r>
              <a:rPr lang="en-US" sz="1400" dirty="0"/>
              <a:t>1) Reading : Chapter 13,14,15, especially the summary.</a:t>
            </a:r>
          </a:p>
          <a:p>
            <a:pPr marL="400050" lvl="1" indent="0">
              <a:buNone/>
            </a:pPr>
            <a:r>
              <a:rPr lang="en-US" sz="1400" dirty="0"/>
              <a:t>2) Make sure to understand and be able to explain every keyword from the list here and the ones which are printed bold in the text book.</a:t>
            </a:r>
          </a:p>
          <a:p>
            <a:pPr marL="400050" lvl="1" indent="0">
              <a:buNone/>
            </a:pPr>
            <a:endParaRPr lang="en-US" sz="1400" dirty="0"/>
          </a:p>
          <a:p>
            <a:pPr marL="400050" lvl="1" indent="0">
              <a:buNone/>
            </a:pPr>
            <a:r>
              <a:rPr lang="en-US" sz="1400" dirty="0"/>
              <a:t>3) Important Questions:</a:t>
            </a:r>
          </a:p>
          <a:p>
            <a:pPr marL="685800" lvl="1"/>
            <a:r>
              <a:rPr lang="en-US" sz="1400" dirty="0"/>
              <a:t>List disadvantages of using a single directory.</a:t>
            </a:r>
          </a:p>
          <a:p>
            <a:pPr marL="685800" lvl="1"/>
            <a:r>
              <a:rPr lang="en-US" sz="1400" dirty="0"/>
              <a:t>Explain the purpose of the open and close operations.</a:t>
            </a:r>
          </a:p>
          <a:p>
            <a:pPr marL="685800" lvl="1"/>
            <a:r>
              <a:rPr lang="en-US" sz="1400" dirty="0"/>
              <a:t>Give an example of an application in which data in a file should be accessed in the following order: a. Sequentially  b. Randomly</a:t>
            </a:r>
          </a:p>
          <a:p>
            <a:pPr marL="685800" lvl="1"/>
            <a:r>
              <a:rPr lang="en-US" sz="1400" dirty="0"/>
              <a:t>Consider a system that supports the strategies of contiguous, linked, and indexed allocation. What criteria should be used in deciding which strategy is best utilized for a particular file</a:t>
            </a:r>
          </a:p>
        </p:txBody>
      </p:sp>
    </p:spTree>
    <p:extLst>
      <p:ext uri="{BB962C8B-B14F-4D97-AF65-F5344CB8AC3E}">
        <p14:creationId xmlns:p14="http://schemas.microsoft.com/office/powerpoint/2010/main" val="2723887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CE8C4438-D35F-4569-A192-4F79B307141B}"/>
              </a:ext>
            </a:extLst>
          </p:cNvPr>
          <p:cNvSpPr>
            <a:spLocks noGrp="1" noChangeArrowheads="1"/>
          </p:cNvSpPr>
          <p:nvPr>
            <p:ph type="title"/>
          </p:nvPr>
        </p:nvSpPr>
        <p:spPr>
          <a:xfrm>
            <a:off x="513186" y="244123"/>
            <a:ext cx="8229600" cy="576262"/>
          </a:xfrm>
        </p:spPr>
        <p:txBody>
          <a:bodyPr/>
          <a:lstStyle/>
          <a:p>
            <a:pPr eaLnBrk="1" hangingPunct="1"/>
            <a:r>
              <a:rPr lang="en-US" altLang="en-US" dirty="0"/>
              <a:t>Acyclic-Graph Directories</a:t>
            </a:r>
            <a:endParaRPr lang="en-US" altLang="en-US" sz="2400" dirty="0"/>
          </a:p>
        </p:txBody>
      </p:sp>
      <p:sp>
        <p:nvSpPr>
          <p:cNvPr id="32771" name="Rectangle 3">
            <a:extLst>
              <a:ext uri="{FF2B5EF4-FFF2-40B4-BE49-F238E27FC236}">
                <a16:creationId xmlns:a16="http://schemas.microsoft.com/office/drawing/2014/main" id="{7F1500EF-5192-4078-8D70-C47011CA42E5}"/>
              </a:ext>
            </a:extLst>
          </p:cNvPr>
          <p:cNvSpPr>
            <a:spLocks noGrp="1" noChangeArrowheads="1"/>
          </p:cNvSpPr>
          <p:nvPr>
            <p:ph type="body" idx="1"/>
          </p:nvPr>
        </p:nvSpPr>
        <p:spPr>
          <a:xfrm>
            <a:off x="857867" y="1093788"/>
            <a:ext cx="7029450" cy="522287"/>
          </a:xfrm>
        </p:spPr>
        <p:txBody>
          <a:bodyPr/>
          <a:lstStyle/>
          <a:p>
            <a:r>
              <a:rPr lang="en-US" altLang="en-US" dirty="0"/>
              <a:t>Have shared subdirectories and files</a:t>
            </a:r>
          </a:p>
        </p:txBody>
      </p:sp>
      <p:pic>
        <p:nvPicPr>
          <p:cNvPr id="32772" name="Picture 7" descr="10">
            <a:extLst>
              <a:ext uri="{FF2B5EF4-FFF2-40B4-BE49-F238E27FC236}">
                <a16:creationId xmlns:a16="http://schemas.microsoft.com/office/drawing/2014/main" id="{19C737FE-E339-4EEE-A6C3-70AEB5A3BD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6788" y="1677988"/>
            <a:ext cx="4960937" cy="400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116B4625-FB4C-47D0-8A30-A6CC09CC34AC}"/>
              </a:ext>
            </a:extLst>
          </p:cNvPr>
          <p:cNvSpPr>
            <a:spLocks noGrp="1" noChangeArrowheads="1"/>
          </p:cNvSpPr>
          <p:nvPr>
            <p:ph type="title"/>
          </p:nvPr>
        </p:nvSpPr>
        <p:spPr>
          <a:xfrm>
            <a:off x="1011238" y="257827"/>
            <a:ext cx="7718425" cy="576263"/>
          </a:xfrm>
        </p:spPr>
        <p:txBody>
          <a:bodyPr/>
          <a:lstStyle/>
          <a:p>
            <a:pPr eaLnBrk="1" hangingPunct="1"/>
            <a:r>
              <a:rPr lang="en-US" altLang="en-US" dirty="0"/>
              <a:t>Acyclic-Graph Directories (Cont.)</a:t>
            </a:r>
          </a:p>
        </p:txBody>
      </p:sp>
      <p:sp>
        <p:nvSpPr>
          <p:cNvPr id="33795" name="Rectangle 3">
            <a:extLst>
              <a:ext uri="{FF2B5EF4-FFF2-40B4-BE49-F238E27FC236}">
                <a16:creationId xmlns:a16="http://schemas.microsoft.com/office/drawing/2014/main" id="{5CBDBADA-C34E-4024-A3E9-3C106235EE32}"/>
              </a:ext>
            </a:extLst>
          </p:cNvPr>
          <p:cNvSpPr>
            <a:spLocks noGrp="1" noChangeArrowheads="1"/>
          </p:cNvSpPr>
          <p:nvPr>
            <p:ph type="body" idx="1"/>
          </p:nvPr>
        </p:nvSpPr>
        <p:spPr>
          <a:xfrm>
            <a:off x="853264" y="1120775"/>
            <a:ext cx="7564437" cy="4530725"/>
          </a:xfrm>
        </p:spPr>
        <p:txBody>
          <a:bodyPr/>
          <a:lstStyle/>
          <a:p>
            <a:r>
              <a:rPr lang="en-US" altLang="en-US" dirty="0"/>
              <a:t>Two different names (aliasing)</a:t>
            </a:r>
          </a:p>
          <a:p>
            <a:r>
              <a:rPr lang="en-US" altLang="en-US" dirty="0"/>
              <a:t>If </a:t>
            </a:r>
            <a:r>
              <a:rPr lang="en-US" altLang="en-US" b="1" i="1" dirty="0" err="1"/>
              <a:t>dict</a:t>
            </a:r>
            <a:r>
              <a:rPr lang="en-US" altLang="en-US" dirty="0"/>
              <a:t> deletes </a:t>
            </a:r>
            <a:r>
              <a:rPr lang="en-US" altLang="en-US" b="1" i="1" dirty="0"/>
              <a:t>list</a:t>
            </a:r>
            <a:r>
              <a:rPr lang="en-US" altLang="en-US" dirty="0"/>
              <a:t> </a:t>
            </a:r>
            <a:r>
              <a:rPr lang="en-US" altLang="en-US" dirty="0">
                <a:sym typeface="Symbol" panose="05050102010706020507" pitchFamily="18" charset="2"/>
              </a:rPr>
              <a:t> dangling pointer</a:t>
            </a:r>
          </a:p>
          <a:p>
            <a:pPr>
              <a:buFont typeface="Monotype Sorts" pitchFamily="-84" charset="2"/>
              <a:buNone/>
            </a:pPr>
            <a:r>
              <a:rPr lang="en-US" altLang="en-US" dirty="0"/>
              <a:t>	Solutions:</a:t>
            </a:r>
          </a:p>
          <a:p>
            <a:pPr lvl="1"/>
            <a:r>
              <a:rPr lang="en-US" altLang="en-US" dirty="0" err="1"/>
              <a:t>Backpointers</a:t>
            </a:r>
            <a:r>
              <a:rPr lang="en-US" altLang="en-US" dirty="0"/>
              <a:t>, so we can delete all pointers</a:t>
            </a:r>
            <a:br>
              <a:rPr lang="en-US" altLang="en-US" dirty="0"/>
            </a:br>
            <a:r>
              <a:rPr lang="en-US" altLang="en-US" dirty="0"/>
              <a:t>Variable size records a problem</a:t>
            </a:r>
          </a:p>
          <a:p>
            <a:pPr lvl="1"/>
            <a:r>
              <a:rPr lang="en-US" altLang="en-US" dirty="0" err="1"/>
              <a:t>Backpointers</a:t>
            </a:r>
            <a:r>
              <a:rPr lang="en-US" altLang="en-US" dirty="0"/>
              <a:t> using a daisy chain organization</a:t>
            </a:r>
          </a:p>
          <a:p>
            <a:pPr lvl="1"/>
            <a:r>
              <a:rPr lang="en-US" altLang="en-US" dirty="0"/>
              <a:t>Entry-hold-count solution</a:t>
            </a:r>
          </a:p>
          <a:p>
            <a:r>
              <a:rPr lang="en-US" altLang="en-US" dirty="0"/>
              <a:t>New directory entry type</a:t>
            </a:r>
          </a:p>
          <a:p>
            <a:pPr lvl="1"/>
            <a:r>
              <a:rPr lang="en-US" altLang="en-US" b="1" dirty="0">
                <a:solidFill>
                  <a:srgbClr val="006699"/>
                </a:solidFill>
                <a:latin typeface="+mj-lt"/>
              </a:rPr>
              <a:t>Link</a:t>
            </a:r>
            <a:r>
              <a:rPr lang="en-US" altLang="en-US" dirty="0"/>
              <a:t> – another name (pointer) to an existing file</a:t>
            </a:r>
          </a:p>
          <a:p>
            <a:pPr lvl="1"/>
            <a:r>
              <a:rPr lang="en-US" altLang="en-US" b="1" dirty="0">
                <a:solidFill>
                  <a:srgbClr val="006699"/>
                </a:solidFill>
                <a:latin typeface="+mj-lt"/>
              </a:rPr>
              <a:t>Resolve</a:t>
            </a:r>
            <a:r>
              <a:rPr lang="en-US" altLang="en-US" b="1" dirty="0">
                <a:solidFill>
                  <a:srgbClr val="3366FF"/>
                </a:solidFill>
              </a:rPr>
              <a:t> </a:t>
            </a:r>
            <a:r>
              <a:rPr lang="en-US" altLang="en-US" b="1" dirty="0">
                <a:solidFill>
                  <a:srgbClr val="006699"/>
                </a:solidFill>
                <a:latin typeface="+mj-lt"/>
              </a:rPr>
              <a:t>the</a:t>
            </a:r>
            <a:r>
              <a:rPr lang="en-US" altLang="en-US" b="1" dirty="0">
                <a:solidFill>
                  <a:srgbClr val="3366FF"/>
                </a:solidFill>
              </a:rPr>
              <a:t> </a:t>
            </a:r>
            <a:r>
              <a:rPr lang="en-US" altLang="en-US" b="1" dirty="0">
                <a:solidFill>
                  <a:srgbClr val="006699"/>
                </a:solidFill>
                <a:latin typeface="+mj-lt"/>
              </a:rPr>
              <a:t>link</a:t>
            </a:r>
            <a:r>
              <a:rPr lang="en-US" altLang="en-US" b="1" dirty="0">
                <a:solidFill>
                  <a:srgbClr val="3366FF"/>
                </a:solidFill>
              </a:rPr>
              <a:t> </a:t>
            </a:r>
            <a:r>
              <a:rPr lang="en-US" altLang="en-US" dirty="0"/>
              <a:t>– follow pointer to locate the file</a:t>
            </a:r>
            <a:endParaRPr lang="en-US" altLang="en-US"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B687856A-A35F-4694-BA79-E5E5FE17100A}"/>
              </a:ext>
            </a:extLst>
          </p:cNvPr>
          <p:cNvSpPr>
            <a:spLocks noGrp="1" noChangeArrowheads="1"/>
          </p:cNvSpPr>
          <p:nvPr>
            <p:ph type="title"/>
          </p:nvPr>
        </p:nvSpPr>
        <p:spPr>
          <a:xfrm>
            <a:off x="974302" y="244705"/>
            <a:ext cx="7656512" cy="576262"/>
          </a:xfrm>
        </p:spPr>
        <p:txBody>
          <a:bodyPr/>
          <a:lstStyle/>
          <a:p>
            <a:pPr eaLnBrk="1" hangingPunct="1"/>
            <a:r>
              <a:rPr lang="en-US" altLang="en-US" dirty="0"/>
              <a:t>General Graph Directory</a:t>
            </a:r>
            <a:endParaRPr lang="en-US" altLang="en-US" sz="2400" dirty="0"/>
          </a:p>
        </p:txBody>
      </p:sp>
      <p:pic>
        <p:nvPicPr>
          <p:cNvPr id="34819" name="Picture 6" descr="10">
            <a:extLst>
              <a:ext uri="{FF2B5EF4-FFF2-40B4-BE49-F238E27FC236}">
                <a16:creationId xmlns:a16="http://schemas.microsoft.com/office/drawing/2014/main" id="{76295A14-2EB3-45D4-833C-559743375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100" y="1331913"/>
            <a:ext cx="6616700" cy="391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3EA828D-CDA3-431E-9172-1C1FFB143973}"/>
              </a:ext>
            </a:extLst>
          </p:cNvPr>
          <p:cNvSpPr>
            <a:spLocks noGrp="1" noChangeArrowheads="1"/>
          </p:cNvSpPr>
          <p:nvPr>
            <p:ph type="title"/>
          </p:nvPr>
        </p:nvSpPr>
        <p:spPr>
          <a:xfrm>
            <a:off x="989401" y="244705"/>
            <a:ext cx="7707312" cy="576262"/>
          </a:xfrm>
        </p:spPr>
        <p:txBody>
          <a:bodyPr/>
          <a:lstStyle/>
          <a:p>
            <a:pPr eaLnBrk="1" hangingPunct="1"/>
            <a:r>
              <a:rPr lang="en-US" altLang="en-US" dirty="0"/>
              <a:t>General Graph Directory (Cont.)</a:t>
            </a:r>
          </a:p>
        </p:txBody>
      </p:sp>
      <p:sp>
        <p:nvSpPr>
          <p:cNvPr id="35843" name="Rectangle 3">
            <a:extLst>
              <a:ext uri="{FF2B5EF4-FFF2-40B4-BE49-F238E27FC236}">
                <a16:creationId xmlns:a16="http://schemas.microsoft.com/office/drawing/2014/main" id="{4136FF0A-B503-40C8-B55A-E2550A3466A5}"/>
              </a:ext>
            </a:extLst>
          </p:cNvPr>
          <p:cNvSpPr>
            <a:spLocks noGrp="1" noChangeArrowheads="1"/>
          </p:cNvSpPr>
          <p:nvPr>
            <p:ph type="body" idx="1"/>
          </p:nvPr>
        </p:nvSpPr>
        <p:spPr>
          <a:xfrm>
            <a:off x="880675" y="1191049"/>
            <a:ext cx="7707312" cy="4530725"/>
          </a:xfrm>
        </p:spPr>
        <p:txBody>
          <a:bodyPr/>
          <a:lstStyle/>
          <a:p>
            <a:r>
              <a:rPr lang="en-US" altLang="en-US" dirty="0"/>
              <a:t>How do we guarantee no cycles?</a:t>
            </a:r>
          </a:p>
          <a:p>
            <a:pPr lvl="1"/>
            <a:r>
              <a:rPr lang="en-US" altLang="en-US" dirty="0"/>
              <a:t>Allow only links to file not subdirectories</a:t>
            </a:r>
          </a:p>
          <a:p>
            <a:pPr lvl="1"/>
            <a:r>
              <a:rPr lang="en-US" altLang="en-US" b="1" dirty="0">
                <a:solidFill>
                  <a:srgbClr val="006699"/>
                </a:solidFill>
                <a:latin typeface="+mj-lt"/>
              </a:rPr>
              <a:t>Garbage</a:t>
            </a:r>
            <a:r>
              <a:rPr lang="en-US" altLang="en-US" b="1" dirty="0">
                <a:solidFill>
                  <a:srgbClr val="3366FF"/>
                </a:solidFill>
              </a:rPr>
              <a:t> </a:t>
            </a:r>
            <a:r>
              <a:rPr lang="en-US" altLang="en-US" b="1" dirty="0">
                <a:solidFill>
                  <a:srgbClr val="006699"/>
                </a:solidFill>
                <a:latin typeface="+mj-lt"/>
              </a:rPr>
              <a:t>collection</a:t>
            </a:r>
          </a:p>
          <a:p>
            <a:pPr lvl="1"/>
            <a:r>
              <a:rPr lang="en-US" altLang="en-US" dirty="0"/>
              <a:t>Every time a new link is added use a cycle detection algorithm to determine whether it is OK</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762793" y="966066"/>
            <a:ext cx="8381207" cy="5545393"/>
          </a:xfrm>
        </p:spPr>
        <p:txBody>
          <a:bodyPr/>
          <a:lstStyle/>
          <a:p>
            <a:pPr marL="0" indent="0">
              <a:buNone/>
            </a:pPr>
            <a:r>
              <a:rPr lang="en-US" b="1" dirty="0"/>
              <a:t>1. File Concepts:</a:t>
            </a:r>
          </a:p>
          <a:p>
            <a:pPr lvl="1"/>
            <a:r>
              <a:rPr lang="en-US" b="1" dirty="0"/>
              <a:t>Attributes, Operations, Types, Structure</a:t>
            </a:r>
          </a:p>
          <a:p>
            <a:pPr marL="0" indent="0">
              <a:buNone/>
            </a:pPr>
            <a:r>
              <a:rPr lang="en-US" b="1" dirty="0"/>
              <a:t>2. Access Methods</a:t>
            </a:r>
          </a:p>
          <a:p>
            <a:pPr lvl="1"/>
            <a:r>
              <a:rPr lang="en-US" b="1" dirty="0"/>
              <a:t>Sequential</a:t>
            </a:r>
          </a:p>
          <a:p>
            <a:pPr lvl="1"/>
            <a:r>
              <a:rPr lang="en-US" b="1" dirty="0"/>
              <a:t>Random</a:t>
            </a:r>
          </a:p>
          <a:p>
            <a:pPr marL="0" indent="0">
              <a:buNone/>
            </a:pPr>
            <a:r>
              <a:rPr lang="en-US" b="1" dirty="0"/>
              <a:t>3. Directory Structure</a:t>
            </a:r>
          </a:p>
          <a:p>
            <a:pPr lvl="1"/>
            <a:r>
              <a:rPr lang="en-US" b="1" dirty="0"/>
              <a:t>Operations</a:t>
            </a:r>
          </a:p>
          <a:p>
            <a:pPr lvl="1"/>
            <a:r>
              <a:rPr lang="en-US" b="1" dirty="0"/>
              <a:t>Types: single-level, tree-structured, acyclic-graph, general graph</a:t>
            </a:r>
          </a:p>
          <a:p>
            <a:pPr marL="0" indent="0">
              <a:buNone/>
            </a:pPr>
            <a:r>
              <a:rPr lang="en-US" b="1" dirty="0">
                <a:highlight>
                  <a:srgbClr val="FFFF00"/>
                </a:highlight>
              </a:rPr>
              <a:t>4. File Allocation Methods</a:t>
            </a:r>
          </a:p>
          <a:p>
            <a:pPr lvl="1"/>
            <a:r>
              <a:rPr lang="en-US" b="1" dirty="0"/>
              <a:t>Contiguous; Linked; Index</a:t>
            </a:r>
          </a:p>
          <a:p>
            <a:pPr marL="0" indent="0">
              <a:buNone/>
            </a:pPr>
            <a:r>
              <a:rPr lang="en-US" b="1" dirty="0"/>
              <a:t>5. File Systems: </a:t>
            </a:r>
          </a:p>
          <a:p>
            <a:pPr lvl="1"/>
            <a:r>
              <a:rPr lang="en-US" b="1" dirty="0"/>
              <a:t>Structures, Mounting, Protection, Implementation</a:t>
            </a:r>
          </a:p>
          <a:p>
            <a:pPr marL="0" indent="0">
              <a:buNone/>
            </a:pPr>
            <a:r>
              <a:rPr lang="en-US" b="1" dirty="0"/>
              <a:t>6. Other Issues</a:t>
            </a:r>
          </a:p>
        </p:txBody>
      </p:sp>
    </p:spTree>
    <p:extLst>
      <p:ext uri="{BB962C8B-B14F-4D97-AF65-F5344CB8AC3E}">
        <p14:creationId xmlns:p14="http://schemas.microsoft.com/office/powerpoint/2010/main" val="23454167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7D1D344F-2489-423C-966A-8CA1658CC2C1}"/>
              </a:ext>
            </a:extLst>
          </p:cNvPr>
          <p:cNvSpPr>
            <a:spLocks noGrp="1" noChangeArrowheads="1"/>
          </p:cNvSpPr>
          <p:nvPr>
            <p:ph type="title"/>
          </p:nvPr>
        </p:nvSpPr>
        <p:spPr>
          <a:xfrm>
            <a:off x="957978" y="245093"/>
            <a:ext cx="7731125" cy="576262"/>
          </a:xfrm>
        </p:spPr>
        <p:txBody>
          <a:bodyPr/>
          <a:lstStyle/>
          <a:p>
            <a:pPr eaLnBrk="1" hangingPunct="1"/>
            <a:r>
              <a:rPr lang="en-US" altLang="en-US" dirty="0"/>
              <a:t>Allocation Methods - Contiguous</a:t>
            </a:r>
          </a:p>
        </p:txBody>
      </p:sp>
      <p:sp>
        <p:nvSpPr>
          <p:cNvPr id="28674" name="Rectangle 3">
            <a:extLst>
              <a:ext uri="{FF2B5EF4-FFF2-40B4-BE49-F238E27FC236}">
                <a16:creationId xmlns:a16="http://schemas.microsoft.com/office/drawing/2014/main" id="{A43BF954-6E80-4C8F-8A87-81BA8B4295FA}"/>
              </a:ext>
            </a:extLst>
          </p:cNvPr>
          <p:cNvSpPr>
            <a:spLocks noGrp="1" noChangeArrowheads="1"/>
          </p:cNvSpPr>
          <p:nvPr>
            <p:ph type="body" idx="1"/>
          </p:nvPr>
        </p:nvSpPr>
        <p:spPr>
          <a:xfrm>
            <a:off x="889581" y="1308134"/>
            <a:ext cx="7731125" cy="4530725"/>
          </a:xfrm>
        </p:spPr>
        <p:txBody>
          <a:bodyPr/>
          <a:lstStyle/>
          <a:p>
            <a:r>
              <a:rPr lang="en-US" altLang="en-US" dirty="0"/>
              <a:t>An allocation method refers to how disk blocks are allocated for files:</a:t>
            </a:r>
          </a:p>
          <a:p>
            <a:r>
              <a:rPr lang="en-US" altLang="en-US" b="1" dirty="0">
                <a:solidFill>
                  <a:srgbClr val="006699"/>
                </a:solidFill>
                <a:latin typeface="+mj-lt"/>
              </a:rPr>
              <a:t>Contiguous</a:t>
            </a:r>
            <a:r>
              <a:rPr lang="en-US" altLang="en-US" b="1" dirty="0">
                <a:solidFill>
                  <a:srgbClr val="3366FF"/>
                </a:solidFill>
              </a:rPr>
              <a:t> </a:t>
            </a:r>
            <a:r>
              <a:rPr lang="en-US" altLang="en-US" b="1" dirty="0">
                <a:solidFill>
                  <a:srgbClr val="006699"/>
                </a:solidFill>
                <a:latin typeface="+mj-lt"/>
              </a:rPr>
              <a:t>allocation</a:t>
            </a:r>
            <a:r>
              <a:rPr lang="en-US" altLang="en-US" b="1" dirty="0">
                <a:solidFill>
                  <a:srgbClr val="3366FF"/>
                </a:solidFill>
              </a:rPr>
              <a:t> </a:t>
            </a:r>
            <a:r>
              <a:rPr lang="en-US" altLang="en-US" dirty="0">
                <a:solidFill>
                  <a:srgbClr val="000000"/>
                </a:solidFill>
              </a:rPr>
              <a:t>– </a:t>
            </a:r>
            <a:r>
              <a:rPr lang="en-US" altLang="en-US" dirty="0"/>
              <a:t>each file occupies set of contiguous blocks</a:t>
            </a:r>
          </a:p>
          <a:p>
            <a:pPr lvl="1"/>
            <a:r>
              <a:rPr lang="en-US" altLang="en-US" dirty="0"/>
              <a:t>Best performance in most cases</a:t>
            </a:r>
          </a:p>
          <a:p>
            <a:pPr lvl="1"/>
            <a:r>
              <a:rPr lang="en-US" altLang="en-US" dirty="0"/>
              <a:t>Simple – only starting location (block #) and length (number of blocks) are required</a:t>
            </a:r>
          </a:p>
          <a:p>
            <a:pPr lvl="1"/>
            <a:r>
              <a:rPr lang="en-US" altLang="en-US" dirty="0"/>
              <a:t>Problems include finding space for file, knowing file size, external fragmentation, need for </a:t>
            </a:r>
            <a:r>
              <a:rPr lang="en-US" altLang="en-US" b="1" dirty="0">
                <a:solidFill>
                  <a:srgbClr val="006699"/>
                </a:solidFill>
                <a:latin typeface="+mj-lt"/>
              </a:rPr>
              <a:t>compaction</a:t>
            </a:r>
            <a:r>
              <a:rPr lang="en-US" altLang="en-US" b="1" dirty="0">
                <a:solidFill>
                  <a:srgbClr val="3366FF"/>
                </a:solidFill>
              </a:rPr>
              <a:t> </a:t>
            </a:r>
            <a:r>
              <a:rPr lang="en-US" altLang="en-US" b="1" dirty="0">
                <a:solidFill>
                  <a:srgbClr val="006699"/>
                </a:solidFill>
                <a:latin typeface="+mj-lt"/>
              </a:rPr>
              <a:t>off-line</a:t>
            </a:r>
            <a:r>
              <a:rPr lang="en-US" altLang="en-US" dirty="0"/>
              <a:t> (</a:t>
            </a:r>
            <a:r>
              <a:rPr lang="en-US" altLang="en-US" b="1" dirty="0">
                <a:solidFill>
                  <a:srgbClr val="006699"/>
                </a:solidFill>
                <a:latin typeface="+mj-lt"/>
              </a:rPr>
              <a:t>downtime</a:t>
            </a:r>
            <a:r>
              <a:rPr lang="en-US" altLang="en-US" dirty="0"/>
              <a:t>) or </a:t>
            </a:r>
            <a:r>
              <a:rPr lang="en-US" altLang="en-US" b="1" dirty="0">
                <a:solidFill>
                  <a:srgbClr val="006699"/>
                </a:solidFill>
                <a:latin typeface="+mj-lt"/>
              </a:rPr>
              <a:t>on-line</a:t>
            </a:r>
          </a:p>
          <a:p>
            <a:endParaRPr lang="en-US" altLang="en-US" dirty="0"/>
          </a:p>
        </p:txBody>
      </p:sp>
    </p:spTree>
    <p:extLst>
      <p:ext uri="{BB962C8B-B14F-4D97-AF65-F5344CB8AC3E}">
        <p14:creationId xmlns:p14="http://schemas.microsoft.com/office/powerpoint/2010/main" val="9549842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01B6035C-73CC-40FB-91DB-0AE075EBFD83}"/>
              </a:ext>
            </a:extLst>
          </p:cNvPr>
          <p:cNvSpPr>
            <a:spLocks noGrp="1" noChangeArrowheads="1"/>
          </p:cNvSpPr>
          <p:nvPr>
            <p:ph type="title"/>
          </p:nvPr>
        </p:nvSpPr>
        <p:spPr>
          <a:xfrm>
            <a:off x="473075" y="235762"/>
            <a:ext cx="8229600" cy="576262"/>
          </a:xfrm>
        </p:spPr>
        <p:txBody>
          <a:bodyPr/>
          <a:lstStyle/>
          <a:p>
            <a:pPr eaLnBrk="1" hangingPunct="1"/>
            <a:r>
              <a:rPr lang="en-US" altLang="en-US" dirty="0"/>
              <a:t>Contiguous Allocation</a:t>
            </a:r>
          </a:p>
        </p:txBody>
      </p:sp>
      <p:sp>
        <p:nvSpPr>
          <p:cNvPr id="30722" name="Rectangle 3">
            <a:extLst>
              <a:ext uri="{FF2B5EF4-FFF2-40B4-BE49-F238E27FC236}">
                <a16:creationId xmlns:a16="http://schemas.microsoft.com/office/drawing/2014/main" id="{64C71157-C3D6-4B84-8D4C-44CE466515FE}"/>
              </a:ext>
            </a:extLst>
          </p:cNvPr>
          <p:cNvSpPr>
            <a:spLocks noGrp="1" noChangeArrowheads="1"/>
          </p:cNvSpPr>
          <p:nvPr>
            <p:ph type="body" idx="1"/>
          </p:nvPr>
        </p:nvSpPr>
        <p:spPr>
          <a:xfrm>
            <a:off x="806450" y="1233488"/>
            <a:ext cx="3844925" cy="3575050"/>
          </a:xfrm>
        </p:spPr>
        <p:txBody>
          <a:bodyPr/>
          <a:lstStyle/>
          <a:p>
            <a:r>
              <a:rPr lang="en-US" altLang="en-US" dirty="0"/>
              <a:t>Mapping from logical to physical</a:t>
            </a:r>
          </a:p>
        </p:txBody>
      </p:sp>
      <p:grpSp>
        <p:nvGrpSpPr>
          <p:cNvPr id="30723" name="Group 1">
            <a:extLst>
              <a:ext uri="{FF2B5EF4-FFF2-40B4-BE49-F238E27FC236}">
                <a16:creationId xmlns:a16="http://schemas.microsoft.com/office/drawing/2014/main" id="{429E2E25-91F1-497A-9894-902FC32A767D}"/>
              </a:ext>
            </a:extLst>
          </p:cNvPr>
          <p:cNvGrpSpPr>
            <a:grpSpLocks/>
          </p:cNvGrpSpPr>
          <p:nvPr/>
        </p:nvGrpSpPr>
        <p:grpSpPr bwMode="auto">
          <a:xfrm>
            <a:off x="2655888" y="2127250"/>
            <a:ext cx="1917700" cy="1385888"/>
            <a:chOff x="2655888" y="2127250"/>
            <a:chExt cx="1917700" cy="1385888"/>
          </a:xfrm>
        </p:grpSpPr>
        <p:sp>
          <p:nvSpPr>
            <p:cNvPr id="30726" name="Text Box 4">
              <a:extLst>
                <a:ext uri="{FF2B5EF4-FFF2-40B4-BE49-F238E27FC236}">
                  <a16:creationId xmlns:a16="http://schemas.microsoft.com/office/drawing/2014/main" id="{891B6133-0CE2-4CAB-BD0C-DF98879783A5}"/>
                </a:ext>
              </a:extLst>
            </p:cNvPr>
            <p:cNvSpPr txBox="1">
              <a:spLocks noChangeArrowheads="1"/>
            </p:cNvSpPr>
            <p:nvPr/>
          </p:nvSpPr>
          <p:spPr bwMode="auto">
            <a:xfrm>
              <a:off x="2655888" y="2584450"/>
              <a:ext cx="1265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gn="ctr">
                <a:spcBef>
                  <a:spcPct val="50000"/>
                </a:spcBef>
                <a:buClrTx/>
                <a:buSzTx/>
                <a:buFontTx/>
                <a:buNone/>
              </a:pPr>
              <a:r>
                <a:rPr kumimoji="0" lang="en-US" altLang="en-US"/>
                <a:t>LA/512</a:t>
              </a:r>
            </a:p>
          </p:txBody>
        </p:sp>
        <p:sp>
          <p:nvSpPr>
            <p:cNvPr id="30727" name="Text Box 5">
              <a:extLst>
                <a:ext uri="{FF2B5EF4-FFF2-40B4-BE49-F238E27FC236}">
                  <a16:creationId xmlns:a16="http://schemas.microsoft.com/office/drawing/2014/main" id="{ED77BC9D-906B-44CC-879C-905DB8893EB0}"/>
                </a:ext>
              </a:extLst>
            </p:cNvPr>
            <p:cNvSpPr txBox="1">
              <a:spLocks noChangeArrowheads="1"/>
            </p:cNvSpPr>
            <p:nvPr/>
          </p:nvSpPr>
          <p:spPr bwMode="auto">
            <a:xfrm>
              <a:off x="3768725" y="2127250"/>
              <a:ext cx="804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gn="ctr">
                <a:spcBef>
                  <a:spcPct val="50000"/>
                </a:spcBef>
                <a:buClrTx/>
                <a:buSzTx/>
                <a:buFontTx/>
                <a:buNone/>
              </a:pPr>
              <a:r>
                <a:rPr kumimoji="0" lang="en-US" altLang="en-US"/>
                <a:t>Q</a:t>
              </a:r>
            </a:p>
          </p:txBody>
        </p:sp>
        <p:sp>
          <p:nvSpPr>
            <p:cNvPr id="30728" name="Text Box 6">
              <a:extLst>
                <a:ext uri="{FF2B5EF4-FFF2-40B4-BE49-F238E27FC236}">
                  <a16:creationId xmlns:a16="http://schemas.microsoft.com/office/drawing/2014/main" id="{82CDC4B6-B116-441F-A90B-EB63E38A12F5}"/>
                </a:ext>
              </a:extLst>
            </p:cNvPr>
            <p:cNvSpPr txBox="1">
              <a:spLocks noChangeArrowheads="1"/>
            </p:cNvSpPr>
            <p:nvPr/>
          </p:nvSpPr>
          <p:spPr bwMode="auto">
            <a:xfrm>
              <a:off x="3825875" y="3143250"/>
              <a:ext cx="63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gn="ctr">
                <a:spcBef>
                  <a:spcPct val="50000"/>
                </a:spcBef>
                <a:buClrTx/>
                <a:buSzTx/>
                <a:buFontTx/>
                <a:buNone/>
              </a:pPr>
              <a:r>
                <a:rPr kumimoji="0" lang="en-US" altLang="en-US"/>
                <a:t>R</a:t>
              </a:r>
            </a:p>
          </p:txBody>
        </p:sp>
        <p:sp>
          <p:nvSpPr>
            <p:cNvPr id="30729" name="Line 7">
              <a:extLst>
                <a:ext uri="{FF2B5EF4-FFF2-40B4-BE49-F238E27FC236}">
                  <a16:creationId xmlns:a16="http://schemas.microsoft.com/office/drawing/2014/main" id="{B2B782C1-0F3D-4F8F-9D2F-50987E117BFC}"/>
                </a:ext>
              </a:extLst>
            </p:cNvPr>
            <p:cNvSpPr>
              <a:spLocks noChangeShapeType="1"/>
            </p:cNvSpPr>
            <p:nvPr/>
          </p:nvSpPr>
          <p:spPr bwMode="auto">
            <a:xfrm flipV="1">
              <a:off x="3675327" y="2437022"/>
              <a:ext cx="309298" cy="173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0730" name="Line 8">
              <a:extLst>
                <a:ext uri="{FF2B5EF4-FFF2-40B4-BE49-F238E27FC236}">
                  <a16:creationId xmlns:a16="http://schemas.microsoft.com/office/drawing/2014/main" id="{0EA63DA7-9F65-4258-8D33-08DAE7B2B63A}"/>
                </a:ext>
              </a:extLst>
            </p:cNvPr>
            <p:cNvSpPr>
              <a:spLocks noChangeShapeType="1"/>
            </p:cNvSpPr>
            <p:nvPr/>
          </p:nvSpPr>
          <p:spPr bwMode="auto">
            <a:xfrm>
              <a:off x="3711575" y="2954338"/>
              <a:ext cx="27305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grpSp>
      <p:sp>
        <p:nvSpPr>
          <p:cNvPr id="30724" name="Rectangle 10">
            <a:extLst>
              <a:ext uri="{FF2B5EF4-FFF2-40B4-BE49-F238E27FC236}">
                <a16:creationId xmlns:a16="http://schemas.microsoft.com/office/drawing/2014/main" id="{FC1F0FF6-71D8-4EC9-852F-D23B2F22A9E3}"/>
              </a:ext>
            </a:extLst>
          </p:cNvPr>
          <p:cNvSpPr>
            <a:spLocks noChangeArrowheads="1"/>
          </p:cNvSpPr>
          <p:nvPr/>
        </p:nvSpPr>
        <p:spPr bwMode="auto">
          <a:xfrm>
            <a:off x="635000" y="3740150"/>
            <a:ext cx="404653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marL="342900" indent="-342900">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lvl="1" eaLnBrk="1" hangingPunct="1">
              <a:spcBef>
                <a:spcPct val="0"/>
              </a:spcBef>
              <a:buClrTx/>
              <a:buSzTx/>
              <a:buFontTx/>
              <a:buNone/>
            </a:pPr>
            <a:r>
              <a:rPr kumimoji="0" lang="en-US" altLang="en-US" dirty="0"/>
              <a:t>Block to be accessed = Q + starting address</a:t>
            </a:r>
          </a:p>
          <a:p>
            <a:pPr lvl="1" eaLnBrk="1" hangingPunct="1">
              <a:spcBef>
                <a:spcPct val="0"/>
              </a:spcBef>
              <a:buClrTx/>
              <a:buSzTx/>
              <a:buFontTx/>
              <a:buNone/>
            </a:pPr>
            <a:r>
              <a:rPr kumimoji="0" lang="en-US" altLang="en-US" dirty="0"/>
              <a:t>Displacement into block = R</a:t>
            </a:r>
          </a:p>
        </p:txBody>
      </p:sp>
      <p:pic>
        <p:nvPicPr>
          <p:cNvPr id="30725" name="Picture 2">
            <a:extLst>
              <a:ext uri="{FF2B5EF4-FFF2-40B4-BE49-F238E27FC236}">
                <a16:creationId xmlns:a16="http://schemas.microsoft.com/office/drawing/2014/main" id="{8BF5A203-E081-4642-BFFE-9B835CC72A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8688" y="1773238"/>
            <a:ext cx="3589337"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55513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49E77B6F-3B15-4A36-824B-076A9FF923E2}"/>
              </a:ext>
            </a:extLst>
          </p:cNvPr>
          <p:cNvSpPr>
            <a:spLocks noGrp="1" noChangeArrowheads="1"/>
          </p:cNvSpPr>
          <p:nvPr>
            <p:ph type="title"/>
          </p:nvPr>
        </p:nvSpPr>
        <p:spPr>
          <a:xfrm>
            <a:off x="457200" y="238549"/>
            <a:ext cx="8229600" cy="576262"/>
          </a:xfrm>
        </p:spPr>
        <p:txBody>
          <a:bodyPr/>
          <a:lstStyle/>
          <a:p>
            <a:r>
              <a:rPr lang="en-US" altLang="en-US" dirty="0"/>
              <a:t>Allocation Methods - Linked</a:t>
            </a:r>
          </a:p>
        </p:txBody>
      </p:sp>
      <p:sp>
        <p:nvSpPr>
          <p:cNvPr id="34818" name="Content Placeholder 2">
            <a:extLst>
              <a:ext uri="{FF2B5EF4-FFF2-40B4-BE49-F238E27FC236}">
                <a16:creationId xmlns:a16="http://schemas.microsoft.com/office/drawing/2014/main" id="{C812DEB8-54C8-45BC-9398-B7AE3CB5BED5}"/>
              </a:ext>
            </a:extLst>
          </p:cNvPr>
          <p:cNvSpPr>
            <a:spLocks noGrp="1" noChangeArrowheads="1"/>
          </p:cNvSpPr>
          <p:nvPr>
            <p:ph idx="1"/>
          </p:nvPr>
        </p:nvSpPr>
        <p:spPr>
          <a:xfrm>
            <a:off x="884855" y="1237729"/>
            <a:ext cx="7615332" cy="4530725"/>
          </a:xfrm>
        </p:spPr>
        <p:txBody>
          <a:bodyPr/>
          <a:lstStyle/>
          <a:p>
            <a:r>
              <a:rPr lang="en-US" altLang="en-US" b="1" dirty="0">
                <a:solidFill>
                  <a:srgbClr val="006699"/>
                </a:solidFill>
                <a:latin typeface="+mj-lt"/>
              </a:rPr>
              <a:t>Linked</a:t>
            </a:r>
            <a:r>
              <a:rPr lang="en-US" altLang="en-US" b="1" dirty="0">
                <a:solidFill>
                  <a:srgbClr val="3366FF"/>
                </a:solidFill>
              </a:rPr>
              <a:t> </a:t>
            </a:r>
            <a:r>
              <a:rPr lang="en-US" altLang="en-US" b="1" dirty="0">
                <a:solidFill>
                  <a:srgbClr val="006699"/>
                </a:solidFill>
                <a:latin typeface="+mj-lt"/>
              </a:rPr>
              <a:t>allocation</a:t>
            </a:r>
            <a:r>
              <a:rPr lang="en-US" altLang="en-US" b="1" dirty="0">
                <a:solidFill>
                  <a:srgbClr val="3366FF"/>
                </a:solidFill>
              </a:rPr>
              <a:t> </a:t>
            </a:r>
            <a:r>
              <a:rPr lang="en-US" altLang="en-US" dirty="0">
                <a:solidFill>
                  <a:srgbClr val="000000"/>
                </a:solidFill>
              </a:rPr>
              <a:t>– each file a linked list of blocks</a:t>
            </a:r>
          </a:p>
          <a:p>
            <a:pPr lvl="1"/>
            <a:r>
              <a:rPr lang="en-US" altLang="en-US" dirty="0">
                <a:solidFill>
                  <a:srgbClr val="000000"/>
                </a:solidFill>
              </a:rPr>
              <a:t>File ends at nil pointer</a:t>
            </a:r>
          </a:p>
          <a:p>
            <a:pPr lvl="1"/>
            <a:r>
              <a:rPr lang="en-US" altLang="en-US" dirty="0">
                <a:solidFill>
                  <a:srgbClr val="000000"/>
                </a:solidFill>
              </a:rPr>
              <a:t>No external fragmentation</a:t>
            </a:r>
          </a:p>
          <a:p>
            <a:pPr lvl="1"/>
            <a:r>
              <a:rPr lang="en-US" altLang="en-US" dirty="0">
                <a:solidFill>
                  <a:srgbClr val="000000"/>
                </a:solidFill>
              </a:rPr>
              <a:t>Each block contains pointer to next block</a:t>
            </a:r>
          </a:p>
          <a:p>
            <a:pPr lvl="1"/>
            <a:r>
              <a:rPr lang="en-US" altLang="en-US" dirty="0">
                <a:solidFill>
                  <a:srgbClr val="000000"/>
                </a:solidFill>
              </a:rPr>
              <a:t>No compaction, external fragmentation</a:t>
            </a:r>
          </a:p>
          <a:p>
            <a:pPr lvl="1"/>
            <a:r>
              <a:rPr lang="en-US" altLang="en-US" dirty="0">
                <a:solidFill>
                  <a:srgbClr val="000000"/>
                </a:solidFill>
              </a:rPr>
              <a:t>Free space management system called when new block needed</a:t>
            </a:r>
          </a:p>
          <a:p>
            <a:pPr lvl="1"/>
            <a:r>
              <a:rPr lang="en-US" altLang="en-US" dirty="0">
                <a:solidFill>
                  <a:srgbClr val="000000"/>
                </a:solidFill>
              </a:rPr>
              <a:t>Improve efficiency by clustering blocks into groups but increases internal fragmentation</a:t>
            </a:r>
          </a:p>
          <a:p>
            <a:pPr lvl="1"/>
            <a:r>
              <a:rPr lang="en-US" altLang="en-US" dirty="0">
                <a:solidFill>
                  <a:srgbClr val="000000"/>
                </a:solidFill>
              </a:rPr>
              <a:t>Reliability can be a problem</a:t>
            </a:r>
          </a:p>
          <a:p>
            <a:pPr lvl="1"/>
            <a:r>
              <a:rPr lang="en-US" altLang="en-US" dirty="0">
                <a:solidFill>
                  <a:srgbClr val="000000"/>
                </a:solidFill>
              </a:rPr>
              <a:t>Locating a block can take many I/</a:t>
            </a:r>
            <a:r>
              <a:rPr lang="en-US" altLang="en-US" dirty="0" err="1">
                <a:solidFill>
                  <a:srgbClr val="000000"/>
                </a:solidFill>
              </a:rPr>
              <a:t>Os</a:t>
            </a:r>
            <a:r>
              <a:rPr lang="en-US" altLang="en-US" dirty="0">
                <a:solidFill>
                  <a:srgbClr val="000000"/>
                </a:solidFill>
              </a:rPr>
              <a:t> and disk seeks</a:t>
            </a:r>
          </a:p>
          <a:p>
            <a:pPr>
              <a:buFont typeface="Monotype Sorts" pitchFamily="-84" charset="2"/>
              <a:buNone/>
            </a:pPr>
            <a:endParaRPr lang="en-US" altLang="en-US" dirty="0"/>
          </a:p>
          <a:p>
            <a:endParaRPr lang="en-US" altLang="en-US" dirty="0"/>
          </a:p>
        </p:txBody>
      </p:sp>
    </p:spTree>
    <p:extLst>
      <p:ext uri="{BB962C8B-B14F-4D97-AF65-F5344CB8AC3E}">
        <p14:creationId xmlns:p14="http://schemas.microsoft.com/office/powerpoint/2010/main" val="20879719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2DFBE6AC-1BA8-4025-A63D-ACE3D4DEB8E3}"/>
              </a:ext>
            </a:extLst>
          </p:cNvPr>
          <p:cNvSpPr>
            <a:spLocks noGrp="1" noChangeArrowheads="1"/>
          </p:cNvSpPr>
          <p:nvPr>
            <p:ph type="title"/>
          </p:nvPr>
        </p:nvSpPr>
        <p:spPr>
          <a:xfrm>
            <a:off x="662182" y="240489"/>
            <a:ext cx="7893989" cy="576262"/>
          </a:xfrm>
        </p:spPr>
        <p:txBody>
          <a:bodyPr/>
          <a:lstStyle/>
          <a:p>
            <a:pPr eaLnBrk="1" hangingPunct="1"/>
            <a:r>
              <a:rPr lang="en-US" altLang="en-US" dirty="0"/>
              <a:t>Linked Allocation</a:t>
            </a:r>
          </a:p>
        </p:txBody>
      </p:sp>
      <p:sp>
        <p:nvSpPr>
          <p:cNvPr id="36866" name="Rectangle 3">
            <a:extLst>
              <a:ext uri="{FF2B5EF4-FFF2-40B4-BE49-F238E27FC236}">
                <a16:creationId xmlns:a16="http://schemas.microsoft.com/office/drawing/2014/main" id="{93B1D99E-E031-4323-B82A-79E5FF225234}"/>
              </a:ext>
            </a:extLst>
          </p:cNvPr>
          <p:cNvSpPr>
            <a:spLocks noGrp="1" noChangeArrowheads="1"/>
          </p:cNvSpPr>
          <p:nvPr>
            <p:ph type="body" idx="1"/>
          </p:nvPr>
        </p:nvSpPr>
        <p:spPr>
          <a:xfrm>
            <a:off x="890429" y="1233488"/>
            <a:ext cx="7577138" cy="749300"/>
          </a:xfrm>
        </p:spPr>
        <p:txBody>
          <a:bodyPr/>
          <a:lstStyle/>
          <a:p>
            <a:r>
              <a:rPr lang="en-US" altLang="en-US" dirty="0"/>
              <a:t>Each file is a linked list of disk blocks: blocks may be scattered anywhere on the disk</a:t>
            </a:r>
          </a:p>
        </p:txBody>
      </p:sp>
      <p:grpSp>
        <p:nvGrpSpPr>
          <p:cNvPr id="36867" name="Group 4">
            <a:extLst>
              <a:ext uri="{FF2B5EF4-FFF2-40B4-BE49-F238E27FC236}">
                <a16:creationId xmlns:a16="http://schemas.microsoft.com/office/drawing/2014/main" id="{1F9CD8D8-3924-4B1B-9FD0-6F8B5C40CD61}"/>
              </a:ext>
            </a:extLst>
          </p:cNvPr>
          <p:cNvGrpSpPr>
            <a:grpSpLocks/>
          </p:cNvGrpSpPr>
          <p:nvPr/>
        </p:nvGrpSpPr>
        <p:grpSpPr bwMode="auto">
          <a:xfrm>
            <a:off x="2673350" y="1983050"/>
            <a:ext cx="2765425" cy="1500187"/>
            <a:chOff x="1684" y="1576"/>
            <a:chExt cx="1742" cy="945"/>
          </a:xfrm>
        </p:grpSpPr>
        <p:sp>
          <p:nvSpPr>
            <p:cNvPr id="36876" name="Rectangle 5">
              <a:extLst>
                <a:ext uri="{FF2B5EF4-FFF2-40B4-BE49-F238E27FC236}">
                  <a16:creationId xmlns:a16="http://schemas.microsoft.com/office/drawing/2014/main" id="{BCC6CD5A-CD91-40F0-9115-2F52CF37BFD9}"/>
                </a:ext>
              </a:extLst>
            </p:cNvPr>
            <p:cNvSpPr>
              <a:spLocks noChangeArrowheads="1"/>
            </p:cNvSpPr>
            <p:nvPr/>
          </p:nvSpPr>
          <p:spPr bwMode="auto">
            <a:xfrm>
              <a:off x="2481" y="1576"/>
              <a:ext cx="945" cy="272"/>
            </a:xfrm>
            <a:prstGeom prst="rect">
              <a:avLst/>
            </a:prstGeom>
            <a:solidFill>
              <a:schemeClr val="bg1"/>
            </a:solidFill>
            <a:ln w="9525">
              <a:solidFill>
                <a:schemeClr val="tx1"/>
              </a:solidFill>
              <a:miter lim="800000"/>
              <a:headEnd/>
              <a:tailEnd/>
            </a:ln>
          </p:spPr>
          <p:txBody>
            <a:bodyPr wrap="none" anchor="ct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gn="ctr">
                <a:spcBef>
                  <a:spcPct val="0"/>
                </a:spcBef>
                <a:buClrTx/>
                <a:buSzTx/>
                <a:buFontTx/>
                <a:buNone/>
              </a:pPr>
              <a:r>
                <a:rPr kumimoji="0" lang="en-US" altLang="en-US"/>
                <a:t>pointer</a:t>
              </a:r>
            </a:p>
          </p:txBody>
        </p:sp>
        <p:sp>
          <p:nvSpPr>
            <p:cNvPr id="36877" name="Rectangle 6">
              <a:extLst>
                <a:ext uri="{FF2B5EF4-FFF2-40B4-BE49-F238E27FC236}">
                  <a16:creationId xmlns:a16="http://schemas.microsoft.com/office/drawing/2014/main" id="{628E7234-B0CB-4EFF-8A81-9D54D043445A}"/>
                </a:ext>
              </a:extLst>
            </p:cNvPr>
            <p:cNvSpPr>
              <a:spLocks noChangeArrowheads="1"/>
            </p:cNvSpPr>
            <p:nvPr/>
          </p:nvSpPr>
          <p:spPr bwMode="auto">
            <a:xfrm>
              <a:off x="2481" y="1848"/>
              <a:ext cx="945" cy="673"/>
            </a:xfrm>
            <a:prstGeom prst="rect">
              <a:avLst/>
            </a:prstGeom>
            <a:solidFill>
              <a:schemeClr val="bg1"/>
            </a:solidFill>
            <a:ln w="9525">
              <a:solidFill>
                <a:schemeClr val="tx1"/>
              </a:solidFill>
              <a:miter lim="800000"/>
              <a:headEnd/>
              <a:tailEnd/>
            </a:ln>
          </p:spPr>
          <p:txBody>
            <a:bodyPr wrap="none" anchor="ct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endParaRPr kumimoji="0" lang="en-US" altLang="en-US">
                <a:latin typeface="Verdana" panose="020B0604030504040204" pitchFamily="34" charset="0"/>
              </a:endParaRPr>
            </a:p>
          </p:txBody>
        </p:sp>
        <p:sp>
          <p:nvSpPr>
            <p:cNvPr id="36878" name="Text Box 7">
              <a:extLst>
                <a:ext uri="{FF2B5EF4-FFF2-40B4-BE49-F238E27FC236}">
                  <a16:creationId xmlns:a16="http://schemas.microsoft.com/office/drawing/2014/main" id="{1705E268-7248-421A-923E-E53ABD5605B5}"/>
                </a:ext>
              </a:extLst>
            </p:cNvPr>
            <p:cNvSpPr txBox="1">
              <a:spLocks noChangeArrowheads="1"/>
            </p:cNvSpPr>
            <p:nvPr/>
          </p:nvSpPr>
          <p:spPr bwMode="auto">
            <a:xfrm>
              <a:off x="1684" y="1596"/>
              <a:ext cx="78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gn="ctr">
                <a:spcBef>
                  <a:spcPct val="50000"/>
                </a:spcBef>
                <a:buClrTx/>
                <a:buSzTx/>
                <a:buFontTx/>
                <a:buNone/>
              </a:pPr>
              <a:r>
                <a:rPr kumimoji="0" lang="en-US" altLang="en-US"/>
                <a:t>block      =</a:t>
              </a:r>
            </a:p>
          </p:txBody>
        </p:sp>
      </p:grpSp>
      <p:sp>
        <p:nvSpPr>
          <p:cNvPr id="8" name="Rectangle 3">
            <a:extLst>
              <a:ext uri="{FF2B5EF4-FFF2-40B4-BE49-F238E27FC236}">
                <a16:creationId xmlns:a16="http://schemas.microsoft.com/office/drawing/2014/main" id="{ED2F4022-6CD5-7743-9BEA-E44E4C2C951E}"/>
              </a:ext>
            </a:extLst>
          </p:cNvPr>
          <p:cNvSpPr txBox="1">
            <a:spLocks noChangeArrowheads="1"/>
          </p:cNvSpPr>
          <p:nvPr/>
        </p:nvSpPr>
        <p:spPr bwMode="auto">
          <a:xfrm>
            <a:off x="965077" y="3203223"/>
            <a:ext cx="7370763" cy="906462"/>
          </a:xfrm>
          <a:prstGeom prst="rect">
            <a:avLst/>
          </a:prstGeom>
          <a:noFill/>
          <a:ln>
            <a:noFill/>
          </a:ln>
        </p:spPr>
        <p:txBody>
          <a:bodyPr/>
          <a:lstStyle>
            <a:lvl1pPr marL="342900" indent="-342900" algn="l" rtl="0" eaLnBrk="0" fontAlgn="base" hangingPunct="0">
              <a:spcBef>
                <a:spcPct val="35000"/>
              </a:spcBef>
              <a:spcAft>
                <a:spcPct val="0"/>
              </a:spcAft>
              <a:buClr>
                <a:srgbClr val="993300"/>
              </a:buClr>
              <a:buSzPct val="90000"/>
              <a:buFont typeface="Monotype Sorts" pitchFamily="-84" charset="2"/>
              <a:buChar char="n"/>
              <a:defRPr kumimoji="1">
                <a:solidFill>
                  <a:schemeClr val="tx1"/>
                </a:solidFill>
                <a:latin typeface="+mn-lt"/>
                <a:ea typeface="MS PGothic" pitchFamily="34" charset="-128"/>
                <a:cs typeface="ＭＳ Ｐゴシック" charset="-128"/>
              </a:defRPr>
            </a:lvl1pPr>
            <a:lvl2pPr marL="742950" indent="-285750" algn="l" rtl="0" eaLnBrk="0" fontAlgn="base" hangingPunct="0">
              <a:spcBef>
                <a:spcPct val="35000"/>
              </a:spcBef>
              <a:spcAft>
                <a:spcPct val="0"/>
              </a:spcAft>
              <a:buClr>
                <a:srgbClr val="CC6600"/>
              </a:buClr>
              <a:buSzPct val="80000"/>
              <a:buFont typeface="Monotype Sorts" pitchFamily="-84" charset="2"/>
              <a:buChar char="l"/>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a:lstStyle>
          <a:p>
            <a:pPr>
              <a:buFont typeface="Monotype Sorts" pitchFamily="-84" charset="2"/>
              <a:buNone/>
              <a:defRPr/>
            </a:pPr>
            <a:endParaRPr lang="en-US" altLang="en-US" kern="0" dirty="0"/>
          </a:p>
          <a:p>
            <a:pPr>
              <a:buSzPct val="110000"/>
              <a:buFont typeface="Wingdings" panose="05000000000000000000" pitchFamily="2" charset="2"/>
              <a:buChar char="§"/>
              <a:defRPr/>
            </a:pPr>
            <a:r>
              <a:rPr lang="en-US" altLang="en-US" kern="0" dirty="0"/>
              <a:t>Mapping</a:t>
            </a:r>
          </a:p>
        </p:txBody>
      </p:sp>
      <p:sp>
        <p:nvSpPr>
          <p:cNvPr id="36869" name="Rectangle 4">
            <a:extLst>
              <a:ext uri="{FF2B5EF4-FFF2-40B4-BE49-F238E27FC236}">
                <a16:creationId xmlns:a16="http://schemas.microsoft.com/office/drawing/2014/main" id="{A050EAF1-2D18-482C-BB5E-5CAFBD104191}"/>
              </a:ext>
            </a:extLst>
          </p:cNvPr>
          <p:cNvSpPr>
            <a:spLocks noChangeArrowheads="1"/>
          </p:cNvSpPr>
          <p:nvPr/>
        </p:nvSpPr>
        <p:spPr bwMode="auto">
          <a:xfrm>
            <a:off x="843774" y="4933950"/>
            <a:ext cx="7670183"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marL="342900" indent="-342900">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lvl="1">
              <a:spcBef>
                <a:spcPct val="0"/>
              </a:spcBef>
              <a:buClr>
                <a:schemeClr val="accent2"/>
              </a:buClr>
              <a:buSzPct val="90000"/>
              <a:buFontTx/>
              <a:buNone/>
            </a:pPr>
            <a:r>
              <a:rPr lang="en-US" altLang="en-US" dirty="0"/>
              <a:t>Block to be accessed is the </a:t>
            </a:r>
            <a:r>
              <a:rPr lang="en-US" altLang="en-US" dirty="0" err="1"/>
              <a:t>Qth</a:t>
            </a:r>
            <a:r>
              <a:rPr lang="en-US" altLang="en-US" dirty="0"/>
              <a:t> block in the linked chain of blocks representing the file.</a:t>
            </a:r>
          </a:p>
          <a:p>
            <a:pPr lvl="1">
              <a:spcBef>
                <a:spcPct val="0"/>
              </a:spcBef>
              <a:buClr>
                <a:schemeClr val="accent2"/>
              </a:buClr>
              <a:buSzPct val="90000"/>
              <a:buFontTx/>
              <a:buNone/>
            </a:pPr>
            <a:endParaRPr lang="en-US" altLang="en-US" dirty="0"/>
          </a:p>
          <a:p>
            <a:pPr lvl="1">
              <a:spcBef>
                <a:spcPct val="0"/>
              </a:spcBef>
              <a:buClr>
                <a:schemeClr val="accent2"/>
              </a:buClr>
              <a:buSzPct val="90000"/>
              <a:buFontTx/>
              <a:buNone/>
            </a:pPr>
            <a:r>
              <a:rPr lang="en-US" altLang="en-US" dirty="0"/>
              <a:t>Displacement into block = R + 1</a:t>
            </a:r>
          </a:p>
        </p:txBody>
      </p:sp>
      <p:grpSp>
        <p:nvGrpSpPr>
          <p:cNvPr id="36870" name="Group 1">
            <a:extLst>
              <a:ext uri="{FF2B5EF4-FFF2-40B4-BE49-F238E27FC236}">
                <a16:creationId xmlns:a16="http://schemas.microsoft.com/office/drawing/2014/main" id="{65C621B7-3C10-491F-A311-0EAE38CF84A9}"/>
              </a:ext>
            </a:extLst>
          </p:cNvPr>
          <p:cNvGrpSpPr>
            <a:grpSpLocks/>
          </p:cNvGrpSpPr>
          <p:nvPr/>
        </p:nvGrpSpPr>
        <p:grpSpPr bwMode="auto">
          <a:xfrm>
            <a:off x="3232150" y="3935413"/>
            <a:ext cx="1374775" cy="985837"/>
            <a:chOff x="3232150" y="3935037"/>
            <a:chExt cx="1374775" cy="985838"/>
          </a:xfrm>
        </p:grpSpPr>
        <p:sp>
          <p:nvSpPr>
            <p:cNvPr id="36871" name="Text Box 5">
              <a:extLst>
                <a:ext uri="{FF2B5EF4-FFF2-40B4-BE49-F238E27FC236}">
                  <a16:creationId xmlns:a16="http://schemas.microsoft.com/office/drawing/2014/main" id="{C6DFE8F1-C390-4E0F-9B40-03FC3F118AB7}"/>
                </a:ext>
              </a:extLst>
            </p:cNvPr>
            <p:cNvSpPr txBox="1">
              <a:spLocks noChangeArrowheads="1"/>
            </p:cNvSpPr>
            <p:nvPr/>
          </p:nvSpPr>
          <p:spPr bwMode="auto">
            <a:xfrm>
              <a:off x="3232150" y="4250950"/>
              <a:ext cx="898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gn="ctr">
                <a:spcBef>
                  <a:spcPct val="50000"/>
                </a:spcBef>
                <a:buClrTx/>
                <a:buSzTx/>
                <a:buFontTx/>
                <a:buNone/>
              </a:pPr>
              <a:r>
                <a:rPr kumimoji="0" lang="en-US" altLang="en-US"/>
                <a:t>LA/511</a:t>
              </a:r>
            </a:p>
          </p:txBody>
        </p:sp>
        <p:sp>
          <p:nvSpPr>
            <p:cNvPr id="36872" name="Text Box 6">
              <a:extLst>
                <a:ext uri="{FF2B5EF4-FFF2-40B4-BE49-F238E27FC236}">
                  <a16:creationId xmlns:a16="http://schemas.microsoft.com/office/drawing/2014/main" id="{01A1A44A-DD26-432B-8D4C-0478EF091657}"/>
                </a:ext>
              </a:extLst>
            </p:cNvPr>
            <p:cNvSpPr txBox="1">
              <a:spLocks noChangeArrowheads="1"/>
            </p:cNvSpPr>
            <p:nvPr/>
          </p:nvSpPr>
          <p:spPr bwMode="auto">
            <a:xfrm>
              <a:off x="4241800" y="3935037"/>
              <a:ext cx="365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gn="ctr">
                <a:spcBef>
                  <a:spcPct val="50000"/>
                </a:spcBef>
                <a:buClrTx/>
                <a:buSzTx/>
                <a:buFontTx/>
                <a:buNone/>
              </a:pPr>
              <a:r>
                <a:rPr kumimoji="0" lang="en-US" altLang="en-US"/>
                <a:t>Q</a:t>
              </a:r>
            </a:p>
          </p:txBody>
        </p:sp>
        <p:sp>
          <p:nvSpPr>
            <p:cNvPr id="36873" name="Text Box 7">
              <a:extLst>
                <a:ext uri="{FF2B5EF4-FFF2-40B4-BE49-F238E27FC236}">
                  <a16:creationId xmlns:a16="http://schemas.microsoft.com/office/drawing/2014/main" id="{9694045C-0E72-4114-AAB0-B9882F5847A0}"/>
                </a:ext>
              </a:extLst>
            </p:cNvPr>
            <p:cNvSpPr txBox="1">
              <a:spLocks noChangeArrowheads="1"/>
            </p:cNvSpPr>
            <p:nvPr/>
          </p:nvSpPr>
          <p:spPr bwMode="auto">
            <a:xfrm>
              <a:off x="4241800" y="4550987"/>
              <a:ext cx="352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gn="ctr">
                <a:spcBef>
                  <a:spcPct val="50000"/>
                </a:spcBef>
                <a:buClrTx/>
                <a:buSzTx/>
                <a:buFontTx/>
                <a:buNone/>
              </a:pPr>
              <a:r>
                <a:rPr kumimoji="0" lang="en-US" altLang="en-US"/>
                <a:t>R</a:t>
              </a:r>
            </a:p>
          </p:txBody>
        </p:sp>
        <p:sp>
          <p:nvSpPr>
            <p:cNvPr id="36874" name="Line 8">
              <a:extLst>
                <a:ext uri="{FF2B5EF4-FFF2-40B4-BE49-F238E27FC236}">
                  <a16:creationId xmlns:a16="http://schemas.microsoft.com/office/drawing/2014/main" id="{873BF068-5475-4EFA-A110-5153CBD5CADE}"/>
                </a:ext>
              </a:extLst>
            </p:cNvPr>
            <p:cNvSpPr>
              <a:spLocks noChangeShapeType="1"/>
            </p:cNvSpPr>
            <p:nvPr/>
          </p:nvSpPr>
          <p:spPr bwMode="auto">
            <a:xfrm flipV="1">
              <a:off x="4049713" y="4177925"/>
              <a:ext cx="258762" cy="173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6875" name="Line 9">
              <a:extLst>
                <a:ext uri="{FF2B5EF4-FFF2-40B4-BE49-F238E27FC236}">
                  <a16:creationId xmlns:a16="http://schemas.microsoft.com/office/drawing/2014/main" id="{3804C853-554B-4EC0-9E2B-7D400B32F8F1}"/>
                </a:ext>
              </a:extLst>
            </p:cNvPr>
            <p:cNvSpPr>
              <a:spLocks noChangeShapeType="1"/>
            </p:cNvSpPr>
            <p:nvPr/>
          </p:nvSpPr>
          <p:spPr bwMode="auto">
            <a:xfrm>
              <a:off x="4057650" y="4489075"/>
              <a:ext cx="258763" cy="173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grpSp>
    </p:spTree>
    <p:extLst>
      <p:ext uri="{BB962C8B-B14F-4D97-AF65-F5344CB8AC3E}">
        <p14:creationId xmlns:p14="http://schemas.microsoft.com/office/powerpoint/2010/main" val="16121774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a:extLst>
              <a:ext uri="{FF2B5EF4-FFF2-40B4-BE49-F238E27FC236}">
                <a16:creationId xmlns:a16="http://schemas.microsoft.com/office/drawing/2014/main" id="{9408D5CB-D7A2-45DB-A9C6-A2837835B1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4325" y="1547813"/>
            <a:ext cx="387985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9A299C03-3833-4686-8D26-72A06D1548B6}"/>
              </a:ext>
            </a:extLst>
          </p:cNvPr>
          <p:cNvSpPr>
            <a:spLocks noGrp="1" noChangeArrowheads="1"/>
          </p:cNvSpPr>
          <p:nvPr>
            <p:ph type="title"/>
          </p:nvPr>
        </p:nvSpPr>
        <p:spPr>
          <a:xfrm>
            <a:off x="494524" y="232775"/>
            <a:ext cx="8229600" cy="576262"/>
          </a:xfrm>
        </p:spPr>
        <p:txBody>
          <a:bodyPr/>
          <a:lstStyle/>
          <a:p>
            <a:pPr eaLnBrk="1" hangingPunct="1"/>
            <a:r>
              <a:rPr lang="en-US" altLang="en-US" dirty="0"/>
              <a:t>Linked Allocation</a:t>
            </a:r>
          </a:p>
        </p:txBody>
      </p:sp>
    </p:spTree>
    <p:extLst>
      <p:ext uri="{BB962C8B-B14F-4D97-AF65-F5344CB8AC3E}">
        <p14:creationId xmlns:p14="http://schemas.microsoft.com/office/powerpoint/2010/main" val="3406079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ED6B521-18A7-4439-A63E-29BB58B6FD3B}"/>
              </a:ext>
            </a:extLst>
          </p:cNvPr>
          <p:cNvSpPr>
            <a:spLocks noGrp="1" noChangeArrowheads="1"/>
          </p:cNvSpPr>
          <p:nvPr>
            <p:ph type="title"/>
          </p:nvPr>
        </p:nvSpPr>
        <p:spPr/>
        <p:txBody>
          <a:bodyPr/>
          <a:lstStyle/>
          <a:p>
            <a:pPr eaLnBrk="1" hangingPunct="1"/>
            <a:r>
              <a:rPr lang="en-US" altLang="en-US" dirty="0"/>
              <a:t>Outline</a:t>
            </a:r>
          </a:p>
        </p:txBody>
      </p:sp>
      <p:sp>
        <p:nvSpPr>
          <p:cNvPr id="9219" name="Rectangle 3">
            <a:extLst>
              <a:ext uri="{FF2B5EF4-FFF2-40B4-BE49-F238E27FC236}">
                <a16:creationId xmlns:a16="http://schemas.microsoft.com/office/drawing/2014/main" id="{6D078653-D1C2-4F9E-AC34-145815C46F6A}"/>
              </a:ext>
            </a:extLst>
          </p:cNvPr>
          <p:cNvSpPr>
            <a:spLocks noGrp="1" noChangeArrowheads="1"/>
          </p:cNvSpPr>
          <p:nvPr>
            <p:ph type="body" idx="1"/>
          </p:nvPr>
        </p:nvSpPr>
        <p:spPr>
          <a:xfrm>
            <a:off x="457200" y="1161867"/>
            <a:ext cx="8165690" cy="4534265"/>
          </a:xfrm>
        </p:spPr>
        <p:txBody>
          <a:bodyPr/>
          <a:lstStyle/>
          <a:p>
            <a:pPr marL="685800" lvl="1"/>
            <a:r>
              <a:rPr lang="en-US" sz="1400" dirty="0"/>
              <a:t>Consider a file currently consisting of 100 blocks. Assume that the file control block (and the index block, in the case of indexed allocation) is already in memory. Calculate how many disk I/O operations are required for contiguous, linked, and indexed (single-level) allocation strategies, if, for one block, the following conditions hold. In the contiguous-allocation case, assume that there is no room to grow in the beginning, but there is room to grow in the end. Assume that the block information to be added is stored in memory.</a:t>
            </a:r>
          </a:p>
          <a:p>
            <a:pPr marL="1028700" lvl="2"/>
            <a:r>
              <a:rPr lang="en-US" sz="1400" dirty="0"/>
              <a:t>a. The block is added at the beginning.</a:t>
            </a:r>
          </a:p>
          <a:p>
            <a:pPr marL="1028700" lvl="2"/>
            <a:r>
              <a:rPr lang="en-US" sz="1400" dirty="0"/>
              <a:t>b. The block is added in the middle.</a:t>
            </a:r>
          </a:p>
          <a:p>
            <a:pPr marL="1028700" lvl="2"/>
            <a:r>
              <a:rPr lang="en-US" sz="1400" dirty="0"/>
              <a:t>c. The block is added at the end.</a:t>
            </a:r>
          </a:p>
          <a:p>
            <a:pPr marL="1028700" lvl="2"/>
            <a:r>
              <a:rPr lang="en-US" sz="1400" dirty="0"/>
              <a:t>d. The block is removed from the beginning.</a:t>
            </a:r>
          </a:p>
          <a:p>
            <a:pPr marL="1028700" lvl="2"/>
            <a:r>
              <a:rPr lang="en-US" sz="1400" dirty="0"/>
              <a:t>e. The block is removed from the middle.</a:t>
            </a:r>
          </a:p>
          <a:p>
            <a:pPr marL="1028700" lvl="2"/>
            <a:r>
              <a:rPr lang="en-US" sz="1400" dirty="0"/>
              <a:t>f. The block is removed from the end.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32E038D5-3454-456C-91B4-4439BDB25FCE}"/>
              </a:ext>
            </a:extLst>
          </p:cNvPr>
          <p:cNvSpPr>
            <a:spLocks noGrp="1" noChangeArrowheads="1"/>
          </p:cNvSpPr>
          <p:nvPr>
            <p:ph type="title"/>
          </p:nvPr>
        </p:nvSpPr>
        <p:spPr>
          <a:xfrm>
            <a:off x="995718" y="232975"/>
            <a:ext cx="7597775" cy="576262"/>
          </a:xfrm>
        </p:spPr>
        <p:txBody>
          <a:bodyPr/>
          <a:lstStyle/>
          <a:p>
            <a:pPr eaLnBrk="1" hangingPunct="1"/>
            <a:r>
              <a:rPr lang="en-US" altLang="en-US" dirty="0"/>
              <a:t>File-Allocation Table</a:t>
            </a:r>
            <a:endParaRPr lang="en-US" altLang="en-US" sz="2400" dirty="0"/>
          </a:p>
        </p:txBody>
      </p:sp>
      <p:pic>
        <p:nvPicPr>
          <p:cNvPr id="40962" name="Picture 2">
            <a:extLst>
              <a:ext uri="{FF2B5EF4-FFF2-40B4-BE49-F238E27FC236}">
                <a16:creationId xmlns:a16="http://schemas.microsoft.com/office/drawing/2014/main" id="{1725B8EC-70B5-4540-AD0D-FEE2CF8356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7613" y="1860550"/>
            <a:ext cx="4521200"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01348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C7D0E9CB-2004-49C6-A4D6-E1009C53A489}"/>
              </a:ext>
            </a:extLst>
          </p:cNvPr>
          <p:cNvSpPr>
            <a:spLocks noGrp="1" noChangeArrowheads="1"/>
          </p:cNvSpPr>
          <p:nvPr>
            <p:ph type="title"/>
          </p:nvPr>
        </p:nvSpPr>
        <p:spPr>
          <a:xfrm>
            <a:off x="793102" y="247879"/>
            <a:ext cx="7893698" cy="576262"/>
          </a:xfrm>
        </p:spPr>
        <p:txBody>
          <a:bodyPr/>
          <a:lstStyle/>
          <a:p>
            <a:r>
              <a:rPr lang="en-US" altLang="en-US" dirty="0"/>
              <a:t>Allocation Methods - Indexed</a:t>
            </a:r>
          </a:p>
        </p:txBody>
      </p:sp>
      <p:sp>
        <p:nvSpPr>
          <p:cNvPr id="43010" name="Content Placeholder 2">
            <a:extLst>
              <a:ext uri="{FF2B5EF4-FFF2-40B4-BE49-F238E27FC236}">
                <a16:creationId xmlns:a16="http://schemas.microsoft.com/office/drawing/2014/main" id="{1DDB8330-F894-4E51-93AF-DA9581F52808}"/>
              </a:ext>
            </a:extLst>
          </p:cNvPr>
          <p:cNvSpPr>
            <a:spLocks noGrp="1" noChangeArrowheads="1"/>
          </p:cNvSpPr>
          <p:nvPr>
            <p:ph idx="1"/>
          </p:nvPr>
        </p:nvSpPr>
        <p:spPr>
          <a:xfrm>
            <a:off x="877864" y="1233488"/>
            <a:ext cx="7640983" cy="4530725"/>
          </a:xfrm>
        </p:spPr>
        <p:txBody>
          <a:bodyPr/>
          <a:lstStyle/>
          <a:p>
            <a:r>
              <a:rPr lang="en-US" altLang="en-US" b="1" dirty="0">
                <a:solidFill>
                  <a:srgbClr val="006699"/>
                </a:solidFill>
                <a:latin typeface="+mj-lt"/>
              </a:rPr>
              <a:t>Indexed</a:t>
            </a:r>
            <a:r>
              <a:rPr lang="en-US" altLang="en-US" b="1" dirty="0">
                <a:solidFill>
                  <a:srgbClr val="3366FF"/>
                </a:solidFill>
              </a:rPr>
              <a:t> </a:t>
            </a:r>
            <a:r>
              <a:rPr lang="en-US" altLang="en-US" b="1" dirty="0">
                <a:solidFill>
                  <a:srgbClr val="006699"/>
                </a:solidFill>
                <a:latin typeface="+mj-lt"/>
              </a:rPr>
              <a:t>allocation</a:t>
            </a:r>
          </a:p>
          <a:p>
            <a:pPr lvl="1"/>
            <a:r>
              <a:rPr lang="en-US" altLang="en-US" dirty="0">
                <a:solidFill>
                  <a:srgbClr val="000000"/>
                </a:solidFill>
              </a:rPr>
              <a:t>Each file has its own </a:t>
            </a:r>
            <a:r>
              <a:rPr lang="en-US" altLang="en-US" b="1" dirty="0">
                <a:solidFill>
                  <a:srgbClr val="006699"/>
                </a:solidFill>
                <a:latin typeface="+mj-lt"/>
              </a:rPr>
              <a:t>index</a:t>
            </a:r>
            <a:r>
              <a:rPr lang="en-US" altLang="en-US" b="1" dirty="0">
                <a:solidFill>
                  <a:srgbClr val="3366FF"/>
                </a:solidFill>
              </a:rPr>
              <a:t> </a:t>
            </a:r>
            <a:r>
              <a:rPr lang="en-US" altLang="en-US" b="1" dirty="0">
                <a:solidFill>
                  <a:srgbClr val="006699"/>
                </a:solidFill>
                <a:latin typeface="+mj-lt"/>
              </a:rPr>
              <a:t>block</a:t>
            </a:r>
            <a:r>
              <a:rPr lang="en-US" altLang="en-US" dirty="0">
                <a:solidFill>
                  <a:srgbClr val="000000"/>
                </a:solidFill>
              </a:rPr>
              <a:t>(s) of pointers to its data blocks</a:t>
            </a:r>
          </a:p>
          <a:p>
            <a:endParaRPr lang="en-US" altLang="en-US" dirty="0">
              <a:solidFill>
                <a:srgbClr val="000000"/>
              </a:solidFill>
            </a:endParaRPr>
          </a:p>
          <a:p>
            <a:r>
              <a:rPr lang="en-US" altLang="en-US" dirty="0">
                <a:solidFill>
                  <a:srgbClr val="000000"/>
                </a:solidFill>
              </a:rPr>
              <a:t>Logical view</a:t>
            </a:r>
          </a:p>
          <a:p>
            <a:endParaRPr lang="en-US" altLang="en-US" dirty="0"/>
          </a:p>
        </p:txBody>
      </p:sp>
      <p:pic>
        <p:nvPicPr>
          <p:cNvPr id="43011" name="Picture 2">
            <a:extLst>
              <a:ext uri="{FF2B5EF4-FFF2-40B4-BE49-F238E27FC236}">
                <a16:creationId xmlns:a16="http://schemas.microsoft.com/office/drawing/2014/main" id="{08996236-7165-4194-8532-3E971EE9B3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95638" y="2843213"/>
            <a:ext cx="22860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481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1F99AEB5-F714-4A98-9CCA-F36C844A8743}"/>
              </a:ext>
            </a:extLst>
          </p:cNvPr>
          <p:cNvSpPr>
            <a:spLocks noGrp="1" noChangeArrowheads="1"/>
          </p:cNvSpPr>
          <p:nvPr>
            <p:ph type="title"/>
          </p:nvPr>
        </p:nvSpPr>
        <p:spPr>
          <a:xfrm>
            <a:off x="662479" y="245093"/>
            <a:ext cx="8229600" cy="576262"/>
          </a:xfrm>
        </p:spPr>
        <p:txBody>
          <a:bodyPr/>
          <a:lstStyle/>
          <a:p>
            <a:pPr eaLnBrk="1" hangingPunct="1"/>
            <a:r>
              <a:rPr lang="en-US" altLang="en-US" dirty="0"/>
              <a:t>Example of Indexed Allocation</a:t>
            </a:r>
            <a:endParaRPr lang="en-US" altLang="en-US" sz="2400" dirty="0"/>
          </a:p>
        </p:txBody>
      </p:sp>
      <p:pic>
        <p:nvPicPr>
          <p:cNvPr id="44034" name="Picture 3">
            <a:extLst>
              <a:ext uri="{FF2B5EF4-FFF2-40B4-BE49-F238E27FC236}">
                <a16:creationId xmlns:a16="http://schemas.microsoft.com/office/drawing/2014/main" id="{6E4613FF-8834-4148-9697-2A311120B7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3" y="1535113"/>
            <a:ext cx="5287962"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01503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3">
            <a:extLst>
              <a:ext uri="{FF2B5EF4-FFF2-40B4-BE49-F238E27FC236}">
                <a16:creationId xmlns:a16="http://schemas.microsoft.com/office/drawing/2014/main" id="{768768F4-3718-4790-B9AC-4FC521C35B59}"/>
              </a:ext>
            </a:extLst>
          </p:cNvPr>
          <p:cNvSpPr txBox="1">
            <a:spLocks noChangeArrowheads="1"/>
          </p:cNvSpPr>
          <p:nvPr/>
        </p:nvSpPr>
        <p:spPr bwMode="auto">
          <a:xfrm>
            <a:off x="819150" y="5788025"/>
            <a:ext cx="7931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a:latin typeface="Verdana" panose="020B0604030504040204" pitchFamily="34" charset="0"/>
              </a:rPr>
              <a:t>More index blocks than can be addressed with 32-bit file pointer</a:t>
            </a:r>
          </a:p>
        </p:txBody>
      </p:sp>
      <p:sp>
        <p:nvSpPr>
          <p:cNvPr id="54275" name="TextBox 1">
            <a:extLst>
              <a:ext uri="{FF2B5EF4-FFF2-40B4-BE49-F238E27FC236}">
                <a16:creationId xmlns:a16="http://schemas.microsoft.com/office/drawing/2014/main" id="{DA74B247-4F17-4851-BF64-50E5F5BEDF7D}"/>
              </a:ext>
            </a:extLst>
          </p:cNvPr>
          <p:cNvSpPr txBox="1">
            <a:spLocks noChangeArrowheads="1"/>
          </p:cNvSpPr>
          <p:nvPr/>
        </p:nvSpPr>
        <p:spPr bwMode="auto">
          <a:xfrm>
            <a:off x="811213" y="1111250"/>
            <a:ext cx="7512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a:latin typeface="Verdana" panose="020B0604030504040204" pitchFamily="34" charset="0"/>
              </a:rPr>
              <a:t>4K bytes per block, 32-bit addresses</a:t>
            </a:r>
          </a:p>
        </p:txBody>
      </p:sp>
      <p:pic>
        <p:nvPicPr>
          <p:cNvPr id="54276" name="Picture 2">
            <a:extLst>
              <a:ext uri="{FF2B5EF4-FFF2-40B4-BE49-F238E27FC236}">
                <a16:creationId xmlns:a16="http://schemas.microsoft.com/office/drawing/2014/main" id="{152F27BF-8820-44D2-9777-51D3EFB5F0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25" y="1712913"/>
            <a:ext cx="4146550" cy="394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F6C8B0BD-3E8A-4E84-BB1E-30F03FD694F6}"/>
              </a:ext>
            </a:extLst>
          </p:cNvPr>
          <p:cNvSpPr>
            <a:spLocks noGrp="1"/>
          </p:cNvSpPr>
          <p:nvPr>
            <p:ph type="title"/>
          </p:nvPr>
        </p:nvSpPr>
        <p:spPr>
          <a:xfrm>
            <a:off x="811212" y="251437"/>
            <a:ext cx="7875587" cy="576262"/>
          </a:xfrm>
        </p:spPr>
        <p:txBody>
          <a:bodyPr/>
          <a:lstStyle/>
          <a:p>
            <a:r>
              <a:rPr lang="en-US" altLang="en-US" dirty="0"/>
              <a:t>Combined Scheme:  UNIX UFS </a:t>
            </a:r>
            <a:endParaRPr lang="en-US" dirty="0"/>
          </a:p>
        </p:txBody>
      </p:sp>
    </p:spTree>
    <p:extLst>
      <p:ext uri="{BB962C8B-B14F-4D97-AF65-F5344CB8AC3E}">
        <p14:creationId xmlns:p14="http://schemas.microsoft.com/office/powerpoint/2010/main" val="29456314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D30FA68E-B833-41C0-B106-79543D739313}"/>
              </a:ext>
            </a:extLst>
          </p:cNvPr>
          <p:cNvSpPr>
            <a:spLocks noGrp="1" noChangeArrowheads="1"/>
          </p:cNvSpPr>
          <p:nvPr>
            <p:ph type="title"/>
          </p:nvPr>
        </p:nvSpPr>
        <p:spPr>
          <a:xfrm>
            <a:off x="457200" y="247880"/>
            <a:ext cx="8229600" cy="576262"/>
          </a:xfrm>
        </p:spPr>
        <p:txBody>
          <a:bodyPr/>
          <a:lstStyle/>
          <a:p>
            <a:r>
              <a:rPr lang="en-US" altLang="en-US" dirty="0"/>
              <a:t>Performance</a:t>
            </a:r>
          </a:p>
        </p:txBody>
      </p:sp>
      <p:sp>
        <p:nvSpPr>
          <p:cNvPr id="56322" name="Content Placeholder 2">
            <a:extLst>
              <a:ext uri="{FF2B5EF4-FFF2-40B4-BE49-F238E27FC236}">
                <a16:creationId xmlns:a16="http://schemas.microsoft.com/office/drawing/2014/main" id="{C896B287-3FBB-473F-ACED-B39602FBE4B6}"/>
              </a:ext>
            </a:extLst>
          </p:cNvPr>
          <p:cNvSpPr>
            <a:spLocks noGrp="1" noChangeArrowheads="1"/>
          </p:cNvSpPr>
          <p:nvPr>
            <p:ph idx="1"/>
          </p:nvPr>
        </p:nvSpPr>
        <p:spPr>
          <a:xfrm>
            <a:off x="869950" y="1138238"/>
            <a:ext cx="7658230" cy="4530725"/>
          </a:xfrm>
        </p:spPr>
        <p:txBody>
          <a:bodyPr/>
          <a:lstStyle/>
          <a:p>
            <a:r>
              <a:rPr lang="en-US" altLang="en-US" dirty="0"/>
              <a:t>Best method depends on file access type</a:t>
            </a:r>
          </a:p>
          <a:p>
            <a:pPr lvl="1"/>
            <a:r>
              <a:rPr lang="en-US" altLang="en-US" dirty="0"/>
              <a:t>Contiguous great for sequential and random</a:t>
            </a:r>
          </a:p>
          <a:p>
            <a:r>
              <a:rPr lang="en-US" altLang="en-US" dirty="0"/>
              <a:t>Linked good for sequential, not random</a:t>
            </a:r>
          </a:p>
          <a:p>
            <a:r>
              <a:rPr lang="en-US" altLang="en-US" dirty="0"/>
              <a:t>Declare access type at creation -&gt; select either contiguous or linked</a:t>
            </a:r>
          </a:p>
          <a:p>
            <a:r>
              <a:rPr lang="en-US" altLang="en-US" dirty="0"/>
              <a:t>Indexed more complex</a:t>
            </a:r>
          </a:p>
          <a:p>
            <a:pPr lvl="1"/>
            <a:r>
              <a:rPr lang="en-US" altLang="en-US" dirty="0"/>
              <a:t>Single block access could require 2 index block reads then data block read</a:t>
            </a:r>
          </a:p>
          <a:p>
            <a:pPr lvl="1"/>
            <a:r>
              <a:rPr lang="en-US" altLang="en-US" dirty="0"/>
              <a:t>Clustering can help improve throughput, reduce CPU overhead</a:t>
            </a:r>
          </a:p>
          <a:p>
            <a:r>
              <a:rPr lang="en-US" altLang="en-US" dirty="0"/>
              <a:t>For NVM, no disk head so different algorithms and optimizations needed</a:t>
            </a:r>
          </a:p>
          <a:p>
            <a:pPr lvl="1"/>
            <a:r>
              <a:rPr lang="en-US" altLang="en-US" dirty="0"/>
              <a:t>Using old algorithm uses many CPU cycles trying to avoid non-existent head movement</a:t>
            </a:r>
          </a:p>
          <a:p>
            <a:pPr lvl="1"/>
            <a:r>
              <a:rPr lang="en-US" altLang="en-US" dirty="0"/>
              <a:t>With NVM goal is to reduce CPU cycles and overall path needed for I/O</a:t>
            </a:r>
          </a:p>
          <a:p>
            <a:pPr lvl="1"/>
            <a:endParaRPr lang="en-US" altLang="en-US" dirty="0"/>
          </a:p>
        </p:txBody>
      </p:sp>
    </p:spTree>
    <p:extLst>
      <p:ext uri="{BB962C8B-B14F-4D97-AF65-F5344CB8AC3E}">
        <p14:creationId xmlns:p14="http://schemas.microsoft.com/office/powerpoint/2010/main" val="34638493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48684791-F3E3-4F11-BC3E-406CF1949DA3}"/>
              </a:ext>
            </a:extLst>
          </p:cNvPr>
          <p:cNvSpPr>
            <a:spLocks noGrp="1" noChangeArrowheads="1"/>
          </p:cNvSpPr>
          <p:nvPr>
            <p:ph type="title"/>
          </p:nvPr>
        </p:nvSpPr>
        <p:spPr>
          <a:xfrm>
            <a:off x="457200" y="238549"/>
            <a:ext cx="8229600" cy="576262"/>
          </a:xfrm>
        </p:spPr>
        <p:txBody>
          <a:bodyPr/>
          <a:lstStyle/>
          <a:p>
            <a:r>
              <a:rPr lang="en-US" altLang="en-US"/>
              <a:t>Performance (Cont.)</a:t>
            </a:r>
          </a:p>
        </p:txBody>
      </p:sp>
      <p:sp>
        <p:nvSpPr>
          <p:cNvPr id="57346" name="Content Placeholder 2">
            <a:extLst>
              <a:ext uri="{FF2B5EF4-FFF2-40B4-BE49-F238E27FC236}">
                <a16:creationId xmlns:a16="http://schemas.microsoft.com/office/drawing/2014/main" id="{04AF507D-D1D9-45FD-987C-8CDE64008B64}"/>
              </a:ext>
            </a:extLst>
          </p:cNvPr>
          <p:cNvSpPr>
            <a:spLocks noGrp="1" noChangeArrowheads="1"/>
          </p:cNvSpPr>
          <p:nvPr>
            <p:ph idx="1"/>
          </p:nvPr>
        </p:nvSpPr>
        <p:spPr>
          <a:xfrm>
            <a:off x="866193" y="1138238"/>
            <a:ext cx="7652656" cy="4530725"/>
          </a:xfrm>
        </p:spPr>
        <p:txBody>
          <a:bodyPr/>
          <a:lstStyle/>
          <a:p>
            <a:r>
              <a:rPr lang="en-US" altLang="en-US" dirty="0"/>
              <a:t>Adding instructions to the execution path to save one disk I/O is reasonable</a:t>
            </a:r>
          </a:p>
          <a:p>
            <a:pPr lvl="1"/>
            <a:r>
              <a:rPr lang="en-US" altLang="en-US" dirty="0"/>
              <a:t>Intel Core i7 Extreme Edition 990x (2011) at 3.46Ghz = 159,000 MIPS</a:t>
            </a:r>
          </a:p>
          <a:p>
            <a:pPr lvl="2"/>
            <a:r>
              <a:rPr lang="en-US" altLang="en-US" dirty="0"/>
              <a:t>http://en.wikipedia.org/wiki/Instructions_per_second</a:t>
            </a:r>
          </a:p>
          <a:p>
            <a:pPr lvl="1"/>
            <a:r>
              <a:rPr lang="en-US" altLang="en-US" dirty="0"/>
              <a:t>Typical disk drive at 250 I/</a:t>
            </a:r>
            <a:r>
              <a:rPr lang="en-US" altLang="en-US" dirty="0" err="1"/>
              <a:t>Os</a:t>
            </a:r>
            <a:r>
              <a:rPr lang="en-US" altLang="en-US" dirty="0"/>
              <a:t> per second</a:t>
            </a:r>
          </a:p>
          <a:p>
            <a:pPr lvl="2"/>
            <a:r>
              <a:rPr lang="en-US" altLang="en-US" dirty="0"/>
              <a:t>159,000 MIPS / 250 = 630 million instructions during one disk I/O </a:t>
            </a:r>
          </a:p>
          <a:p>
            <a:pPr lvl="1"/>
            <a:r>
              <a:rPr lang="en-US" altLang="en-US" dirty="0"/>
              <a:t>Fast SSD drives provide 60,000 IOPS</a:t>
            </a:r>
          </a:p>
          <a:p>
            <a:pPr lvl="2"/>
            <a:r>
              <a:rPr lang="en-US" altLang="en-US" dirty="0"/>
              <a:t>159,000 MIPS / 60,000 = 2.65 millions instructions during one disk I/O</a:t>
            </a:r>
          </a:p>
          <a:p>
            <a:pPr lvl="1"/>
            <a:endParaRPr lang="en-US" altLang="en-US" dirty="0"/>
          </a:p>
        </p:txBody>
      </p:sp>
    </p:spTree>
    <p:extLst>
      <p:ext uri="{BB962C8B-B14F-4D97-AF65-F5344CB8AC3E}">
        <p14:creationId xmlns:p14="http://schemas.microsoft.com/office/powerpoint/2010/main" val="804992542"/>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762793" y="966066"/>
            <a:ext cx="8381207" cy="5545393"/>
          </a:xfrm>
        </p:spPr>
        <p:txBody>
          <a:bodyPr/>
          <a:lstStyle/>
          <a:p>
            <a:pPr marL="0" indent="0">
              <a:buNone/>
            </a:pPr>
            <a:r>
              <a:rPr lang="en-US" b="1" dirty="0"/>
              <a:t>1. File Concepts:</a:t>
            </a:r>
          </a:p>
          <a:p>
            <a:pPr lvl="1"/>
            <a:r>
              <a:rPr lang="en-US" b="1" dirty="0"/>
              <a:t>Attributes, Operations, Types, Structure</a:t>
            </a:r>
          </a:p>
          <a:p>
            <a:pPr marL="0" indent="0">
              <a:buNone/>
            </a:pPr>
            <a:r>
              <a:rPr lang="en-US" b="1" dirty="0"/>
              <a:t>2. Access Methods</a:t>
            </a:r>
          </a:p>
          <a:p>
            <a:pPr lvl="1"/>
            <a:r>
              <a:rPr lang="en-US" b="1" dirty="0"/>
              <a:t>Sequential</a:t>
            </a:r>
          </a:p>
          <a:p>
            <a:pPr lvl="1"/>
            <a:r>
              <a:rPr lang="en-US" b="1" dirty="0"/>
              <a:t>Random</a:t>
            </a:r>
          </a:p>
          <a:p>
            <a:pPr marL="0" indent="0">
              <a:buNone/>
            </a:pPr>
            <a:r>
              <a:rPr lang="en-US" b="1" dirty="0"/>
              <a:t>3. Directory Structure</a:t>
            </a:r>
          </a:p>
          <a:p>
            <a:pPr lvl="1"/>
            <a:r>
              <a:rPr lang="en-US" b="1" dirty="0"/>
              <a:t>Operations</a:t>
            </a:r>
          </a:p>
          <a:p>
            <a:pPr lvl="1"/>
            <a:r>
              <a:rPr lang="en-US" b="1" dirty="0"/>
              <a:t>Types: single-level, tree-structured, acyclic-graph, general graph</a:t>
            </a:r>
          </a:p>
          <a:p>
            <a:pPr marL="0" indent="0">
              <a:buNone/>
            </a:pPr>
            <a:r>
              <a:rPr lang="en-US" b="1" dirty="0"/>
              <a:t>4. File Allocation Methods</a:t>
            </a:r>
          </a:p>
          <a:p>
            <a:pPr lvl="1"/>
            <a:r>
              <a:rPr lang="en-US" b="1" dirty="0"/>
              <a:t>Contiguous; Linked; Index</a:t>
            </a:r>
          </a:p>
          <a:p>
            <a:pPr marL="0" indent="0">
              <a:buNone/>
            </a:pPr>
            <a:r>
              <a:rPr lang="en-US" b="1" dirty="0"/>
              <a:t>5. File Systems: </a:t>
            </a:r>
          </a:p>
          <a:p>
            <a:pPr lvl="1"/>
            <a:r>
              <a:rPr lang="en-US" b="1" dirty="0">
                <a:highlight>
                  <a:srgbClr val="FFFF00"/>
                </a:highlight>
              </a:rPr>
              <a:t>Structures</a:t>
            </a:r>
            <a:r>
              <a:rPr lang="en-US" b="1" dirty="0"/>
              <a:t>, Mounting, Protection, Implementation</a:t>
            </a:r>
          </a:p>
          <a:p>
            <a:pPr marL="0" indent="0">
              <a:buNone/>
            </a:pPr>
            <a:r>
              <a:rPr lang="en-US" b="1" dirty="0"/>
              <a:t>6. Other Issues</a:t>
            </a:r>
          </a:p>
        </p:txBody>
      </p:sp>
    </p:spTree>
    <p:extLst>
      <p:ext uri="{BB962C8B-B14F-4D97-AF65-F5344CB8AC3E}">
        <p14:creationId xmlns:p14="http://schemas.microsoft.com/office/powerpoint/2010/main" val="10722706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a:extLst>
              <a:ext uri="{FF2B5EF4-FFF2-40B4-BE49-F238E27FC236}">
                <a16:creationId xmlns:a16="http://schemas.microsoft.com/office/drawing/2014/main" id="{FDC630E2-6A19-41F9-B067-203AE5DB8A10}"/>
              </a:ext>
            </a:extLst>
          </p:cNvPr>
          <p:cNvSpPr>
            <a:spLocks noGrp="1" noChangeArrowheads="1"/>
          </p:cNvSpPr>
          <p:nvPr>
            <p:ph type="title"/>
          </p:nvPr>
        </p:nvSpPr>
        <p:spPr>
          <a:xfrm>
            <a:off x="886601" y="235762"/>
            <a:ext cx="7762875" cy="576262"/>
          </a:xfrm>
        </p:spPr>
        <p:txBody>
          <a:bodyPr/>
          <a:lstStyle/>
          <a:p>
            <a:pPr eaLnBrk="1" hangingPunct="1"/>
            <a:r>
              <a:rPr lang="en-US" altLang="en-US" dirty="0"/>
              <a:t>File-System Structure</a:t>
            </a:r>
          </a:p>
        </p:txBody>
      </p:sp>
      <p:sp>
        <p:nvSpPr>
          <p:cNvPr id="11266" name="Rectangle 3">
            <a:extLst>
              <a:ext uri="{FF2B5EF4-FFF2-40B4-BE49-F238E27FC236}">
                <a16:creationId xmlns:a16="http://schemas.microsoft.com/office/drawing/2014/main" id="{44C2C079-F5DF-42D0-8D47-51C2C8C67A43}"/>
              </a:ext>
            </a:extLst>
          </p:cNvPr>
          <p:cNvSpPr>
            <a:spLocks noGrp="1" noChangeArrowheads="1"/>
          </p:cNvSpPr>
          <p:nvPr>
            <p:ph type="body" idx="1"/>
          </p:nvPr>
        </p:nvSpPr>
        <p:spPr>
          <a:xfrm>
            <a:off x="915987" y="1163637"/>
            <a:ext cx="7312025" cy="4530725"/>
          </a:xfrm>
        </p:spPr>
        <p:txBody>
          <a:bodyPr/>
          <a:lstStyle/>
          <a:p>
            <a:r>
              <a:rPr lang="en-US" altLang="en-US" dirty="0"/>
              <a:t>File structure</a:t>
            </a:r>
          </a:p>
          <a:p>
            <a:pPr lvl="1"/>
            <a:r>
              <a:rPr lang="en-US" altLang="en-US" dirty="0"/>
              <a:t>Logical storage unit</a:t>
            </a:r>
          </a:p>
          <a:p>
            <a:pPr lvl="1"/>
            <a:r>
              <a:rPr lang="en-US" altLang="en-US" dirty="0"/>
              <a:t>Collection of related information</a:t>
            </a:r>
            <a:endParaRPr lang="en-US" altLang="en-US" sz="800" dirty="0"/>
          </a:p>
          <a:p>
            <a:r>
              <a:rPr lang="en-US" altLang="en-US" b="1" dirty="0">
                <a:solidFill>
                  <a:srgbClr val="006699"/>
                </a:solidFill>
                <a:latin typeface="+mj-lt"/>
              </a:rPr>
              <a:t>File</a:t>
            </a:r>
            <a:r>
              <a:rPr lang="en-US" altLang="en-US" b="1" dirty="0">
                <a:solidFill>
                  <a:srgbClr val="3366FF"/>
                </a:solidFill>
              </a:rPr>
              <a:t> </a:t>
            </a:r>
            <a:r>
              <a:rPr lang="en-US" altLang="en-US" b="1" dirty="0">
                <a:solidFill>
                  <a:srgbClr val="006699"/>
                </a:solidFill>
                <a:latin typeface="+mj-lt"/>
              </a:rPr>
              <a:t>system</a:t>
            </a:r>
            <a:r>
              <a:rPr lang="en-US" altLang="en-US" dirty="0">
                <a:solidFill>
                  <a:srgbClr val="3366FF"/>
                </a:solidFill>
              </a:rPr>
              <a:t> </a:t>
            </a:r>
            <a:r>
              <a:rPr lang="en-US" altLang="en-US" dirty="0"/>
              <a:t>resides on secondary storage (disks)</a:t>
            </a:r>
          </a:p>
          <a:p>
            <a:pPr lvl="1"/>
            <a:r>
              <a:rPr lang="en-US" altLang="en-US" dirty="0"/>
              <a:t>Provided user interface to storage, mapping logical to physical</a:t>
            </a:r>
          </a:p>
          <a:p>
            <a:pPr lvl="1"/>
            <a:r>
              <a:rPr lang="en-US" altLang="en-US" dirty="0"/>
              <a:t>Provides efficient and convenient access to disk by allowing data to be stored, located retrieved easily</a:t>
            </a:r>
          </a:p>
          <a:p>
            <a:r>
              <a:rPr lang="en-US" altLang="en-US" dirty="0"/>
              <a:t>Disk provides in-place rewrite and random access</a:t>
            </a:r>
          </a:p>
          <a:p>
            <a:pPr lvl="1"/>
            <a:r>
              <a:rPr lang="en-US" altLang="en-US" dirty="0"/>
              <a:t>I/O transfers performed in </a:t>
            </a:r>
            <a:r>
              <a:rPr lang="en-US" altLang="en-US" b="1" dirty="0">
                <a:solidFill>
                  <a:srgbClr val="006699"/>
                </a:solidFill>
                <a:latin typeface="+mj-lt"/>
              </a:rPr>
              <a:t>blocks</a:t>
            </a:r>
            <a:r>
              <a:rPr lang="en-US" altLang="en-US" dirty="0"/>
              <a:t> of </a:t>
            </a:r>
            <a:r>
              <a:rPr lang="en-US" altLang="en-US" b="1" dirty="0">
                <a:solidFill>
                  <a:srgbClr val="006699"/>
                </a:solidFill>
                <a:latin typeface="+mj-lt"/>
              </a:rPr>
              <a:t>sectors</a:t>
            </a:r>
            <a:r>
              <a:rPr lang="en-US" altLang="en-US" dirty="0"/>
              <a:t> (usually 512 bytes)</a:t>
            </a:r>
            <a:endParaRPr lang="en-US" altLang="en-US" sz="800" dirty="0"/>
          </a:p>
          <a:p>
            <a:r>
              <a:rPr lang="en-US" altLang="en-US" b="1" dirty="0">
                <a:solidFill>
                  <a:srgbClr val="006699"/>
                </a:solidFill>
                <a:latin typeface="+mj-lt"/>
              </a:rPr>
              <a:t>File</a:t>
            </a:r>
            <a:r>
              <a:rPr lang="en-US" altLang="en-US" b="1" dirty="0">
                <a:solidFill>
                  <a:srgbClr val="3366FF"/>
                </a:solidFill>
              </a:rPr>
              <a:t> </a:t>
            </a:r>
            <a:r>
              <a:rPr lang="en-US" altLang="en-US" b="1" dirty="0">
                <a:solidFill>
                  <a:srgbClr val="006699"/>
                </a:solidFill>
                <a:latin typeface="+mj-lt"/>
              </a:rPr>
              <a:t>control</a:t>
            </a:r>
            <a:r>
              <a:rPr lang="en-US" altLang="en-US" b="1" dirty="0">
                <a:solidFill>
                  <a:srgbClr val="3366FF"/>
                </a:solidFill>
              </a:rPr>
              <a:t> </a:t>
            </a:r>
            <a:r>
              <a:rPr lang="en-US" altLang="en-US" b="1" dirty="0">
                <a:solidFill>
                  <a:srgbClr val="006699"/>
                </a:solidFill>
                <a:latin typeface="+mj-lt"/>
              </a:rPr>
              <a:t>block</a:t>
            </a:r>
            <a:r>
              <a:rPr lang="en-US" altLang="en-US" b="1" dirty="0">
                <a:solidFill>
                  <a:srgbClr val="3366FF"/>
                </a:solidFill>
              </a:rPr>
              <a:t> </a:t>
            </a:r>
            <a:r>
              <a:rPr lang="en-US" altLang="en-US" dirty="0"/>
              <a:t>(</a:t>
            </a:r>
            <a:r>
              <a:rPr lang="en-US" altLang="en-US" b="1" dirty="0">
                <a:solidFill>
                  <a:srgbClr val="006699"/>
                </a:solidFill>
                <a:latin typeface="+mj-lt"/>
              </a:rPr>
              <a:t>FCB</a:t>
            </a:r>
            <a:r>
              <a:rPr lang="en-US" altLang="en-US" dirty="0"/>
              <a:t>)</a:t>
            </a:r>
            <a:r>
              <a:rPr lang="en-US" altLang="en-US" dirty="0">
                <a:solidFill>
                  <a:srgbClr val="3366FF"/>
                </a:solidFill>
              </a:rPr>
              <a:t> </a:t>
            </a:r>
            <a:r>
              <a:rPr lang="en-US" altLang="en-US" dirty="0"/>
              <a:t>– storage structure consisting of information about a file</a:t>
            </a:r>
            <a:endParaRPr lang="en-US" altLang="en-US" sz="800" dirty="0"/>
          </a:p>
          <a:p>
            <a:r>
              <a:rPr lang="en-US" altLang="en-US" b="1" dirty="0">
                <a:solidFill>
                  <a:srgbClr val="006699"/>
                </a:solidFill>
                <a:latin typeface="+mj-lt"/>
              </a:rPr>
              <a:t>Device</a:t>
            </a:r>
            <a:r>
              <a:rPr lang="en-US" altLang="en-US" b="1" dirty="0">
                <a:solidFill>
                  <a:srgbClr val="3366FF"/>
                </a:solidFill>
              </a:rPr>
              <a:t> </a:t>
            </a:r>
            <a:r>
              <a:rPr lang="en-US" altLang="en-US" b="1" dirty="0">
                <a:solidFill>
                  <a:srgbClr val="006699"/>
                </a:solidFill>
                <a:latin typeface="+mj-lt"/>
              </a:rPr>
              <a:t>driver</a:t>
            </a:r>
            <a:r>
              <a:rPr lang="en-US" altLang="en-US" dirty="0">
                <a:solidFill>
                  <a:srgbClr val="3366FF"/>
                </a:solidFill>
              </a:rPr>
              <a:t> </a:t>
            </a:r>
            <a:r>
              <a:rPr lang="en-US" altLang="en-US" dirty="0"/>
              <a:t>controls the physical device </a:t>
            </a:r>
          </a:p>
          <a:p>
            <a:r>
              <a:rPr lang="en-US" altLang="en-US" dirty="0"/>
              <a:t>File system organized into layers</a:t>
            </a:r>
          </a:p>
          <a:p>
            <a:endParaRPr lang="en-US"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3A0EE9D2-5A50-485B-995D-057614792A29}"/>
              </a:ext>
            </a:extLst>
          </p:cNvPr>
          <p:cNvSpPr>
            <a:spLocks noGrp="1" noChangeArrowheads="1"/>
          </p:cNvSpPr>
          <p:nvPr>
            <p:ph type="title"/>
          </p:nvPr>
        </p:nvSpPr>
        <p:spPr>
          <a:xfrm>
            <a:off x="753220" y="235373"/>
            <a:ext cx="8229600" cy="576262"/>
          </a:xfrm>
        </p:spPr>
        <p:txBody>
          <a:bodyPr/>
          <a:lstStyle/>
          <a:p>
            <a:pPr eaLnBrk="1" hangingPunct="1"/>
            <a:r>
              <a:rPr lang="en-US" altLang="en-US" dirty="0"/>
              <a:t>A Typical File-system Organization</a:t>
            </a:r>
          </a:p>
        </p:txBody>
      </p:sp>
      <p:pic>
        <p:nvPicPr>
          <p:cNvPr id="23555" name="Picture 6" descr="10">
            <a:extLst>
              <a:ext uri="{FF2B5EF4-FFF2-40B4-BE49-F238E27FC236}">
                <a16:creationId xmlns:a16="http://schemas.microsoft.com/office/drawing/2014/main" id="{11F23387-FC88-4FE8-879E-C7AACF679E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2388" y="1187450"/>
            <a:ext cx="6910387"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72578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a:extLst>
              <a:ext uri="{FF2B5EF4-FFF2-40B4-BE49-F238E27FC236}">
                <a16:creationId xmlns:a16="http://schemas.microsoft.com/office/drawing/2014/main" id="{C8058584-11C1-41DB-99D5-09F204749D8D}"/>
              </a:ext>
            </a:extLst>
          </p:cNvPr>
          <p:cNvSpPr>
            <a:spLocks noGrp="1"/>
          </p:cNvSpPr>
          <p:nvPr>
            <p:ph type="title" idx="4294967295"/>
          </p:nvPr>
        </p:nvSpPr>
        <p:spPr>
          <a:xfrm>
            <a:off x="457200" y="235374"/>
            <a:ext cx="8229600" cy="576262"/>
          </a:xfrm>
        </p:spPr>
        <p:txBody>
          <a:bodyPr/>
          <a:lstStyle/>
          <a:p>
            <a:pPr eaLnBrk="1" hangingPunct="1"/>
            <a:r>
              <a:rPr lang="en-US" altLang="en-US" dirty="0"/>
              <a:t>Types of File Systems</a:t>
            </a:r>
          </a:p>
        </p:txBody>
      </p:sp>
      <p:sp>
        <p:nvSpPr>
          <p:cNvPr id="24579" name="Content Placeholder 3">
            <a:extLst>
              <a:ext uri="{FF2B5EF4-FFF2-40B4-BE49-F238E27FC236}">
                <a16:creationId xmlns:a16="http://schemas.microsoft.com/office/drawing/2014/main" id="{AD147D40-244B-495A-95A4-1E30381E8162}"/>
              </a:ext>
            </a:extLst>
          </p:cNvPr>
          <p:cNvSpPr>
            <a:spLocks noGrp="1"/>
          </p:cNvSpPr>
          <p:nvPr>
            <p:ph idx="4294967295"/>
          </p:nvPr>
        </p:nvSpPr>
        <p:spPr>
          <a:xfrm>
            <a:off x="886410" y="1284353"/>
            <a:ext cx="7688423" cy="4530725"/>
          </a:xfrm>
        </p:spPr>
        <p:txBody>
          <a:bodyPr/>
          <a:lstStyle/>
          <a:p>
            <a:r>
              <a:rPr lang="en-US" altLang="en-US" dirty="0"/>
              <a:t>We mostly talk of general-purpose file systems</a:t>
            </a:r>
          </a:p>
          <a:p>
            <a:r>
              <a:rPr lang="en-US" altLang="en-US" dirty="0"/>
              <a:t>But systems frequently have may file systems, some general- and some special- purpose</a:t>
            </a:r>
          </a:p>
          <a:p>
            <a:r>
              <a:rPr lang="en-US" altLang="en-US" dirty="0"/>
              <a:t>Consider Solaris has</a:t>
            </a:r>
          </a:p>
          <a:p>
            <a:pPr lvl="1"/>
            <a:r>
              <a:rPr lang="en-US" altLang="en-US" dirty="0" err="1"/>
              <a:t>tmpfs</a:t>
            </a:r>
            <a:r>
              <a:rPr lang="en-US" altLang="en-US" dirty="0"/>
              <a:t> – memory-based volatile FS for fast, temporary I/O</a:t>
            </a:r>
          </a:p>
          <a:p>
            <a:pPr lvl="1"/>
            <a:r>
              <a:rPr lang="en-US" altLang="en-US" dirty="0" err="1"/>
              <a:t>objfs</a:t>
            </a:r>
            <a:r>
              <a:rPr lang="en-US" altLang="en-US" dirty="0"/>
              <a:t> – interface into kernel memory to get kernel symbols for debugging</a:t>
            </a:r>
          </a:p>
          <a:p>
            <a:pPr lvl="1"/>
            <a:r>
              <a:rPr lang="en-US" altLang="en-US" dirty="0" err="1"/>
              <a:t>ctfs</a:t>
            </a:r>
            <a:r>
              <a:rPr lang="en-US" altLang="en-US" dirty="0"/>
              <a:t> – contract file system for managing daemons </a:t>
            </a:r>
          </a:p>
          <a:p>
            <a:pPr lvl="1"/>
            <a:r>
              <a:rPr lang="en-US" altLang="en-US" dirty="0" err="1"/>
              <a:t>lofs</a:t>
            </a:r>
            <a:r>
              <a:rPr lang="en-US" altLang="en-US" dirty="0"/>
              <a:t> – loopback file system allows one FS to be accessed in place of another</a:t>
            </a:r>
          </a:p>
          <a:p>
            <a:pPr lvl="1"/>
            <a:r>
              <a:rPr lang="en-US" altLang="en-US" dirty="0" err="1"/>
              <a:t>procfs</a:t>
            </a:r>
            <a:r>
              <a:rPr lang="en-US" altLang="en-US" dirty="0"/>
              <a:t> – kernel interface to process structures</a:t>
            </a:r>
          </a:p>
          <a:p>
            <a:pPr lvl="1"/>
            <a:r>
              <a:rPr lang="en-US" altLang="en-US" dirty="0" err="1"/>
              <a:t>ufs</a:t>
            </a:r>
            <a:r>
              <a:rPr lang="en-US" altLang="en-US" dirty="0"/>
              <a:t>, </a:t>
            </a:r>
            <a:r>
              <a:rPr lang="en-US" altLang="en-US" dirty="0" err="1"/>
              <a:t>zfs</a:t>
            </a:r>
            <a:r>
              <a:rPr lang="en-US" altLang="en-US" dirty="0"/>
              <a:t> – general purpose file systems</a:t>
            </a:r>
          </a:p>
        </p:txBody>
      </p:sp>
    </p:spTree>
    <p:extLst>
      <p:ext uri="{BB962C8B-B14F-4D97-AF65-F5344CB8AC3E}">
        <p14:creationId xmlns:p14="http://schemas.microsoft.com/office/powerpoint/2010/main" val="3991917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762793" y="966066"/>
            <a:ext cx="8381207" cy="5545393"/>
          </a:xfrm>
        </p:spPr>
        <p:txBody>
          <a:bodyPr/>
          <a:lstStyle/>
          <a:p>
            <a:pPr marL="0" indent="0">
              <a:buNone/>
            </a:pPr>
            <a:r>
              <a:rPr lang="en-US" b="1" dirty="0">
                <a:highlight>
                  <a:srgbClr val="FFFF00"/>
                </a:highlight>
              </a:rPr>
              <a:t>1. File Concepts:</a:t>
            </a:r>
          </a:p>
          <a:p>
            <a:pPr lvl="1"/>
            <a:r>
              <a:rPr lang="en-US" b="1" dirty="0"/>
              <a:t>Attributes, Operations, Types, Structure</a:t>
            </a:r>
          </a:p>
          <a:p>
            <a:pPr marL="0" indent="0">
              <a:buNone/>
            </a:pPr>
            <a:r>
              <a:rPr lang="en-US" b="1" dirty="0"/>
              <a:t>2. Access Methods</a:t>
            </a:r>
          </a:p>
          <a:p>
            <a:pPr lvl="1"/>
            <a:r>
              <a:rPr lang="en-US" b="1" dirty="0"/>
              <a:t>Sequential</a:t>
            </a:r>
          </a:p>
          <a:p>
            <a:pPr lvl="1"/>
            <a:r>
              <a:rPr lang="en-US" b="1" dirty="0"/>
              <a:t>Random</a:t>
            </a:r>
          </a:p>
          <a:p>
            <a:pPr marL="0" indent="0">
              <a:buNone/>
            </a:pPr>
            <a:r>
              <a:rPr lang="en-US" b="1" dirty="0"/>
              <a:t>3. Directory Structure</a:t>
            </a:r>
          </a:p>
          <a:p>
            <a:pPr lvl="1"/>
            <a:r>
              <a:rPr lang="en-US" b="1" dirty="0"/>
              <a:t>Operations</a:t>
            </a:r>
          </a:p>
          <a:p>
            <a:pPr lvl="1"/>
            <a:r>
              <a:rPr lang="en-US" b="1" dirty="0"/>
              <a:t>Types: single-level, tree-structured, acyclic-graph, general graph</a:t>
            </a:r>
          </a:p>
          <a:p>
            <a:pPr marL="0" indent="0">
              <a:buNone/>
            </a:pPr>
            <a:r>
              <a:rPr lang="en-US" b="1" dirty="0"/>
              <a:t>4. File Allocation Methods</a:t>
            </a:r>
          </a:p>
          <a:p>
            <a:pPr lvl="1"/>
            <a:r>
              <a:rPr lang="en-US" b="1" dirty="0"/>
              <a:t>Contiguous; Linked; Index</a:t>
            </a:r>
          </a:p>
          <a:p>
            <a:pPr marL="0" indent="0">
              <a:buNone/>
            </a:pPr>
            <a:r>
              <a:rPr lang="en-US" b="1" dirty="0"/>
              <a:t>5. File Systems: </a:t>
            </a:r>
          </a:p>
          <a:p>
            <a:pPr lvl="1"/>
            <a:r>
              <a:rPr lang="en-US" b="1" dirty="0"/>
              <a:t>Structures, Mounting, Protection, Implementation</a:t>
            </a:r>
          </a:p>
          <a:p>
            <a:pPr marL="0" indent="0">
              <a:buNone/>
            </a:pPr>
            <a:r>
              <a:rPr lang="en-US" b="1" dirty="0"/>
              <a:t>6. Other Issues</a:t>
            </a:r>
          </a:p>
        </p:txBody>
      </p:sp>
    </p:spTree>
    <p:extLst>
      <p:ext uri="{BB962C8B-B14F-4D97-AF65-F5344CB8AC3E}">
        <p14:creationId xmlns:p14="http://schemas.microsoft.com/office/powerpoint/2010/main" val="28362255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a:extLst>
              <a:ext uri="{FF2B5EF4-FFF2-40B4-BE49-F238E27FC236}">
                <a16:creationId xmlns:a16="http://schemas.microsoft.com/office/drawing/2014/main" id="{B4D5E75F-FA80-449A-915F-D2BD587208C9}"/>
              </a:ext>
            </a:extLst>
          </p:cNvPr>
          <p:cNvSpPr>
            <a:spLocks noGrp="1" noChangeArrowheads="1"/>
          </p:cNvSpPr>
          <p:nvPr>
            <p:ph type="title"/>
          </p:nvPr>
        </p:nvSpPr>
        <p:spPr>
          <a:xfrm>
            <a:off x="457200" y="238549"/>
            <a:ext cx="8229600" cy="576262"/>
          </a:xfrm>
        </p:spPr>
        <p:txBody>
          <a:bodyPr/>
          <a:lstStyle/>
          <a:p>
            <a:pPr eaLnBrk="1" hangingPunct="1"/>
            <a:r>
              <a:rPr lang="en-US" altLang="en-US" dirty="0"/>
              <a:t>Layered File System</a:t>
            </a:r>
          </a:p>
        </p:txBody>
      </p:sp>
      <p:pic>
        <p:nvPicPr>
          <p:cNvPr id="13314" name="Picture 2">
            <a:extLst>
              <a:ext uri="{FF2B5EF4-FFF2-40B4-BE49-F238E27FC236}">
                <a16:creationId xmlns:a16="http://schemas.microsoft.com/office/drawing/2014/main" id="{441F3BCD-EC43-449D-BDE4-031AB51C61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1190625"/>
            <a:ext cx="2305050" cy="451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CDBB66CE-15D9-45C4-9141-1EC5CCDA6599}"/>
              </a:ext>
            </a:extLst>
          </p:cNvPr>
          <p:cNvSpPr>
            <a:spLocks noGrp="1" noChangeArrowheads="1"/>
          </p:cNvSpPr>
          <p:nvPr>
            <p:ph type="title"/>
          </p:nvPr>
        </p:nvSpPr>
        <p:spPr>
          <a:xfrm>
            <a:off x="457200" y="245093"/>
            <a:ext cx="8229600" cy="576262"/>
          </a:xfrm>
        </p:spPr>
        <p:txBody>
          <a:bodyPr/>
          <a:lstStyle/>
          <a:p>
            <a:r>
              <a:rPr lang="en-US" altLang="en-US" dirty="0"/>
              <a:t>File System Layers</a:t>
            </a:r>
          </a:p>
        </p:txBody>
      </p:sp>
      <p:sp>
        <p:nvSpPr>
          <p:cNvPr id="8195" name="Content Placeholder 2">
            <a:extLst>
              <a:ext uri="{FF2B5EF4-FFF2-40B4-BE49-F238E27FC236}">
                <a16:creationId xmlns:a16="http://schemas.microsoft.com/office/drawing/2014/main" id="{DDAD3471-F4DF-5B4A-AD80-1B5DCFD2163D}"/>
              </a:ext>
            </a:extLst>
          </p:cNvPr>
          <p:cNvSpPr>
            <a:spLocks noGrp="1"/>
          </p:cNvSpPr>
          <p:nvPr>
            <p:ph idx="1"/>
          </p:nvPr>
        </p:nvSpPr>
        <p:spPr>
          <a:xfrm>
            <a:off x="894186" y="1210716"/>
            <a:ext cx="7689977" cy="4803775"/>
          </a:xfrm>
        </p:spPr>
        <p:txBody>
          <a:bodyPr/>
          <a:lstStyle/>
          <a:p>
            <a:pPr>
              <a:defRPr/>
            </a:pPr>
            <a:r>
              <a:rPr lang="en-US" altLang="en-US" b="1" dirty="0">
                <a:solidFill>
                  <a:srgbClr val="006699"/>
                </a:solidFill>
                <a:latin typeface="+mj-lt"/>
              </a:rPr>
              <a:t>Device</a:t>
            </a:r>
            <a:r>
              <a:rPr lang="en-US" altLang="en-US" b="1" dirty="0">
                <a:solidFill>
                  <a:srgbClr val="3366FF"/>
                </a:solidFill>
              </a:rPr>
              <a:t> </a:t>
            </a:r>
            <a:r>
              <a:rPr lang="en-US" altLang="en-US" b="1" dirty="0">
                <a:solidFill>
                  <a:srgbClr val="006699"/>
                </a:solidFill>
                <a:latin typeface="+mj-lt"/>
              </a:rPr>
              <a:t>drivers</a:t>
            </a:r>
            <a:r>
              <a:rPr lang="en-US" altLang="en-US" b="1" dirty="0">
                <a:solidFill>
                  <a:srgbClr val="3366FF"/>
                </a:solidFill>
              </a:rPr>
              <a:t> </a:t>
            </a:r>
            <a:r>
              <a:rPr lang="en-US" altLang="en-US" dirty="0"/>
              <a:t>manage I/O devices at the I/O control layer</a:t>
            </a:r>
          </a:p>
          <a:p>
            <a:pPr lvl="1">
              <a:defRPr/>
            </a:pPr>
            <a:r>
              <a:rPr lang="en-US" altLang="en-US" dirty="0"/>
              <a:t>Given commands like </a:t>
            </a:r>
            <a:r>
              <a:rPr lang="ja-JP" altLang="en-US" dirty="0"/>
              <a:t>“</a:t>
            </a:r>
            <a:r>
              <a:rPr lang="en-US" altLang="ja-JP" dirty="0"/>
              <a:t>read drive1, cylinder 72, track 2, sector 10, into memory location 1060</a:t>
            </a:r>
            <a:r>
              <a:rPr lang="ja-JP" altLang="en-US" dirty="0"/>
              <a:t>”</a:t>
            </a:r>
            <a:r>
              <a:rPr lang="en-US" altLang="ja-JP" dirty="0"/>
              <a:t> outputs low-level hardware specific commands to hardware controller</a:t>
            </a:r>
            <a:endParaRPr lang="en-US" altLang="ja-JP" b="1" dirty="0">
              <a:solidFill>
                <a:srgbClr val="3366FF"/>
              </a:solidFill>
            </a:endParaRPr>
          </a:p>
          <a:p>
            <a:pPr>
              <a:defRPr/>
            </a:pPr>
            <a:r>
              <a:rPr lang="en-US" altLang="en-US" b="1" dirty="0">
                <a:solidFill>
                  <a:srgbClr val="006699"/>
                </a:solidFill>
                <a:latin typeface="+mj-lt"/>
              </a:rPr>
              <a:t>Basic</a:t>
            </a:r>
            <a:r>
              <a:rPr lang="en-US" altLang="en-US" b="1" dirty="0">
                <a:solidFill>
                  <a:srgbClr val="3366FF"/>
                </a:solidFill>
              </a:rPr>
              <a:t> </a:t>
            </a:r>
            <a:r>
              <a:rPr lang="en-US" altLang="en-US" b="1" dirty="0">
                <a:solidFill>
                  <a:srgbClr val="006699"/>
                </a:solidFill>
                <a:latin typeface="+mj-lt"/>
              </a:rPr>
              <a:t>file</a:t>
            </a:r>
            <a:r>
              <a:rPr lang="en-US" altLang="en-US" b="1" dirty="0">
                <a:solidFill>
                  <a:srgbClr val="3366FF"/>
                </a:solidFill>
              </a:rPr>
              <a:t> </a:t>
            </a:r>
            <a:r>
              <a:rPr lang="en-US" altLang="en-US" b="1" dirty="0">
                <a:solidFill>
                  <a:srgbClr val="006699"/>
                </a:solidFill>
                <a:latin typeface="+mj-lt"/>
              </a:rPr>
              <a:t>system</a:t>
            </a:r>
            <a:r>
              <a:rPr lang="en-US" altLang="en-US" b="1" dirty="0">
                <a:solidFill>
                  <a:srgbClr val="3366FF"/>
                </a:solidFill>
              </a:rPr>
              <a:t> </a:t>
            </a:r>
            <a:r>
              <a:rPr lang="en-US" altLang="en-US" dirty="0"/>
              <a:t>given command like </a:t>
            </a:r>
            <a:r>
              <a:rPr lang="ja-JP" altLang="en-US" dirty="0"/>
              <a:t>“</a:t>
            </a:r>
            <a:r>
              <a:rPr lang="en-US" altLang="ja-JP" dirty="0"/>
              <a:t>retrieve block 123</a:t>
            </a:r>
            <a:r>
              <a:rPr lang="ja-JP" altLang="en-US" dirty="0"/>
              <a:t>”</a:t>
            </a:r>
            <a:r>
              <a:rPr lang="en-US" altLang="ja-JP" dirty="0"/>
              <a:t> translates to device driver</a:t>
            </a:r>
          </a:p>
          <a:p>
            <a:pPr>
              <a:defRPr/>
            </a:pPr>
            <a:r>
              <a:rPr lang="en-US" altLang="en-US" dirty="0"/>
              <a:t>Also manages memory buffers and caches (allocation, freeing, replacement) </a:t>
            </a:r>
          </a:p>
          <a:p>
            <a:pPr lvl="1">
              <a:defRPr/>
            </a:pPr>
            <a:r>
              <a:rPr lang="en-US" altLang="en-US" dirty="0"/>
              <a:t>Buffers hold data in transit</a:t>
            </a:r>
          </a:p>
          <a:p>
            <a:pPr lvl="1">
              <a:defRPr/>
            </a:pPr>
            <a:r>
              <a:rPr lang="en-US" altLang="en-US" dirty="0"/>
              <a:t>Caches hold frequently used data</a:t>
            </a:r>
            <a:endParaRPr lang="en-US" altLang="ja-JP" b="1" dirty="0">
              <a:solidFill>
                <a:srgbClr val="3366FF"/>
              </a:solidFill>
            </a:endParaRPr>
          </a:p>
          <a:p>
            <a:pPr>
              <a:defRPr/>
            </a:pPr>
            <a:r>
              <a:rPr lang="en-US" altLang="en-US" b="1" dirty="0">
                <a:solidFill>
                  <a:srgbClr val="006699"/>
                </a:solidFill>
                <a:latin typeface="+mj-lt"/>
              </a:rPr>
              <a:t>File</a:t>
            </a:r>
            <a:r>
              <a:rPr lang="en-US" altLang="en-US" b="1" dirty="0">
                <a:solidFill>
                  <a:srgbClr val="3366FF"/>
                </a:solidFill>
              </a:rPr>
              <a:t> </a:t>
            </a:r>
            <a:r>
              <a:rPr lang="en-US" altLang="en-US" b="1" dirty="0">
                <a:solidFill>
                  <a:srgbClr val="006699"/>
                </a:solidFill>
                <a:latin typeface="+mj-lt"/>
              </a:rPr>
              <a:t>organization</a:t>
            </a:r>
            <a:r>
              <a:rPr lang="en-US" altLang="en-US" b="1" dirty="0">
                <a:solidFill>
                  <a:srgbClr val="3366FF"/>
                </a:solidFill>
              </a:rPr>
              <a:t> </a:t>
            </a:r>
            <a:r>
              <a:rPr lang="en-US" altLang="en-US" b="1" dirty="0">
                <a:solidFill>
                  <a:srgbClr val="006699"/>
                </a:solidFill>
                <a:latin typeface="+mj-lt"/>
              </a:rPr>
              <a:t>module</a:t>
            </a:r>
            <a:r>
              <a:rPr lang="en-US" altLang="en-US" b="1" dirty="0">
                <a:solidFill>
                  <a:srgbClr val="3366FF"/>
                </a:solidFill>
              </a:rPr>
              <a:t> </a:t>
            </a:r>
            <a:r>
              <a:rPr lang="en-US" altLang="en-US" dirty="0"/>
              <a:t>understands files, logical address, and physical blocks</a:t>
            </a:r>
          </a:p>
          <a:p>
            <a:pPr marL="285750" lvl="1">
              <a:buClr>
                <a:srgbClr val="993300"/>
              </a:buClr>
              <a:buFont typeface="Wingdings" panose="05000000000000000000" pitchFamily="2" charset="2"/>
              <a:buChar char="§"/>
              <a:defRPr/>
            </a:pPr>
            <a:r>
              <a:rPr lang="en-US" altLang="en-US" dirty="0"/>
              <a:t>Translates logical block # to physical block #</a:t>
            </a:r>
          </a:p>
          <a:p>
            <a:pPr marL="285750" lvl="1">
              <a:buClr>
                <a:srgbClr val="993300"/>
              </a:buClr>
              <a:buFont typeface="Wingdings" panose="05000000000000000000" pitchFamily="2" charset="2"/>
              <a:buChar char="§"/>
              <a:defRPr/>
            </a:pPr>
            <a:r>
              <a:rPr lang="en-US" altLang="en-US" dirty="0"/>
              <a:t>Manages free space, disk allocation</a:t>
            </a:r>
          </a:p>
          <a:p>
            <a:pPr marL="1027113" lvl="3" indent="-341313">
              <a:buClr>
                <a:srgbClr val="993300"/>
              </a:buClr>
              <a:buSzPct val="90000"/>
              <a:buFont typeface="Monotype Sorts" pitchFamily="-84" charset="2"/>
              <a:buChar char="n"/>
              <a:defRPr/>
            </a:pPr>
            <a:endParaRPr lang="en-US" altLang="en-US" dirty="0"/>
          </a:p>
          <a:p>
            <a:pPr lvl="1">
              <a:buClr>
                <a:srgbClr val="993300"/>
              </a:buClr>
              <a:buSzPct val="90000"/>
              <a:buFont typeface="Monotype Sorts" pitchFamily="-84" charset="2"/>
              <a:buChar char="n"/>
              <a:defRPr/>
            </a:pPr>
            <a:endParaRPr lang="en-US" altLang="en-US" dirty="0"/>
          </a:p>
          <a:p>
            <a:pPr marL="1027113" lvl="3" indent="-341313">
              <a:buClr>
                <a:srgbClr val="993300"/>
              </a:buClr>
              <a:buSzPct val="90000"/>
              <a:buFont typeface="Monotype Sorts" pitchFamily="-84" charset="2"/>
              <a:buChar char="n"/>
              <a:defRPr/>
            </a:pPr>
            <a:endParaRPr lang="en-US" altLang="en-US" dirty="0"/>
          </a:p>
          <a:p>
            <a:pPr>
              <a:defRPr/>
            </a:pPr>
            <a:endParaRPr lang="en-US" alt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D1679D0F-FB9C-4217-AF0B-A91D899C7165}"/>
              </a:ext>
            </a:extLst>
          </p:cNvPr>
          <p:cNvSpPr>
            <a:spLocks noGrp="1" noChangeArrowheads="1"/>
          </p:cNvSpPr>
          <p:nvPr>
            <p:ph type="title"/>
          </p:nvPr>
        </p:nvSpPr>
        <p:spPr>
          <a:xfrm>
            <a:off x="457200" y="247880"/>
            <a:ext cx="8229600" cy="576262"/>
          </a:xfrm>
        </p:spPr>
        <p:txBody>
          <a:bodyPr/>
          <a:lstStyle/>
          <a:p>
            <a:r>
              <a:rPr lang="en-US" altLang="en-US" dirty="0"/>
              <a:t>File System Layers (Cont.)</a:t>
            </a:r>
          </a:p>
        </p:txBody>
      </p:sp>
      <p:sp>
        <p:nvSpPr>
          <p:cNvPr id="16386" name="Content Placeholder 2">
            <a:extLst>
              <a:ext uri="{FF2B5EF4-FFF2-40B4-BE49-F238E27FC236}">
                <a16:creationId xmlns:a16="http://schemas.microsoft.com/office/drawing/2014/main" id="{190C61EE-E2DF-40C7-AD60-5A1AC9076867}"/>
              </a:ext>
            </a:extLst>
          </p:cNvPr>
          <p:cNvSpPr>
            <a:spLocks noGrp="1" noChangeArrowheads="1"/>
          </p:cNvSpPr>
          <p:nvPr>
            <p:ph idx="1"/>
          </p:nvPr>
        </p:nvSpPr>
        <p:spPr>
          <a:xfrm>
            <a:off x="891399" y="1243661"/>
            <a:ext cx="6754002" cy="5004739"/>
          </a:xfrm>
        </p:spPr>
        <p:txBody>
          <a:bodyPr/>
          <a:lstStyle/>
          <a:p>
            <a:r>
              <a:rPr lang="en-US" altLang="en-US" b="1" dirty="0">
                <a:solidFill>
                  <a:srgbClr val="006699"/>
                </a:solidFill>
                <a:latin typeface="+mj-lt"/>
              </a:rPr>
              <a:t>Logical</a:t>
            </a:r>
            <a:r>
              <a:rPr lang="en-US" altLang="en-US" b="1" dirty="0">
                <a:solidFill>
                  <a:srgbClr val="3366FF"/>
                </a:solidFill>
              </a:rPr>
              <a:t> </a:t>
            </a:r>
            <a:r>
              <a:rPr lang="en-US" altLang="en-US" b="1" dirty="0">
                <a:solidFill>
                  <a:srgbClr val="006699"/>
                </a:solidFill>
                <a:latin typeface="+mj-lt"/>
              </a:rPr>
              <a:t>file</a:t>
            </a:r>
            <a:r>
              <a:rPr lang="en-US" altLang="en-US" b="1" dirty="0">
                <a:solidFill>
                  <a:srgbClr val="3366FF"/>
                </a:solidFill>
              </a:rPr>
              <a:t> </a:t>
            </a:r>
            <a:r>
              <a:rPr lang="en-US" altLang="en-US" b="1" dirty="0">
                <a:solidFill>
                  <a:srgbClr val="006699"/>
                </a:solidFill>
                <a:latin typeface="+mj-lt"/>
              </a:rPr>
              <a:t>system</a:t>
            </a:r>
            <a:r>
              <a:rPr lang="en-US" altLang="en-US" b="1" dirty="0">
                <a:solidFill>
                  <a:srgbClr val="3366FF"/>
                </a:solidFill>
              </a:rPr>
              <a:t> </a:t>
            </a:r>
            <a:r>
              <a:rPr lang="en-US" altLang="en-US" dirty="0"/>
              <a:t>manages metadata information</a:t>
            </a:r>
          </a:p>
          <a:p>
            <a:pPr lvl="1"/>
            <a:r>
              <a:rPr lang="en-US" altLang="en-US" dirty="0"/>
              <a:t>Translates file name into file number, file handle, location by maintaining file control blocks (</a:t>
            </a:r>
            <a:r>
              <a:rPr lang="en-US" altLang="en-US" b="1" dirty="0">
                <a:solidFill>
                  <a:srgbClr val="006699"/>
                </a:solidFill>
                <a:latin typeface="+mj-lt"/>
              </a:rPr>
              <a:t>inodes</a:t>
            </a:r>
            <a:r>
              <a:rPr lang="en-US" altLang="en-US" dirty="0"/>
              <a:t> in UNIX)</a:t>
            </a:r>
          </a:p>
          <a:p>
            <a:pPr lvl="1"/>
            <a:r>
              <a:rPr lang="en-US" altLang="en-US" dirty="0"/>
              <a:t>Directory management</a:t>
            </a:r>
          </a:p>
          <a:p>
            <a:pPr lvl="1"/>
            <a:r>
              <a:rPr lang="en-US" altLang="en-US" dirty="0"/>
              <a:t>Protection</a:t>
            </a:r>
          </a:p>
          <a:p>
            <a:r>
              <a:rPr lang="en-US" altLang="en-US" dirty="0"/>
              <a:t>Layering useful for reducing complexity and redundancy, but adds overhead and can decrease performance </a:t>
            </a:r>
          </a:p>
          <a:p>
            <a:r>
              <a:rPr lang="en-US" altLang="en-US" dirty="0"/>
              <a:t>Logical layers can be implemented by any coding method according to OS designer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DB183F6F-CF73-40EC-8D07-F3938BC23E83}"/>
              </a:ext>
            </a:extLst>
          </p:cNvPr>
          <p:cNvSpPr>
            <a:spLocks noGrp="1" noChangeArrowheads="1"/>
          </p:cNvSpPr>
          <p:nvPr>
            <p:ph type="title"/>
          </p:nvPr>
        </p:nvSpPr>
        <p:spPr>
          <a:xfrm>
            <a:off x="859387" y="241336"/>
            <a:ext cx="7724775" cy="576262"/>
          </a:xfrm>
        </p:spPr>
        <p:txBody>
          <a:bodyPr/>
          <a:lstStyle/>
          <a:p>
            <a:pPr eaLnBrk="1" hangingPunct="1"/>
            <a:r>
              <a:rPr lang="en-US" altLang="en-US" dirty="0"/>
              <a:t>File-System Operations</a:t>
            </a:r>
          </a:p>
        </p:txBody>
      </p:sp>
      <p:sp>
        <p:nvSpPr>
          <p:cNvPr id="18434" name="Content Placeholder 2">
            <a:extLst>
              <a:ext uri="{FF2B5EF4-FFF2-40B4-BE49-F238E27FC236}">
                <a16:creationId xmlns:a16="http://schemas.microsoft.com/office/drawing/2014/main" id="{F5FDD909-A5BC-4211-8C91-9570F3CAE41F}"/>
              </a:ext>
            </a:extLst>
          </p:cNvPr>
          <p:cNvSpPr>
            <a:spLocks noGrp="1" noChangeArrowheads="1"/>
          </p:cNvSpPr>
          <p:nvPr>
            <p:ph idx="1"/>
          </p:nvPr>
        </p:nvSpPr>
        <p:spPr>
          <a:xfrm>
            <a:off x="888612" y="1244281"/>
            <a:ext cx="7658230" cy="4530725"/>
          </a:xfrm>
        </p:spPr>
        <p:txBody>
          <a:bodyPr/>
          <a:lstStyle/>
          <a:p>
            <a:r>
              <a:rPr lang="en-US" altLang="en-US" dirty="0"/>
              <a:t>We have system calls at the API level, but how do we implement their functions?</a:t>
            </a:r>
          </a:p>
          <a:p>
            <a:pPr lvl="1"/>
            <a:r>
              <a:rPr lang="en-US" altLang="en-US" dirty="0"/>
              <a:t>On-disk and in-memory structures</a:t>
            </a:r>
          </a:p>
          <a:p>
            <a:r>
              <a:rPr lang="en-US" altLang="en-US" b="1" dirty="0">
                <a:solidFill>
                  <a:srgbClr val="006699"/>
                </a:solidFill>
                <a:latin typeface="+mj-lt"/>
              </a:rPr>
              <a:t>Boot</a:t>
            </a:r>
            <a:r>
              <a:rPr lang="en-US" altLang="en-US" b="1" dirty="0">
                <a:solidFill>
                  <a:srgbClr val="3366FF"/>
                </a:solidFill>
              </a:rPr>
              <a:t> </a:t>
            </a:r>
            <a:r>
              <a:rPr lang="en-US" altLang="en-US" b="1" dirty="0">
                <a:solidFill>
                  <a:srgbClr val="006699"/>
                </a:solidFill>
                <a:latin typeface="+mj-lt"/>
              </a:rPr>
              <a:t>control</a:t>
            </a:r>
            <a:r>
              <a:rPr lang="en-US" altLang="en-US" b="1" dirty="0">
                <a:solidFill>
                  <a:srgbClr val="3366FF"/>
                </a:solidFill>
              </a:rPr>
              <a:t> </a:t>
            </a:r>
            <a:r>
              <a:rPr lang="en-US" altLang="en-US" b="1" dirty="0">
                <a:solidFill>
                  <a:srgbClr val="006699"/>
                </a:solidFill>
                <a:latin typeface="+mj-lt"/>
              </a:rPr>
              <a:t>block</a:t>
            </a:r>
            <a:r>
              <a:rPr lang="en-US" altLang="en-US" dirty="0">
                <a:solidFill>
                  <a:srgbClr val="3366FF"/>
                </a:solidFill>
              </a:rPr>
              <a:t> </a:t>
            </a:r>
            <a:r>
              <a:rPr lang="en-US" altLang="en-US" dirty="0"/>
              <a:t>contains info needed by system to boot OS from that volume</a:t>
            </a:r>
          </a:p>
          <a:p>
            <a:pPr lvl="1"/>
            <a:r>
              <a:rPr lang="en-US" altLang="en-US" dirty="0"/>
              <a:t>Needed if volume contains OS, usually first block of volume</a:t>
            </a:r>
          </a:p>
          <a:p>
            <a:r>
              <a:rPr lang="en-US" altLang="en-US" b="1" dirty="0">
                <a:solidFill>
                  <a:srgbClr val="006699"/>
                </a:solidFill>
                <a:latin typeface="+mj-lt"/>
              </a:rPr>
              <a:t>Volume</a:t>
            </a:r>
            <a:r>
              <a:rPr lang="en-US" altLang="en-US" b="1" dirty="0">
                <a:solidFill>
                  <a:srgbClr val="3366FF"/>
                </a:solidFill>
              </a:rPr>
              <a:t> </a:t>
            </a:r>
            <a:r>
              <a:rPr lang="en-US" altLang="en-US" b="1" dirty="0">
                <a:solidFill>
                  <a:srgbClr val="006699"/>
                </a:solidFill>
                <a:latin typeface="+mj-lt"/>
              </a:rPr>
              <a:t>control</a:t>
            </a:r>
            <a:r>
              <a:rPr lang="en-US" altLang="en-US" b="1" dirty="0">
                <a:solidFill>
                  <a:srgbClr val="3366FF"/>
                </a:solidFill>
              </a:rPr>
              <a:t> </a:t>
            </a:r>
            <a:r>
              <a:rPr lang="en-US" altLang="en-US" b="1" dirty="0">
                <a:solidFill>
                  <a:srgbClr val="006699"/>
                </a:solidFill>
                <a:latin typeface="+mj-lt"/>
              </a:rPr>
              <a:t>block</a:t>
            </a:r>
            <a:r>
              <a:rPr lang="en-US" altLang="en-US" b="1" dirty="0">
                <a:solidFill>
                  <a:srgbClr val="3366FF"/>
                </a:solidFill>
              </a:rPr>
              <a:t> </a:t>
            </a:r>
            <a:r>
              <a:rPr lang="en-US" altLang="en-US" b="1" dirty="0">
                <a:solidFill>
                  <a:srgbClr val="000000"/>
                </a:solidFill>
              </a:rPr>
              <a:t>(</a:t>
            </a:r>
            <a:r>
              <a:rPr lang="en-US" altLang="en-US" b="1" dirty="0">
                <a:solidFill>
                  <a:srgbClr val="006699"/>
                </a:solidFill>
                <a:latin typeface="+mj-lt"/>
              </a:rPr>
              <a:t>superblock</a:t>
            </a:r>
            <a:r>
              <a:rPr lang="en-US" altLang="en-US" b="1" dirty="0">
                <a:solidFill>
                  <a:srgbClr val="3366FF"/>
                </a:solidFill>
              </a:rPr>
              <a:t>, </a:t>
            </a:r>
            <a:r>
              <a:rPr lang="en-US" altLang="en-US" b="1" dirty="0">
                <a:solidFill>
                  <a:srgbClr val="006699"/>
                </a:solidFill>
                <a:latin typeface="+mj-lt"/>
              </a:rPr>
              <a:t>master</a:t>
            </a:r>
            <a:r>
              <a:rPr lang="en-US" altLang="en-US" b="1" dirty="0">
                <a:solidFill>
                  <a:srgbClr val="3366FF"/>
                </a:solidFill>
              </a:rPr>
              <a:t> </a:t>
            </a:r>
            <a:r>
              <a:rPr lang="en-US" altLang="en-US" b="1" dirty="0">
                <a:solidFill>
                  <a:srgbClr val="006699"/>
                </a:solidFill>
                <a:latin typeface="+mj-lt"/>
              </a:rPr>
              <a:t>file</a:t>
            </a:r>
            <a:r>
              <a:rPr lang="en-US" altLang="en-US" b="1" dirty="0">
                <a:solidFill>
                  <a:srgbClr val="3366FF"/>
                </a:solidFill>
              </a:rPr>
              <a:t> </a:t>
            </a:r>
            <a:r>
              <a:rPr lang="en-US" altLang="en-US" b="1" dirty="0">
                <a:solidFill>
                  <a:srgbClr val="006699"/>
                </a:solidFill>
                <a:latin typeface="+mj-lt"/>
              </a:rPr>
              <a:t>table</a:t>
            </a:r>
            <a:r>
              <a:rPr lang="en-US" altLang="en-US" b="1" dirty="0">
                <a:solidFill>
                  <a:srgbClr val="000000"/>
                </a:solidFill>
              </a:rPr>
              <a:t>)</a:t>
            </a:r>
            <a:r>
              <a:rPr lang="en-US" altLang="en-US" dirty="0">
                <a:solidFill>
                  <a:srgbClr val="3366FF"/>
                </a:solidFill>
              </a:rPr>
              <a:t> </a:t>
            </a:r>
            <a:r>
              <a:rPr lang="en-US" altLang="en-US" dirty="0"/>
              <a:t>contains volume details</a:t>
            </a:r>
          </a:p>
          <a:p>
            <a:pPr lvl="1"/>
            <a:r>
              <a:rPr lang="en-US" altLang="en-US" dirty="0"/>
              <a:t>Total # of </a:t>
            </a:r>
            <a:r>
              <a:rPr lang="en-US" altLang="en-US" dirty="0" err="1"/>
              <a:t>blocksblocks</a:t>
            </a:r>
            <a:r>
              <a:rPr lang="en-US" altLang="en-US" dirty="0"/>
              <a:t>, block size, free block pointers or array, # of free </a:t>
            </a:r>
          </a:p>
          <a:p>
            <a:r>
              <a:rPr lang="en-US" altLang="en-US" dirty="0"/>
              <a:t>Directory structure organizes the files</a:t>
            </a:r>
          </a:p>
          <a:p>
            <a:pPr lvl="1"/>
            <a:r>
              <a:rPr lang="en-US" altLang="en-US" dirty="0"/>
              <a:t>Names and inode numbers, master file table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762793" y="966066"/>
            <a:ext cx="8381207" cy="5545393"/>
          </a:xfrm>
        </p:spPr>
        <p:txBody>
          <a:bodyPr/>
          <a:lstStyle/>
          <a:p>
            <a:pPr marL="0" indent="0">
              <a:buNone/>
            </a:pPr>
            <a:r>
              <a:rPr lang="en-US" b="1" dirty="0"/>
              <a:t>1. File Concepts:</a:t>
            </a:r>
          </a:p>
          <a:p>
            <a:pPr lvl="1"/>
            <a:r>
              <a:rPr lang="en-US" b="1" dirty="0"/>
              <a:t>Attributes, Operations, Types, Structure</a:t>
            </a:r>
          </a:p>
          <a:p>
            <a:pPr marL="0" indent="0">
              <a:buNone/>
            </a:pPr>
            <a:r>
              <a:rPr lang="en-US" b="1" dirty="0"/>
              <a:t>2. Access Methods</a:t>
            </a:r>
          </a:p>
          <a:p>
            <a:pPr lvl="1"/>
            <a:r>
              <a:rPr lang="en-US" b="1" dirty="0"/>
              <a:t>Sequential</a:t>
            </a:r>
          </a:p>
          <a:p>
            <a:pPr lvl="1"/>
            <a:r>
              <a:rPr lang="en-US" b="1" dirty="0"/>
              <a:t>Random</a:t>
            </a:r>
          </a:p>
          <a:p>
            <a:pPr marL="0" indent="0">
              <a:buNone/>
            </a:pPr>
            <a:r>
              <a:rPr lang="en-US" b="1" dirty="0"/>
              <a:t>3. Directory Structure</a:t>
            </a:r>
          </a:p>
          <a:p>
            <a:pPr lvl="1"/>
            <a:r>
              <a:rPr lang="en-US" b="1" dirty="0"/>
              <a:t>Operations</a:t>
            </a:r>
          </a:p>
          <a:p>
            <a:pPr lvl="1"/>
            <a:r>
              <a:rPr lang="en-US" b="1" dirty="0"/>
              <a:t>Types: single-level, tree-structured, acyclic-graph, general graph</a:t>
            </a:r>
          </a:p>
          <a:p>
            <a:pPr marL="0" indent="0">
              <a:buNone/>
            </a:pPr>
            <a:r>
              <a:rPr lang="en-US" b="1" dirty="0"/>
              <a:t>4. File Allocation Methods</a:t>
            </a:r>
          </a:p>
          <a:p>
            <a:pPr lvl="1"/>
            <a:r>
              <a:rPr lang="en-US" b="1" dirty="0"/>
              <a:t>Contiguous; Linked; Index</a:t>
            </a:r>
          </a:p>
          <a:p>
            <a:pPr marL="0" indent="0">
              <a:buNone/>
            </a:pPr>
            <a:r>
              <a:rPr lang="en-US" b="1" dirty="0"/>
              <a:t>5. File Systems: </a:t>
            </a:r>
          </a:p>
          <a:p>
            <a:pPr lvl="1"/>
            <a:r>
              <a:rPr lang="en-US" b="1" dirty="0"/>
              <a:t>Structures</a:t>
            </a:r>
            <a:r>
              <a:rPr lang="en-US" b="1" dirty="0">
                <a:highlight>
                  <a:srgbClr val="FFFF00"/>
                </a:highlight>
              </a:rPr>
              <a:t>, Mounting, </a:t>
            </a:r>
            <a:r>
              <a:rPr lang="en-US" b="1" dirty="0"/>
              <a:t>Protection, Implementation</a:t>
            </a:r>
          </a:p>
          <a:p>
            <a:pPr marL="0" indent="0">
              <a:buNone/>
            </a:pPr>
            <a:r>
              <a:rPr lang="en-US" b="1" dirty="0"/>
              <a:t>6. Other Issues</a:t>
            </a:r>
          </a:p>
        </p:txBody>
      </p:sp>
    </p:spTree>
    <p:extLst>
      <p:ext uri="{BB962C8B-B14F-4D97-AF65-F5344CB8AC3E}">
        <p14:creationId xmlns:p14="http://schemas.microsoft.com/office/powerpoint/2010/main" val="29689710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07FD060D-2C73-48CF-8942-3DBD292EF643}"/>
              </a:ext>
            </a:extLst>
          </p:cNvPr>
          <p:cNvSpPr>
            <a:spLocks noGrp="1" noChangeArrowheads="1"/>
          </p:cNvSpPr>
          <p:nvPr>
            <p:ph type="title"/>
          </p:nvPr>
        </p:nvSpPr>
        <p:spPr>
          <a:xfrm>
            <a:off x="968375" y="239166"/>
            <a:ext cx="7718425" cy="576263"/>
          </a:xfrm>
        </p:spPr>
        <p:txBody>
          <a:bodyPr/>
          <a:lstStyle/>
          <a:p>
            <a:pPr eaLnBrk="1" hangingPunct="1"/>
            <a:r>
              <a:rPr lang="en-US" altLang="en-US" dirty="0"/>
              <a:t>File System Mounting</a:t>
            </a:r>
          </a:p>
        </p:txBody>
      </p:sp>
      <p:sp>
        <p:nvSpPr>
          <p:cNvPr id="36867" name="Rectangle 3">
            <a:extLst>
              <a:ext uri="{FF2B5EF4-FFF2-40B4-BE49-F238E27FC236}">
                <a16:creationId xmlns:a16="http://schemas.microsoft.com/office/drawing/2014/main" id="{5D98F2EB-9860-4B19-BCC6-B743A43CEE12}"/>
              </a:ext>
            </a:extLst>
          </p:cNvPr>
          <p:cNvSpPr>
            <a:spLocks noGrp="1" noChangeArrowheads="1"/>
          </p:cNvSpPr>
          <p:nvPr>
            <p:ph type="body" idx="1"/>
          </p:nvPr>
        </p:nvSpPr>
        <p:spPr>
          <a:xfrm>
            <a:off x="849313" y="1120775"/>
            <a:ext cx="6491287" cy="2828925"/>
          </a:xfrm>
        </p:spPr>
        <p:txBody>
          <a:bodyPr/>
          <a:lstStyle/>
          <a:p>
            <a:r>
              <a:rPr lang="en-US" altLang="en-US" dirty="0"/>
              <a:t>A file system must be </a:t>
            </a:r>
            <a:r>
              <a:rPr lang="en-US" altLang="en-US" b="1" dirty="0">
                <a:solidFill>
                  <a:srgbClr val="006699"/>
                </a:solidFill>
                <a:latin typeface="+mj-lt"/>
              </a:rPr>
              <a:t>mounted</a:t>
            </a:r>
            <a:r>
              <a:rPr lang="en-US" altLang="en-US" dirty="0"/>
              <a:t> before it can be accessed</a:t>
            </a:r>
            <a:endParaRPr lang="en-US" altLang="en-US" b="1" dirty="0">
              <a:solidFill>
                <a:srgbClr val="3366FF"/>
              </a:solidFill>
            </a:endParaRPr>
          </a:p>
          <a:p>
            <a:r>
              <a:rPr lang="en-US" altLang="en-US" dirty="0"/>
              <a:t>A unmounted file system (i.e., Fig. 11-11(b)) is mounted at a </a:t>
            </a:r>
            <a:r>
              <a:rPr lang="en-US" altLang="en-US" b="1" dirty="0">
                <a:solidFill>
                  <a:srgbClr val="006699"/>
                </a:solidFill>
                <a:latin typeface="+mj-lt"/>
              </a:rPr>
              <a:t>mount</a:t>
            </a:r>
            <a:r>
              <a:rPr lang="en-US" altLang="en-US" b="1" dirty="0">
                <a:solidFill>
                  <a:srgbClr val="3366FF"/>
                </a:solidFill>
              </a:rPr>
              <a:t> </a:t>
            </a:r>
            <a:r>
              <a:rPr lang="en-US" altLang="en-US" b="1" dirty="0">
                <a:solidFill>
                  <a:srgbClr val="006699"/>
                </a:solidFill>
                <a:latin typeface="+mj-lt"/>
              </a:rPr>
              <a:t>point</a:t>
            </a:r>
          </a:p>
        </p:txBody>
      </p:sp>
      <p:pic>
        <p:nvPicPr>
          <p:cNvPr id="36868" name="Picture 1" descr="11_14.pdf">
            <a:extLst>
              <a:ext uri="{FF2B5EF4-FFF2-40B4-BE49-F238E27FC236}">
                <a16:creationId xmlns:a16="http://schemas.microsoft.com/office/drawing/2014/main" id="{12833ED3-05B0-48A4-8BD9-7A1D4F02FF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9088" y="2389188"/>
            <a:ext cx="5910262"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963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D4357501-83E4-4854-B9A7-6FA40DE3959A}"/>
              </a:ext>
            </a:extLst>
          </p:cNvPr>
          <p:cNvSpPr>
            <a:spLocks noGrp="1" noChangeArrowheads="1"/>
          </p:cNvSpPr>
          <p:nvPr>
            <p:ph type="title"/>
          </p:nvPr>
        </p:nvSpPr>
        <p:spPr>
          <a:xfrm>
            <a:off x="457200" y="244123"/>
            <a:ext cx="8229600" cy="576262"/>
          </a:xfrm>
        </p:spPr>
        <p:txBody>
          <a:bodyPr/>
          <a:lstStyle/>
          <a:p>
            <a:pPr eaLnBrk="1" hangingPunct="1"/>
            <a:r>
              <a:rPr lang="en-US" altLang="en-US" dirty="0"/>
              <a:t>Mount Point</a:t>
            </a:r>
            <a:endParaRPr lang="en-US" altLang="en-US" sz="2400" dirty="0"/>
          </a:p>
        </p:txBody>
      </p:sp>
      <p:pic>
        <p:nvPicPr>
          <p:cNvPr id="37891" name="Picture 5">
            <a:extLst>
              <a:ext uri="{FF2B5EF4-FFF2-40B4-BE49-F238E27FC236}">
                <a16:creationId xmlns:a16="http://schemas.microsoft.com/office/drawing/2014/main" id="{64E64CAE-ADC5-46F9-B605-0505598C1C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688" y="1266825"/>
            <a:ext cx="2984500"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58957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33981EA3-EBBE-4F74-A2A2-066B1C4C4394}"/>
              </a:ext>
            </a:extLst>
          </p:cNvPr>
          <p:cNvSpPr>
            <a:spLocks noGrp="1" noChangeArrowheads="1"/>
          </p:cNvSpPr>
          <p:nvPr>
            <p:ph type="title"/>
          </p:nvPr>
        </p:nvSpPr>
        <p:spPr>
          <a:xfrm>
            <a:off x="457200" y="239166"/>
            <a:ext cx="8229600" cy="576263"/>
          </a:xfrm>
        </p:spPr>
        <p:txBody>
          <a:bodyPr/>
          <a:lstStyle/>
          <a:p>
            <a:pPr eaLnBrk="1" hangingPunct="1"/>
            <a:r>
              <a:rPr lang="en-US" altLang="en-US" dirty="0"/>
              <a:t>File Sharing</a:t>
            </a:r>
          </a:p>
        </p:txBody>
      </p:sp>
      <p:sp>
        <p:nvSpPr>
          <p:cNvPr id="38915" name="Rectangle 3">
            <a:extLst>
              <a:ext uri="{FF2B5EF4-FFF2-40B4-BE49-F238E27FC236}">
                <a16:creationId xmlns:a16="http://schemas.microsoft.com/office/drawing/2014/main" id="{F4BD1919-9017-4557-8F58-2364EF506B2D}"/>
              </a:ext>
            </a:extLst>
          </p:cNvPr>
          <p:cNvSpPr>
            <a:spLocks noGrp="1" noChangeArrowheads="1"/>
          </p:cNvSpPr>
          <p:nvPr>
            <p:ph type="body" idx="1"/>
          </p:nvPr>
        </p:nvSpPr>
        <p:spPr>
          <a:xfrm>
            <a:off x="872348" y="1162474"/>
            <a:ext cx="7646501" cy="4530725"/>
          </a:xfrm>
        </p:spPr>
        <p:txBody>
          <a:bodyPr/>
          <a:lstStyle/>
          <a:p>
            <a:r>
              <a:rPr lang="en-US" altLang="en-US" dirty="0"/>
              <a:t>Sharing of files on multi-user systems is desirable</a:t>
            </a:r>
          </a:p>
          <a:p>
            <a:r>
              <a:rPr lang="en-US" altLang="en-US" dirty="0"/>
              <a:t>Sharing may be done through a </a:t>
            </a:r>
            <a:r>
              <a:rPr lang="en-US" altLang="en-US" b="1" dirty="0">
                <a:solidFill>
                  <a:srgbClr val="006699"/>
                </a:solidFill>
                <a:latin typeface="+mj-lt"/>
              </a:rPr>
              <a:t>protection</a:t>
            </a:r>
            <a:r>
              <a:rPr lang="en-US" altLang="en-US" dirty="0"/>
              <a:t> scheme</a:t>
            </a:r>
          </a:p>
          <a:p>
            <a:r>
              <a:rPr lang="en-US" altLang="en-US" dirty="0"/>
              <a:t>On distributed systems, files may be shared across a network</a:t>
            </a:r>
          </a:p>
          <a:p>
            <a:r>
              <a:rPr lang="en-US" altLang="en-US" dirty="0"/>
              <a:t>Network File System (NFS) is a common distributed file-sharing method</a:t>
            </a:r>
          </a:p>
          <a:p>
            <a:r>
              <a:rPr lang="en-US" altLang="en-US" dirty="0"/>
              <a:t>If multi-user system</a:t>
            </a:r>
          </a:p>
          <a:p>
            <a:pPr lvl="1"/>
            <a:r>
              <a:rPr lang="en-US" altLang="en-US" b="1" dirty="0">
                <a:solidFill>
                  <a:srgbClr val="006699"/>
                </a:solidFill>
                <a:latin typeface="+mj-lt"/>
              </a:rPr>
              <a:t>User</a:t>
            </a:r>
            <a:r>
              <a:rPr lang="en-US" altLang="en-US" b="1" dirty="0">
                <a:solidFill>
                  <a:srgbClr val="3366FF"/>
                </a:solidFill>
              </a:rPr>
              <a:t> </a:t>
            </a:r>
            <a:r>
              <a:rPr lang="en-US" altLang="en-US" b="1" dirty="0">
                <a:solidFill>
                  <a:srgbClr val="006699"/>
                </a:solidFill>
                <a:latin typeface="+mj-lt"/>
              </a:rPr>
              <a:t>IDs</a:t>
            </a:r>
            <a:r>
              <a:rPr lang="en-US" altLang="en-US" b="1" dirty="0">
                <a:solidFill>
                  <a:srgbClr val="3366FF"/>
                </a:solidFill>
              </a:rPr>
              <a:t> </a:t>
            </a:r>
            <a:r>
              <a:rPr lang="en-US" altLang="en-US" dirty="0"/>
              <a:t>identify users, allowing permissions and protections to be per-user</a:t>
            </a:r>
            <a:br>
              <a:rPr lang="en-US" altLang="en-US" dirty="0"/>
            </a:br>
            <a:r>
              <a:rPr lang="en-US" altLang="en-US" b="1" dirty="0">
                <a:solidFill>
                  <a:srgbClr val="006699"/>
                </a:solidFill>
                <a:latin typeface="+mj-lt"/>
              </a:rPr>
              <a:t>Group</a:t>
            </a:r>
            <a:r>
              <a:rPr lang="en-US" altLang="en-US" b="1" dirty="0">
                <a:solidFill>
                  <a:srgbClr val="3366FF"/>
                </a:solidFill>
              </a:rPr>
              <a:t> </a:t>
            </a:r>
            <a:r>
              <a:rPr lang="en-US" altLang="en-US" b="1" dirty="0">
                <a:solidFill>
                  <a:srgbClr val="006699"/>
                </a:solidFill>
                <a:latin typeface="+mj-lt"/>
              </a:rPr>
              <a:t>IDs</a:t>
            </a:r>
            <a:r>
              <a:rPr lang="en-US" altLang="en-US" b="1" dirty="0">
                <a:solidFill>
                  <a:srgbClr val="3366FF"/>
                </a:solidFill>
              </a:rPr>
              <a:t> </a:t>
            </a:r>
            <a:r>
              <a:rPr lang="en-US" altLang="en-US" dirty="0"/>
              <a:t>allow users to be in groups, permitting group access rights</a:t>
            </a:r>
          </a:p>
          <a:p>
            <a:pPr lvl="1"/>
            <a:r>
              <a:rPr lang="en-US" altLang="en-US" dirty="0"/>
              <a:t>Owner of a file / directory</a:t>
            </a:r>
          </a:p>
          <a:p>
            <a:pPr lvl="1"/>
            <a:r>
              <a:rPr lang="en-US" altLang="en-US" dirty="0"/>
              <a:t>Group of a file / directory</a:t>
            </a:r>
          </a:p>
          <a:p>
            <a:endParaRPr lang="en-US" altLang="en-US" dirty="0"/>
          </a:p>
        </p:txBody>
      </p:sp>
    </p:spTree>
    <p:extLst>
      <p:ext uri="{BB962C8B-B14F-4D97-AF65-F5344CB8AC3E}">
        <p14:creationId xmlns:p14="http://schemas.microsoft.com/office/powerpoint/2010/main" val="35298749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9F2C238A-497B-4E5A-9FD1-79E4B2026B73}"/>
              </a:ext>
            </a:extLst>
          </p:cNvPr>
          <p:cNvSpPr>
            <a:spLocks noGrp="1" noChangeArrowheads="1"/>
          </p:cNvSpPr>
          <p:nvPr>
            <p:ph type="title"/>
          </p:nvPr>
        </p:nvSpPr>
        <p:spPr>
          <a:xfrm>
            <a:off x="1290606" y="245287"/>
            <a:ext cx="7106945" cy="576262"/>
          </a:xfrm>
        </p:spPr>
        <p:txBody>
          <a:bodyPr/>
          <a:lstStyle/>
          <a:p>
            <a:pPr eaLnBrk="1" hangingPunct="1"/>
            <a:r>
              <a:rPr lang="en-US" altLang="en-US" dirty="0"/>
              <a:t>File Sharing – Remote File Systems</a:t>
            </a:r>
          </a:p>
        </p:txBody>
      </p:sp>
      <p:sp>
        <p:nvSpPr>
          <p:cNvPr id="39939" name="Rectangle 3">
            <a:extLst>
              <a:ext uri="{FF2B5EF4-FFF2-40B4-BE49-F238E27FC236}">
                <a16:creationId xmlns:a16="http://schemas.microsoft.com/office/drawing/2014/main" id="{DF0B30E2-5967-410F-A73B-3B2080B57F15}"/>
              </a:ext>
            </a:extLst>
          </p:cNvPr>
          <p:cNvSpPr>
            <a:spLocks noGrp="1" noChangeArrowheads="1"/>
          </p:cNvSpPr>
          <p:nvPr>
            <p:ph type="body" idx="1"/>
          </p:nvPr>
        </p:nvSpPr>
        <p:spPr>
          <a:xfrm>
            <a:off x="868363" y="1095375"/>
            <a:ext cx="7725131" cy="5275263"/>
          </a:xfrm>
        </p:spPr>
        <p:txBody>
          <a:bodyPr/>
          <a:lstStyle/>
          <a:p>
            <a:r>
              <a:rPr lang="en-US" altLang="en-US" dirty="0"/>
              <a:t>Uses networking to allow file system access between systems</a:t>
            </a:r>
          </a:p>
          <a:p>
            <a:pPr lvl="1"/>
            <a:r>
              <a:rPr lang="en-US" altLang="en-US" dirty="0"/>
              <a:t>Manually via programs like FTP</a:t>
            </a:r>
          </a:p>
          <a:p>
            <a:pPr lvl="1"/>
            <a:r>
              <a:rPr lang="en-US" altLang="en-US" dirty="0"/>
              <a:t>Automatically, seamlessly using </a:t>
            </a:r>
            <a:r>
              <a:rPr lang="en-US" altLang="en-US" b="1" dirty="0">
                <a:solidFill>
                  <a:srgbClr val="006699"/>
                </a:solidFill>
                <a:latin typeface="+mj-lt"/>
              </a:rPr>
              <a:t>distributed</a:t>
            </a:r>
            <a:r>
              <a:rPr lang="en-US" altLang="en-US" b="1" dirty="0">
                <a:solidFill>
                  <a:srgbClr val="3366FF"/>
                </a:solidFill>
              </a:rPr>
              <a:t> </a:t>
            </a:r>
            <a:r>
              <a:rPr lang="en-US" altLang="en-US" b="1" dirty="0">
                <a:solidFill>
                  <a:srgbClr val="006699"/>
                </a:solidFill>
                <a:latin typeface="+mj-lt"/>
              </a:rPr>
              <a:t>file</a:t>
            </a:r>
            <a:r>
              <a:rPr lang="en-US" altLang="en-US" b="1" dirty="0">
                <a:solidFill>
                  <a:srgbClr val="3366FF"/>
                </a:solidFill>
              </a:rPr>
              <a:t> </a:t>
            </a:r>
            <a:r>
              <a:rPr lang="en-US" altLang="en-US" b="1" dirty="0">
                <a:solidFill>
                  <a:srgbClr val="006699"/>
                </a:solidFill>
                <a:latin typeface="+mj-lt"/>
              </a:rPr>
              <a:t>systems</a:t>
            </a:r>
          </a:p>
          <a:p>
            <a:pPr lvl="1"/>
            <a:r>
              <a:rPr lang="en-US" altLang="en-US" dirty="0"/>
              <a:t>Semi automatically via the</a:t>
            </a:r>
            <a:r>
              <a:rPr lang="en-US" altLang="en-US" b="1" dirty="0">
                <a:solidFill>
                  <a:schemeClr val="tx2"/>
                </a:solidFill>
              </a:rPr>
              <a:t> </a:t>
            </a:r>
            <a:r>
              <a:rPr lang="en-US" altLang="en-US" b="1" dirty="0">
                <a:solidFill>
                  <a:srgbClr val="006699"/>
                </a:solidFill>
                <a:latin typeface="+mj-lt"/>
              </a:rPr>
              <a:t>world</a:t>
            </a:r>
            <a:r>
              <a:rPr lang="en-US" altLang="en-US" b="1" dirty="0">
                <a:solidFill>
                  <a:srgbClr val="3366FF"/>
                </a:solidFill>
              </a:rPr>
              <a:t> </a:t>
            </a:r>
            <a:r>
              <a:rPr lang="en-US" altLang="en-US" b="1" dirty="0">
                <a:solidFill>
                  <a:srgbClr val="006699"/>
                </a:solidFill>
                <a:latin typeface="+mj-lt"/>
              </a:rPr>
              <a:t>wide</a:t>
            </a:r>
            <a:r>
              <a:rPr lang="en-US" altLang="en-US" b="1" dirty="0">
                <a:solidFill>
                  <a:srgbClr val="3366FF"/>
                </a:solidFill>
              </a:rPr>
              <a:t> </a:t>
            </a:r>
            <a:r>
              <a:rPr lang="en-US" altLang="en-US" b="1" dirty="0">
                <a:solidFill>
                  <a:srgbClr val="006699"/>
                </a:solidFill>
                <a:latin typeface="+mj-lt"/>
              </a:rPr>
              <a:t>web</a:t>
            </a:r>
          </a:p>
          <a:p>
            <a:r>
              <a:rPr lang="en-US" altLang="en-US" b="1" dirty="0">
                <a:solidFill>
                  <a:srgbClr val="006699"/>
                </a:solidFill>
                <a:latin typeface="+mj-lt"/>
              </a:rPr>
              <a:t>Client-server</a:t>
            </a:r>
            <a:r>
              <a:rPr lang="en-US" altLang="en-US" b="1" dirty="0">
                <a:solidFill>
                  <a:srgbClr val="3366FF"/>
                </a:solidFill>
              </a:rPr>
              <a:t> </a:t>
            </a:r>
            <a:r>
              <a:rPr lang="en-US" altLang="en-US" dirty="0"/>
              <a:t>model allows clients to mount remote file systems from servers</a:t>
            </a:r>
          </a:p>
          <a:p>
            <a:pPr lvl="1"/>
            <a:r>
              <a:rPr lang="en-US" altLang="en-US" dirty="0"/>
              <a:t>Server can serve multiple clients</a:t>
            </a:r>
          </a:p>
          <a:p>
            <a:pPr lvl="1"/>
            <a:r>
              <a:rPr lang="en-US" altLang="en-US" dirty="0"/>
              <a:t>Client and user-on-client identification is insecure or complicated</a:t>
            </a:r>
          </a:p>
          <a:p>
            <a:pPr lvl="1"/>
            <a:r>
              <a:rPr lang="en-US" altLang="en-US" b="1" dirty="0">
                <a:solidFill>
                  <a:srgbClr val="006699"/>
                </a:solidFill>
                <a:latin typeface="+mj-lt"/>
              </a:rPr>
              <a:t>NFS</a:t>
            </a:r>
            <a:r>
              <a:rPr lang="en-US" altLang="en-US" dirty="0"/>
              <a:t> is standard UNIX client-server file sharing protocol</a:t>
            </a:r>
          </a:p>
          <a:p>
            <a:pPr lvl="1"/>
            <a:r>
              <a:rPr lang="en-US" altLang="en-US" b="1" dirty="0">
                <a:solidFill>
                  <a:srgbClr val="006699"/>
                </a:solidFill>
                <a:latin typeface="+mj-lt"/>
              </a:rPr>
              <a:t>CIFS</a:t>
            </a:r>
            <a:r>
              <a:rPr lang="en-US" altLang="en-US" dirty="0"/>
              <a:t> is standard Windows protocol</a:t>
            </a:r>
          </a:p>
          <a:p>
            <a:pPr lvl="1"/>
            <a:r>
              <a:rPr lang="en-US" altLang="en-US" dirty="0"/>
              <a:t>Standard operating system file calls are translated into remote calls</a:t>
            </a:r>
          </a:p>
          <a:p>
            <a:r>
              <a:rPr lang="en-US" altLang="en-US" dirty="0"/>
              <a:t>Distributed Information Systems </a:t>
            </a:r>
            <a:r>
              <a:rPr lang="en-US" altLang="en-US" b="1" dirty="0"/>
              <a:t>(</a:t>
            </a:r>
            <a:r>
              <a:rPr lang="en-US" altLang="en-US" b="1" dirty="0">
                <a:solidFill>
                  <a:srgbClr val="006699"/>
                </a:solidFill>
                <a:latin typeface="+mj-lt"/>
              </a:rPr>
              <a:t>distributed</a:t>
            </a:r>
            <a:r>
              <a:rPr lang="en-US" altLang="en-US" b="1" dirty="0">
                <a:solidFill>
                  <a:srgbClr val="3366FF"/>
                </a:solidFill>
              </a:rPr>
              <a:t> </a:t>
            </a:r>
            <a:r>
              <a:rPr lang="en-US" altLang="en-US" b="1" dirty="0">
                <a:solidFill>
                  <a:srgbClr val="006699"/>
                </a:solidFill>
                <a:latin typeface="+mj-lt"/>
              </a:rPr>
              <a:t>naming</a:t>
            </a:r>
            <a:r>
              <a:rPr lang="en-US" altLang="en-US" b="1" dirty="0">
                <a:solidFill>
                  <a:srgbClr val="3366FF"/>
                </a:solidFill>
              </a:rPr>
              <a:t> </a:t>
            </a:r>
            <a:r>
              <a:rPr lang="en-US" altLang="en-US" b="1" dirty="0">
                <a:solidFill>
                  <a:srgbClr val="006699"/>
                </a:solidFill>
                <a:latin typeface="+mj-lt"/>
              </a:rPr>
              <a:t>services</a:t>
            </a:r>
            <a:r>
              <a:rPr lang="en-US" altLang="en-US" b="1" dirty="0"/>
              <a:t>)</a:t>
            </a:r>
            <a:r>
              <a:rPr lang="en-US" altLang="en-US" dirty="0"/>
              <a:t> such as LDAP, DNS, NIS, Active Directory implement unified access to information needed for remote computing</a:t>
            </a:r>
          </a:p>
        </p:txBody>
      </p:sp>
    </p:spTree>
    <p:extLst>
      <p:ext uri="{BB962C8B-B14F-4D97-AF65-F5344CB8AC3E}">
        <p14:creationId xmlns:p14="http://schemas.microsoft.com/office/powerpoint/2010/main" val="5722240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79151201-6E2A-43FF-B406-78BBCE3337DE}"/>
              </a:ext>
            </a:extLst>
          </p:cNvPr>
          <p:cNvSpPr>
            <a:spLocks noGrp="1" noChangeArrowheads="1"/>
          </p:cNvSpPr>
          <p:nvPr>
            <p:ph type="title"/>
          </p:nvPr>
        </p:nvSpPr>
        <p:spPr>
          <a:xfrm>
            <a:off x="794138" y="239166"/>
            <a:ext cx="7888288" cy="576263"/>
          </a:xfrm>
        </p:spPr>
        <p:txBody>
          <a:bodyPr/>
          <a:lstStyle/>
          <a:p>
            <a:pPr eaLnBrk="1" hangingPunct="1"/>
            <a:r>
              <a:rPr lang="en-US" altLang="en-US" dirty="0"/>
              <a:t>File Sharing – Failure Modes</a:t>
            </a:r>
          </a:p>
        </p:txBody>
      </p:sp>
      <p:sp>
        <p:nvSpPr>
          <p:cNvPr id="40963" name="Rectangle 3">
            <a:extLst>
              <a:ext uri="{FF2B5EF4-FFF2-40B4-BE49-F238E27FC236}">
                <a16:creationId xmlns:a16="http://schemas.microsoft.com/office/drawing/2014/main" id="{E6780D44-5EE4-4DD3-A642-398A5E3AD99B}"/>
              </a:ext>
            </a:extLst>
          </p:cNvPr>
          <p:cNvSpPr>
            <a:spLocks noGrp="1" noChangeArrowheads="1"/>
          </p:cNvSpPr>
          <p:nvPr>
            <p:ph type="body" idx="1"/>
          </p:nvPr>
        </p:nvSpPr>
        <p:spPr>
          <a:xfrm>
            <a:off x="877306" y="1177925"/>
            <a:ext cx="7688197" cy="4429125"/>
          </a:xfrm>
        </p:spPr>
        <p:txBody>
          <a:bodyPr/>
          <a:lstStyle/>
          <a:p>
            <a:r>
              <a:rPr lang="en-US" altLang="en-US" dirty="0"/>
              <a:t>All file systems have failure modes</a:t>
            </a:r>
          </a:p>
          <a:p>
            <a:pPr lvl="1"/>
            <a:r>
              <a:rPr lang="en-US" altLang="en-US" dirty="0"/>
              <a:t>For example corruption of directory structures or other non-user data, called </a:t>
            </a:r>
            <a:r>
              <a:rPr lang="en-US" altLang="en-US" b="1" dirty="0">
                <a:solidFill>
                  <a:srgbClr val="006699"/>
                </a:solidFill>
                <a:latin typeface="+mj-lt"/>
              </a:rPr>
              <a:t>metadata</a:t>
            </a:r>
          </a:p>
          <a:p>
            <a:r>
              <a:rPr lang="en-US" altLang="en-US" dirty="0"/>
              <a:t>Remote file systems add new failure modes, due to network failure, server failure</a:t>
            </a:r>
          </a:p>
          <a:p>
            <a:r>
              <a:rPr lang="en-US" altLang="en-US" dirty="0"/>
              <a:t>Recovery from failure can involve </a:t>
            </a:r>
            <a:r>
              <a:rPr lang="en-US" altLang="en-US" b="1" dirty="0">
                <a:solidFill>
                  <a:srgbClr val="006699"/>
                </a:solidFill>
                <a:latin typeface="+mj-lt"/>
              </a:rPr>
              <a:t>state</a:t>
            </a:r>
            <a:r>
              <a:rPr lang="en-US" altLang="en-US" b="1" dirty="0">
                <a:solidFill>
                  <a:srgbClr val="3366FF"/>
                </a:solidFill>
              </a:rPr>
              <a:t> </a:t>
            </a:r>
            <a:r>
              <a:rPr lang="en-US" altLang="en-US" b="1" dirty="0">
                <a:solidFill>
                  <a:srgbClr val="006699"/>
                </a:solidFill>
                <a:latin typeface="+mj-lt"/>
              </a:rPr>
              <a:t>information</a:t>
            </a:r>
            <a:r>
              <a:rPr lang="en-US" altLang="en-US" b="1" dirty="0">
                <a:solidFill>
                  <a:srgbClr val="3366FF"/>
                </a:solidFill>
              </a:rPr>
              <a:t> </a:t>
            </a:r>
            <a:r>
              <a:rPr lang="en-US" altLang="en-US" dirty="0"/>
              <a:t>about status of each remote request</a:t>
            </a:r>
          </a:p>
          <a:p>
            <a:r>
              <a:rPr lang="en-US" altLang="en-US" b="1" dirty="0">
                <a:solidFill>
                  <a:srgbClr val="006699"/>
                </a:solidFill>
                <a:latin typeface="+mj-lt"/>
              </a:rPr>
              <a:t>Stateless</a:t>
            </a:r>
            <a:r>
              <a:rPr lang="en-US" altLang="en-US" dirty="0"/>
              <a:t> protocols such as NFS v3 include all information in each request, allowing easy recovery but less security</a:t>
            </a:r>
          </a:p>
        </p:txBody>
      </p:sp>
    </p:spTree>
    <p:extLst>
      <p:ext uri="{BB962C8B-B14F-4D97-AF65-F5344CB8AC3E}">
        <p14:creationId xmlns:p14="http://schemas.microsoft.com/office/powerpoint/2010/main" val="260655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87311EE-EAAE-42C5-87B1-E2BA40562EBF}"/>
              </a:ext>
            </a:extLst>
          </p:cNvPr>
          <p:cNvSpPr>
            <a:spLocks noGrp="1" noChangeArrowheads="1"/>
          </p:cNvSpPr>
          <p:nvPr>
            <p:ph type="title"/>
          </p:nvPr>
        </p:nvSpPr>
        <p:spPr>
          <a:xfrm>
            <a:off x="354559" y="240330"/>
            <a:ext cx="8229600" cy="576263"/>
          </a:xfrm>
        </p:spPr>
        <p:txBody>
          <a:bodyPr/>
          <a:lstStyle/>
          <a:p>
            <a:pPr eaLnBrk="1" hangingPunct="1"/>
            <a:r>
              <a:rPr lang="en-US" altLang="en-US" dirty="0"/>
              <a:t>File Concept</a:t>
            </a:r>
          </a:p>
        </p:txBody>
      </p:sp>
      <p:sp>
        <p:nvSpPr>
          <p:cNvPr id="6147" name="Rectangle 3">
            <a:extLst>
              <a:ext uri="{FF2B5EF4-FFF2-40B4-BE49-F238E27FC236}">
                <a16:creationId xmlns:a16="http://schemas.microsoft.com/office/drawing/2014/main" id="{37B7C5E7-8176-4731-B84D-C095481726B2}"/>
              </a:ext>
            </a:extLst>
          </p:cNvPr>
          <p:cNvSpPr>
            <a:spLocks noGrp="1" noChangeArrowheads="1"/>
          </p:cNvSpPr>
          <p:nvPr>
            <p:ph type="body" idx="1"/>
          </p:nvPr>
        </p:nvSpPr>
        <p:spPr>
          <a:xfrm>
            <a:off x="907591" y="1242072"/>
            <a:ext cx="7648575" cy="4530725"/>
          </a:xfrm>
        </p:spPr>
        <p:txBody>
          <a:bodyPr/>
          <a:lstStyle/>
          <a:p>
            <a:r>
              <a:rPr lang="en-US" altLang="en-US" dirty="0"/>
              <a:t>Contiguous logical address space</a:t>
            </a:r>
          </a:p>
          <a:p>
            <a:r>
              <a:rPr lang="en-US" altLang="en-US" dirty="0"/>
              <a:t>Types: </a:t>
            </a:r>
          </a:p>
          <a:p>
            <a:pPr lvl="1"/>
            <a:r>
              <a:rPr lang="en-US" altLang="en-US" dirty="0"/>
              <a:t>Data</a:t>
            </a:r>
          </a:p>
          <a:p>
            <a:pPr lvl="2"/>
            <a:r>
              <a:rPr lang="en-US" altLang="en-US" dirty="0"/>
              <a:t>numeric</a:t>
            </a:r>
          </a:p>
          <a:p>
            <a:pPr lvl="2"/>
            <a:r>
              <a:rPr lang="en-US" altLang="en-US" dirty="0"/>
              <a:t>character</a:t>
            </a:r>
          </a:p>
          <a:p>
            <a:pPr lvl="2"/>
            <a:r>
              <a:rPr lang="en-US" altLang="en-US" dirty="0"/>
              <a:t>binary</a:t>
            </a:r>
          </a:p>
          <a:p>
            <a:pPr lvl="1"/>
            <a:r>
              <a:rPr lang="en-US" altLang="en-US" dirty="0"/>
              <a:t>Program</a:t>
            </a:r>
          </a:p>
          <a:p>
            <a:r>
              <a:rPr lang="en-US" altLang="en-US" dirty="0"/>
              <a:t>Contents defined by file’s creator</a:t>
            </a:r>
          </a:p>
          <a:p>
            <a:pPr lvl="1"/>
            <a:r>
              <a:rPr lang="en-US" altLang="en-US" dirty="0"/>
              <a:t>Many types</a:t>
            </a:r>
          </a:p>
          <a:p>
            <a:pPr lvl="2"/>
            <a:r>
              <a:rPr lang="en-US" altLang="en-US" dirty="0"/>
              <a:t>Consider </a:t>
            </a:r>
            <a:r>
              <a:rPr lang="en-US" altLang="en-US" b="1" dirty="0">
                <a:solidFill>
                  <a:srgbClr val="006699"/>
                </a:solidFill>
                <a:latin typeface="+mj-lt"/>
              </a:rPr>
              <a:t>text</a:t>
            </a:r>
            <a:r>
              <a:rPr lang="en-US" altLang="en-US" b="1" dirty="0">
                <a:solidFill>
                  <a:srgbClr val="3366FF"/>
                </a:solidFill>
              </a:rPr>
              <a:t> </a:t>
            </a:r>
            <a:r>
              <a:rPr lang="en-US" altLang="en-US" b="1" dirty="0">
                <a:solidFill>
                  <a:srgbClr val="006699"/>
                </a:solidFill>
                <a:latin typeface="+mj-lt"/>
              </a:rPr>
              <a:t>file</a:t>
            </a:r>
            <a:r>
              <a:rPr lang="en-US" altLang="en-US" b="1" dirty="0">
                <a:solidFill>
                  <a:srgbClr val="3366FF"/>
                </a:solidFill>
              </a:rPr>
              <a:t>, </a:t>
            </a:r>
            <a:r>
              <a:rPr lang="en-US" altLang="en-US" b="1" dirty="0">
                <a:solidFill>
                  <a:srgbClr val="006699"/>
                </a:solidFill>
                <a:latin typeface="+mj-lt"/>
              </a:rPr>
              <a:t>source</a:t>
            </a:r>
            <a:r>
              <a:rPr lang="en-US" altLang="en-US" b="1" dirty="0">
                <a:solidFill>
                  <a:srgbClr val="3366FF"/>
                </a:solidFill>
              </a:rPr>
              <a:t> </a:t>
            </a:r>
            <a:r>
              <a:rPr lang="en-US" altLang="en-US" b="1" dirty="0">
                <a:solidFill>
                  <a:srgbClr val="006699"/>
                </a:solidFill>
                <a:latin typeface="+mj-lt"/>
              </a:rPr>
              <a:t>file</a:t>
            </a:r>
            <a:r>
              <a:rPr lang="en-US" altLang="en-US" b="1" dirty="0">
                <a:solidFill>
                  <a:srgbClr val="3366FF"/>
                </a:solidFill>
              </a:rPr>
              <a:t>, </a:t>
            </a:r>
            <a:r>
              <a:rPr lang="en-US" altLang="en-US" b="1" dirty="0">
                <a:solidFill>
                  <a:srgbClr val="006699"/>
                </a:solidFill>
                <a:latin typeface="+mj-lt"/>
              </a:rPr>
              <a:t>executable</a:t>
            </a:r>
            <a:r>
              <a:rPr lang="en-US" altLang="en-US" b="1" dirty="0">
                <a:solidFill>
                  <a:srgbClr val="3366FF"/>
                </a:solidFill>
              </a:rPr>
              <a:t> </a:t>
            </a:r>
            <a:r>
              <a:rPr lang="en-US" altLang="en-US" b="1" dirty="0">
                <a:solidFill>
                  <a:srgbClr val="006699"/>
                </a:solidFill>
                <a:latin typeface="+mj-lt"/>
              </a:rPr>
              <a:t>file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F77A40FF-C3D7-4ADF-BFAF-1EB84F1938EC}"/>
              </a:ext>
            </a:extLst>
          </p:cNvPr>
          <p:cNvSpPr>
            <a:spLocks noGrp="1" noChangeArrowheads="1"/>
          </p:cNvSpPr>
          <p:nvPr>
            <p:ph type="title"/>
          </p:nvPr>
        </p:nvSpPr>
        <p:spPr>
          <a:xfrm>
            <a:off x="612220" y="243309"/>
            <a:ext cx="8501062" cy="576263"/>
          </a:xfrm>
        </p:spPr>
        <p:txBody>
          <a:bodyPr/>
          <a:lstStyle/>
          <a:p>
            <a:pPr eaLnBrk="1" hangingPunct="1"/>
            <a:r>
              <a:rPr lang="en-US" altLang="en-US" dirty="0"/>
              <a:t>File Sharing – Consistency Semantics</a:t>
            </a:r>
          </a:p>
        </p:txBody>
      </p:sp>
      <p:sp>
        <p:nvSpPr>
          <p:cNvPr id="41987" name="Rectangle 3">
            <a:extLst>
              <a:ext uri="{FF2B5EF4-FFF2-40B4-BE49-F238E27FC236}">
                <a16:creationId xmlns:a16="http://schemas.microsoft.com/office/drawing/2014/main" id="{E819AE64-1987-409C-A19E-39FD48077D70}"/>
              </a:ext>
            </a:extLst>
          </p:cNvPr>
          <p:cNvSpPr>
            <a:spLocks noGrp="1" noChangeArrowheads="1"/>
          </p:cNvSpPr>
          <p:nvPr>
            <p:ph type="body" idx="1"/>
          </p:nvPr>
        </p:nvSpPr>
        <p:spPr>
          <a:xfrm>
            <a:off x="886637" y="1240295"/>
            <a:ext cx="7660204" cy="5003800"/>
          </a:xfrm>
        </p:spPr>
        <p:txBody>
          <a:bodyPr/>
          <a:lstStyle/>
          <a:p>
            <a:r>
              <a:rPr lang="en-US" altLang="en-US" dirty="0"/>
              <a:t>Specify how multiple users are to access a shared file simultaneously</a:t>
            </a:r>
          </a:p>
          <a:p>
            <a:pPr lvl="1"/>
            <a:r>
              <a:rPr lang="en-US" altLang="en-US" dirty="0"/>
              <a:t>Similar to Ch 5 process synchronization algorithms</a:t>
            </a:r>
          </a:p>
          <a:p>
            <a:pPr lvl="2"/>
            <a:r>
              <a:rPr lang="en-US" altLang="en-US" dirty="0"/>
              <a:t>Tend to be less complex due to disk I/O and network latency (for remote file systems</a:t>
            </a:r>
          </a:p>
          <a:p>
            <a:pPr lvl="1"/>
            <a:r>
              <a:rPr lang="en-US" altLang="en-US" dirty="0"/>
              <a:t>Andrew File System (AFS) implemented complex remote file sharing semantics</a:t>
            </a:r>
          </a:p>
          <a:p>
            <a:pPr lvl="1"/>
            <a:r>
              <a:rPr lang="en-US" altLang="en-US" dirty="0"/>
              <a:t>Unix file system (UFS) implements:</a:t>
            </a:r>
          </a:p>
          <a:p>
            <a:pPr lvl="2"/>
            <a:r>
              <a:rPr lang="en-US" altLang="en-US" dirty="0"/>
              <a:t>Writes to an open file visible immediately to other users of the same open file</a:t>
            </a:r>
          </a:p>
          <a:p>
            <a:pPr lvl="2"/>
            <a:r>
              <a:rPr lang="en-US" altLang="en-US" dirty="0"/>
              <a:t>Sharing file pointer to allow multiple users to read and write concurrently</a:t>
            </a:r>
          </a:p>
          <a:p>
            <a:pPr lvl="1"/>
            <a:r>
              <a:rPr lang="en-US" altLang="en-US" dirty="0"/>
              <a:t>AFS has session semantics</a:t>
            </a:r>
          </a:p>
          <a:p>
            <a:pPr lvl="2"/>
            <a:r>
              <a:rPr lang="en-US" altLang="en-US" dirty="0"/>
              <a:t>Writes only visible to sessions starting after the file is closed</a:t>
            </a:r>
          </a:p>
          <a:p>
            <a:pPr lvl="2"/>
            <a:endParaRPr lang="en-US" altLang="en-US" dirty="0"/>
          </a:p>
          <a:p>
            <a:endParaRPr lang="en-US" altLang="en-US" dirty="0"/>
          </a:p>
        </p:txBody>
      </p:sp>
    </p:spTree>
    <p:extLst>
      <p:ext uri="{BB962C8B-B14F-4D97-AF65-F5344CB8AC3E}">
        <p14:creationId xmlns:p14="http://schemas.microsoft.com/office/powerpoint/2010/main" val="14430374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762793" y="966066"/>
            <a:ext cx="8381207" cy="5545393"/>
          </a:xfrm>
        </p:spPr>
        <p:txBody>
          <a:bodyPr/>
          <a:lstStyle/>
          <a:p>
            <a:pPr marL="0" indent="0">
              <a:buNone/>
            </a:pPr>
            <a:r>
              <a:rPr lang="en-US" b="1" dirty="0"/>
              <a:t>1. File Concepts:</a:t>
            </a:r>
          </a:p>
          <a:p>
            <a:pPr lvl="1"/>
            <a:r>
              <a:rPr lang="en-US" b="1" dirty="0"/>
              <a:t>Attributes, Operations, Types, Structure</a:t>
            </a:r>
          </a:p>
          <a:p>
            <a:pPr marL="0" indent="0">
              <a:buNone/>
            </a:pPr>
            <a:r>
              <a:rPr lang="en-US" b="1" dirty="0"/>
              <a:t>2. Access Methods</a:t>
            </a:r>
          </a:p>
          <a:p>
            <a:pPr lvl="1"/>
            <a:r>
              <a:rPr lang="en-US" b="1" dirty="0"/>
              <a:t>Sequential</a:t>
            </a:r>
          </a:p>
          <a:p>
            <a:pPr lvl="1"/>
            <a:r>
              <a:rPr lang="en-US" b="1" dirty="0"/>
              <a:t>Random</a:t>
            </a:r>
          </a:p>
          <a:p>
            <a:pPr marL="0" indent="0">
              <a:buNone/>
            </a:pPr>
            <a:r>
              <a:rPr lang="en-US" b="1" dirty="0"/>
              <a:t>3. Directory Structure</a:t>
            </a:r>
          </a:p>
          <a:p>
            <a:pPr lvl="1"/>
            <a:r>
              <a:rPr lang="en-US" b="1" dirty="0"/>
              <a:t>Operations</a:t>
            </a:r>
          </a:p>
          <a:p>
            <a:pPr lvl="1"/>
            <a:r>
              <a:rPr lang="en-US" b="1" dirty="0"/>
              <a:t>Types: single-level, tree-structured, acyclic-graph, general graph</a:t>
            </a:r>
          </a:p>
          <a:p>
            <a:pPr marL="0" indent="0">
              <a:buNone/>
            </a:pPr>
            <a:r>
              <a:rPr lang="en-US" b="1" dirty="0"/>
              <a:t>4. File Allocation Methods</a:t>
            </a:r>
          </a:p>
          <a:p>
            <a:pPr lvl="1"/>
            <a:r>
              <a:rPr lang="en-US" b="1" dirty="0"/>
              <a:t>Contiguous; Linked; Index</a:t>
            </a:r>
          </a:p>
          <a:p>
            <a:pPr marL="0" indent="0">
              <a:buNone/>
            </a:pPr>
            <a:r>
              <a:rPr lang="en-US" b="1" dirty="0"/>
              <a:t>5. File Systems: </a:t>
            </a:r>
          </a:p>
          <a:p>
            <a:pPr lvl="1"/>
            <a:r>
              <a:rPr lang="en-US" b="1" dirty="0"/>
              <a:t>Structures, Mounting, </a:t>
            </a:r>
            <a:r>
              <a:rPr lang="en-US" b="1" dirty="0">
                <a:highlight>
                  <a:srgbClr val="FFFF00"/>
                </a:highlight>
              </a:rPr>
              <a:t>Protection, </a:t>
            </a:r>
            <a:r>
              <a:rPr lang="en-US" b="1" dirty="0"/>
              <a:t>Implementation</a:t>
            </a:r>
          </a:p>
          <a:p>
            <a:pPr marL="0" indent="0">
              <a:buNone/>
            </a:pPr>
            <a:r>
              <a:rPr lang="en-US" b="1" dirty="0"/>
              <a:t>6. Other Issues</a:t>
            </a:r>
          </a:p>
        </p:txBody>
      </p:sp>
    </p:spTree>
    <p:extLst>
      <p:ext uri="{BB962C8B-B14F-4D97-AF65-F5344CB8AC3E}">
        <p14:creationId xmlns:p14="http://schemas.microsoft.com/office/powerpoint/2010/main" val="12175585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31061B50-56DF-4E7B-AC66-6978CD373F11}"/>
              </a:ext>
            </a:extLst>
          </p:cNvPr>
          <p:cNvSpPr>
            <a:spLocks noGrp="1" noChangeArrowheads="1"/>
          </p:cNvSpPr>
          <p:nvPr>
            <p:ph type="title"/>
          </p:nvPr>
        </p:nvSpPr>
        <p:spPr>
          <a:xfrm>
            <a:off x="373221" y="249079"/>
            <a:ext cx="8229600" cy="576263"/>
          </a:xfrm>
        </p:spPr>
        <p:txBody>
          <a:bodyPr/>
          <a:lstStyle/>
          <a:p>
            <a:pPr eaLnBrk="1" hangingPunct="1"/>
            <a:r>
              <a:rPr lang="en-US" altLang="en-US" dirty="0"/>
              <a:t>Protection</a:t>
            </a:r>
          </a:p>
        </p:txBody>
      </p:sp>
      <p:sp>
        <p:nvSpPr>
          <p:cNvPr id="43011" name="Rectangle 3">
            <a:extLst>
              <a:ext uri="{FF2B5EF4-FFF2-40B4-BE49-F238E27FC236}">
                <a16:creationId xmlns:a16="http://schemas.microsoft.com/office/drawing/2014/main" id="{7007C22D-387E-4D4B-BBFE-5663BA7F20A4}"/>
              </a:ext>
            </a:extLst>
          </p:cNvPr>
          <p:cNvSpPr>
            <a:spLocks noGrp="1" noChangeArrowheads="1"/>
          </p:cNvSpPr>
          <p:nvPr>
            <p:ph type="body" idx="1"/>
          </p:nvPr>
        </p:nvSpPr>
        <p:spPr>
          <a:xfrm>
            <a:off x="876300" y="1092200"/>
            <a:ext cx="7451725" cy="4530725"/>
          </a:xfrm>
        </p:spPr>
        <p:txBody>
          <a:bodyPr/>
          <a:lstStyle/>
          <a:p>
            <a:r>
              <a:rPr lang="en-US" altLang="en-US" dirty="0"/>
              <a:t>File owner/creator should be able to control:</a:t>
            </a:r>
          </a:p>
          <a:p>
            <a:pPr lvl="1"/>
            <a:r>
              <a:rPr lang="en-US" altLang="en-US" dirty="0"/>
              <a:t>what can be done</a:t>
            </a:r>
          </a:p>
          <a:p>
            <a:pPr lvl="1"/>
            <a:r>
              <a:rPr lang="en-US" altLang="en-US" dirty="0"/>
              <a:t>by whom</a:t>
            </a:r>
          </a:p>
          <a:p>
            <a:r>
              <a:rPr lang="en-US" altLang="en-US" dirty="0"/>
              <a:t>Types of access</a:t>
            </a:r>
          </a:p>
          <a:p>
            <a:pPr lvl="1"/>
            <a:r>
              <a:rPr lang="en-US" altLang="en-US" b="1" dirty="0"/>
              <a:t>Read</a:t>
            </a:r>
          </a:p>
          <a:p>
            <a:pPr lvl="1"/>
            <a:r>
              <a:rPr lang="en-US" altLang="en-US" b="1" dirty="0"/>
              <a:t>Write</a:t>
            </a:r>
          </a:p>
          <a:p>
            <a:pPr lvl="1"/>
            <a:r>
              <a:rPr lang="en-US" altLang="en-US" b="1" dirty="0"/>
              <a:t>Execute</a:t>
            </a:r>
          </a:p>
          <a:p>
            <a:pPr lvl="1"/>
            <a:r>
              <a:rPr lang="en-US" altLang="en-US" b="1" dirty="0"/>
              <a:t>Append</a:t>
            </a:r>
          </a:p>
          <a:p>
            <a:pPr lvl="1"/>
            <a:r>
              <a:rPr lang="en-US" altLang="en-US" b="1" dirty="0"/>
              <a:t>Delete</a:t>
            </a:r>
          </a:p>
          <a:p>
            <a:pPr lvl="1"/>
            <a:r>
              <a:rPr lang="en-US" altLang="en-US" b="1" dirty="0"/>
              <a:t>List</a:t>
            </a:r>
          </a:p>
        </p:txBody>
      </p:sp>
    </p:spTree>
    <p:extLst>
      <p:ext uri="{BB962C8B-B14F-4D97-AF65-F5344CB8AC3E}">
        <p14:creationId xmlns:p14="http://schemas.microsoft.com/office/powerpoint/2010/main" val="29069148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5BF170C8-1BD2-476F-98D0-D50064B81CAC}"/>
              </a:ext>
            </a:extLst>
          </p:cNvPr>
          <p:cNvSpPr>
            <a:spLocks noGrp="1" noChangeArrowheads="1"/>
          </p:cNvSpPr>
          <p:nvPr>
            <p:ph type="title"/>
          </p:nvPr>
        </p:nvSpPr>
        <p:spPr>
          <a:xfrm>
            <a:off x="876300" y="258408"/>
            <a:ext cx="7642549" cy="576263"/>
          </a:xfrm>
        </p:spPr>
        <p:txBody>
          <a:bodyPr/>
          <a:lstStyle/>
          <a:p>
            <a:pPr eaLnBrk="1" hangingPunct="1"/>
            <a:r>
              <a:rPr lang="en-US" altLang="en-US" dirty="0"/>
              <a:t>Access Lists and Groups</a:t>
            </a:r>
          </a:p>
        </p:txBody>
      </p:sp>
      <p:sp>
        <p:nvSpPr>
          <p:cNvPr id="44035" name="Rectangle 3">
            <a:extLst>
              <a:ext uri="{FF2B5EF4-FFF2-40B4-BE49-F238E27FC236}">
                <a16:creationId xmlns:a16="http://schemas.microsoft.com/office/drawing/2014/main" id="{277AB603-62F8-44D7-BFEE-9C6DE95A632C}"/>
              </a:ext>
            </a:extLst>
          </p:cNvPr>
          <p:cNvSpPr>
            <a:spLocks noGrp="1" noChangeArrowheads="1"/>
          </p:cNvSpPr>
          <p:nvPr>
            <p:ph type="body" idx="1"/>
          </p:nvPr>
        </p:nvSpPr>
        <p:spPr>
          <a:xfrm>
            <a:off x="876300" y="1092200"/>
            <a:ext cx="7342188" cy="3575050"/>
          </a:xfrm>
        </p:spPr>
        <p:txBody>
          <a:bodyPr/>
          <a:lstStyle/>
          <a:p>
            <a:pPr>
              <a:lnSpc>
                <a:spcPct val="90000"/>
              </a:lnSpc>
              <a:tabLst>
                <a:tab pos="1833563" algn="l"/>
                <a:tab pos="4459288" algn="l"/>
                <a:tab pos="5195888" algn="l"/>
                <a:tab pos="5888038" algn="l"/>
              </a:tabLst>
            </a:pPr>
            <a:r>
              <a:rPr lang="en-US" altLang="en-US" dirty="0"/>
              <a:t>Mode of access:  read, write, execute</a:t>
            </a:r>
          </a:p>
          <a:p>
            <a:pPr>
              <a:lnSpc>
                <a:spcPct val="90000"/>
              </a:lnSpc>
              <a:tabLst>
                <a:tab pos="1833563" algn="l"/>
                <a:tab pos="4459288" algn="l"/>
                <a:tab pos="5195888" algn="l"/>
                <a:tab pos="5888038" algn="l"/>
              </a:tabLst>
            </a:pPr>
            <a:r>
              <a:rPr lang="en-US" altLang="en-US" dirty="0"/>
              <a:t>Three classes of users on Unix / Linux</a:t>
            </a:r>
          </a:p>
          <a:p>
            <a:pPr>
              <a:lnSpc>
                <a:spcPct val="90000"/>
              </a:lnSpc>
              <a:spcBef>
                <a:spcPct val="10000"/>
              </a:spcBef>
              <a:buFont typeface="Monotype Sorts" pitchFamily="-84" charset="2"/>
              <a:buNone/>
              <a:tabLst>
                <a:tab pos="1833563" algn="l"/>
                <a:tab pos="4459288" algn="l"/>
                <a:tab pos="5195888" algn="l"/>
                <a:tab pos="5888038" algn="l"/>
              </a:tabLst>
            </a:pPr>
            <a:r>
              <a:rPr lang="en-US" altLang="en-US" sz="1600" dirty="0"/>
              <a:t>	</a:t>
            </a:r>
            <a:r>
              <a:rPr lang="en-US" altLang="en-US" sz="800" dirty="0"/>
              <a:t>	</a:t>
            </a:r>
            <a:r>
              <a:rPr lang="en-US" altLang="en-US" sz="1600" dirty="0"/>
              <a:t>			RWX</a:t>
            </a:r>
          </a:p>
          <a:p>
            <a:pPr>
              <a:lnSpc>
                <a:spcPct val="90000"/>
              </a:lnSpc>
              <a:spcBef>
                <a:spcPct val="10000"/>
              </a:spcBef>
              <a:buFont typeface="Monotype Sorts" pitchFamily="-84" charset="2"/>
              <a:buNone/>
              <a:tabLst>
                <a:tab pos="1833563" algn="l"/>
                <a:tab pos="4459288" algn="l"/>
                <a:tab pos="5195888" algn="l"/>
                <a:tab pos="5888038" algn="l"/>
              </a:tabLst>
            </a:pPr>
            <a:r>
              <a:rPr lang="en-US" altLang="en-US" sz="1600" dirty="0"/>
              <a:t>		a) </a:t>
            </a:r>
            <a:r>
              <a:rPr lang="en-US" altLang="en-US" sz="1600" b="1" dirty="0"/>
              <a:t>owner access</a:t>
            </a:r>
            <a:r>
              <a:rPr lang="en-US" altLang="en-US" sz="1600" dirty="0"/>
              <a:t> 	7	</a:t>
            </a:r>
            <a:r>
              <a:rPr lang="en-US" altLang="en-US" sz="1600" dirty="0">
                <a:sym typeface="Symbol" panose="05050102010706020507" pitchFamily="18" charset="2"/>
              </a:rPr>
              <a:t>	1 1 1</a:t>
            </a:r>
            <a:br>
              <a:rPr lang="en-US" altLang="en-US" sz="1600" dirty="0">
                <a:sym typeface="Symbol" panose="05050102010706020507" pitchFamily="18" charset="2"/>
              </a:rPr>
            </a:br>
            <a:r>
              <a:rPr lang="en-US" altLang="en-US" sz="1600" dirty="0">
                <a:sym typeface="Symbol" panose="05050102010706020507" pitchFamily="18" charset="2"/>
              </a:rPr>
              <a:t>				RWX</a:t>
            </a:r>
          </a:p>
          <a:p>
            <a:pPr>
              <a:lnSpc>
                <a:spcPct val="90000"/>
              </a:lnSpc>
              <a:spcBef>
                <a:spcPct val="10000"/>
              </a:spcBef>
              <a:buFont typeface="Monotype Sorts" pitchFamily="-84" charset="2"/>
              <a:buNone/>
              <a:tabLst>
                <a:tab pos="1833563" algn="l"/>
                <a:tab pos="4459288" algn="l"/>
                <a:tab pos="5195888" algn="l"/>
                <a:tab pos="5888038" algn="l"/>
              </a:tabLst>
            </a:pPr>
            <a:r>
              <a:rPr lang="en-US" altLang="en-US" sz="1600" dirty="0">
                <a:sym typeface="Symbol" panose="05050102010706020507" pitchFamily="18" charset="2"/>
              </a:rPr>
              <a:t>		b) </a:t>
            </a:r>
            <a:r>
              <a:rPr lang="en-US" altLang="en-US" sz="1600" b="1" dirty="0">
                <a:sym typeface="Symbol" panose="05050102010706020507" pitchFamily="18" charset="2"/>
              </a:rPr>
              <a:t>group access</a:t>
            </a:r>
            <a:r>
              <a:rPr lang="en-US" altLang="en-US" sz="1600" dirty="0">
                <a:sym typeface="Symbol" panose="05050102010706020507" pitchFamily="18" charset="2"/>
              </a:rPr>
              <a:t> 	6	 	1 1 0</a:t>
            </a:r>
          </a:p>
          <a:p>
            <a:pPr>
              <a:lnSpc>
                <a:spcPct val="90000"/>
              </a:lnSpc>
              <a:spcBef>
                <a:spcPct val="10000"/>
              </a:spcBef>
              <a:buFont typeface="Monotype Sorts" pitchFamily="-84" charset="2"/>
              <a:buNone/>
              <a:tabLst>
                <a:tab pos="1833563" algn="l"/>
                <a:tab pos="4459288" algn="l"/>
                <a:tab pos="5195888" algn="l"/>
                <a:tab pos="5888038" algn="l"/>
              </a:tabLst>
            </a:pPr>
            <a:r>
              <a:rPr lang="en-US" altLang="en-US" sz="1600" dirty="0">
                <a:sym typeface="Symbol" panose="05050102010706020507" pitchFamily="18" charset="2"/>
              </a:rPr>
              <a:t>					RWX</a:t>
            </a:r>
          </a:p>
          <a:p>
            <a:pPr>
              <a:lnSpc>
                <a:spcPct val="90000"/>
              </a:lnSpc>
              <a:spcBef>
                <a:spcPct val="10000"/>
              </a:spcBef>
              <a:buFont typeface="Monotype Sorts" pitchFamily="-84" charset="2"/>
              <a:buNone/>
              <a:tabLst>
                <a:tab pos="1833563" algn="l"/>
                <a:tab pos="4459288" algn="l"/>
                <a:tab pos="5195888" algn="l"/>
                <a:tab pos="5888038" algn="l"/>
              </a:tabLst>
            </a:pPr>
            <a:r>
              <a:rPr lang="en-US" altLang="en-US" sz="1600" dirty="0">
                <a:sym typeface="Symbol" panose="05050102010706020507" pitchFamily="18" charset="2"/>
              </a:rPr>
              <a:t>		c) </a:t>
            </a:r>
            <a:r>
              <a:rPr lang="en-US" altLang="en-US" sz="1600" b="1" dirty="0">
                <a:sym typeface="Symbol" panose="05050102010706020507" pitchFamily="18" charset="2"/>
              </a:rPr>
              <a:t>public access</a:t>
            </a:r>
            <a:r>
              <a:rPr lang="en-US" altLang="en-US" sz="1600" dirty="0">
                <a:sym typeface="Symbol" panose="05050102010706020507" pitchFamily="18" charset="2"/>
              </a:rPr>
              <a:t>	1	 	0 0 1</a:t>
            </a:r>
          </a:p>
          <a:p>
            <a:pPr>
              <a:lnSpc>
                <a:spcPct val="90000"/>
              </a:lnSpc>
              <a:tabLst>
                <a:tab pos="1833563" algn="l"/>
                <a:tab pos="4459288" algn="l"/>
                <a:tab pos="5195888" algn="l"/>
                <a:tab pos="5888038" algn="l"/>
              </a:tabLst>
            </a:pPr>
            <a:r>
              <a:rPr lang="en-US" altLang="en-US" dirty="0">
                <a:sym typeface="Symbol" panose="05050102010706020507" pitchFamily="18" charset="2"/>
              </a:rPr>
              <a:t>Ask manager to create a group (unique name), say G, and add some users to the group.</a:t>
            </a:r>
          </a:p>
          <a:p>
            <a:pPr>
              <a:lnSpc>
                <a:spcPct val="90000"/>
              </a:lnSpc>
              <a:tabLst>
                <a:tab pos="1833563" algn="l"/>
                <a:tab pos="4459288" algn="l"/>
                <a:tab pos="5195888" algn="l"/>
                <a:tab pos="5888038" algn="l"/>
              </a:tabLst>
            </a:pPr>
            <a:r>
              <a:rPr lang="en-US" altLang="en-US" dirty="0">
                <a:sym typeface="Symbol" panose="05050102010706020507" pitchFamily="18" charset="2"/>
              </a:rPr>
              <a:t>For a particular file (say </a:t>
            </a:r>
            <a:r>
              <a:rPr lang="en-US" altLang="en-US" i="1" dirty="0">
                <a:sym typeface="Symbol" panose="05050102010706020507" pitchFamily="18" charset="2"/>
              </a:rPr>
              <a:t>game</a:t>
            </a:r>
            <a:r>
              <a:rPr lang="en-US" altLang="en-US" dirty="0">
                <a:sym typeface="Symbol" panose="05050102010706020507" pitchFamily="18" charset="2"/>
              </a:rPr>
              <a:t>) or subdirectory, define an appropriate access.</a:t>
            </a:r>
          </a:p>
        </p:txBody>
      </p:sp>
      <p:sp>
        <p:nvSpPr>
          <p:cNvPr id="44036" name="Rectangle 13">
            <a:extLst>
              <a:ext uri="{FF2B5EF4-FFF2-40B4-BE49-F238E27FC236}">
                <a16:creationId xmlns:a16="http://schemas.microsoft.com/office/drawing/2014/main" id="{A138F952-386A-4F11-9935-B6FA25113C0D}"/>
              </a:ext>
            </a:extLst>
          </p:cNvPr>
          <p:cNvSpPr>
            <a:spLocks noChangeArrowheads="1"/>
          </p:cNvSpPr>
          <p:nvPr/>
        </p:nvSpPr>
        <p:spPr bwMode="auto">
          <a:xfrm>
            <a:off x="798513" y="5643563"/>
            <a:ext cx="702945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1833563" algn="l"/>
                <a:tab pos="4459288" algn="l"/>
                <a:tab pos="5195888" algn="l"/>
                <a:tab pos="5888038" algn="l"/>
              </a:tabLst>
              <a:defRPr>
                <a:solidFill>
                  <a:schemeClr val="tx1"/>
                </a:solidFill>
                <a:latin typeface="Verdana" panose="020B0604030504040204" pitchFamily="34" charset="0"/>
                <a:ea typeface="MS PGothic" panose="020B0600070205080204" pitchFamily="34" charset="-128"/>
              </a:defRPr>
            </a:lvl1pPr>
            <a:lvl2pPr marL="742950" indent="-285750">
              <a:tabLst>
                <a:tab pos="1833563" algn="l"/>
                <a:tab pos="4459288" algn="l"/>
                <a:tab pos="5195888" algn="l"/>
                <a:tab pos="5888038" algn="l"/>
              </a:tabLst>
              <a:defRPr>
                <a:solidFill>
                  <a:schemeClr val="tx1"/>
                </a:solidFill>
                <a:latin typeface="Verdana" panose="020B0604030504040204" pitchFamily="34" charset="0"/>
                <a:ea typeface="MS PGothic" panose="020B0600070205080204" pitchFamily="34" charset="-128"/>
              </a:defRPr>
            </a:lvl2pPr>
            <a:lvl3pPr marL="1143000" indent="-228600">
              <a:tabLst>
                <a:tab pos="1833563" algn="l"/>
                <a:tab pos="4459288" algn="l"/>
                <a:tab pos="5195888" algn="l"/>
                <a:tab pos="5888038" algn="l"/>
              </a:tabLst>
              <a:defRPr>
                <a:solidFill>
                  <a:schemeClr val="tx1"/>
                </a:solidFill>
                <a:latin typeface="Verdana" panose="020B0604030504040204" pitchFamily="34" charset="0"/>
                <a:ea typeface="MS PGothic" panose="020B0600070205080204" pitchFamily="34" charset="-128"/>
              </a:defRPr>
            </a:lvl3pPr>
            <a:lvl4pPr marL="1600200" indent="-228600">
              <a:tabLst>
                <a:tab pos="1833563" algn="l"/>
                <a:tab pos="4459288" algn="l"/>
                <a:tab pos="5195888" algn="l"/>
                <a:tab pos="5888038" algn="l"/>
              </a:tabLst>
              <a:defRPr>
                <a:solidFill>
                  <a:schemeClr val="tx1"/>
                </a:solidFill>
                <a:latin typeface="Verdana" panose="020B0604030504040204" pitchFamily="34" charset="0"/>
                <a:ea typeface="MS PGothic" panose="020B0600070205080204" pitchFamily="34" charset="-128"/>
              </a:defRPr>
            </a:lvl4pPr>
            <a:lvl5pPr marL="2057400" indent="-228600">
              <a:tabLst>
                <a:tab pos="1833563" algn="l"/>
                <a:tab pos="4459288" algn="l"/>
                <a:tab pos="5195888" algn="l"/>
                <a:tab pos="5888038" algn="l"/>
              </a:tabLst>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tabLst>
                <a:tab pos="1833563" algn="l"/>
                <a:tab pos="4459288" algn="l"/>
                <a:tab pos="5195888" algn="l"/>
                <a:tab pos="5888038" algn="l"/>
              </a:tabLs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tabLst>
                <a:tab pos="1833563" algn="l"/>
                <a:tab pos="4459288" algn="l"/>
                <a:tab pos="5195888" algn="l"/>
                <a:tab pos="5888038" algn="l"/>
              </a:tabLs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tabLst>
                <a:tab pos="1833563" algn="l"/>
                <a:tab pos="4459288" algn="l"/>
                <a:tab pos="5195888" algn="l"/>
                <a:tab pos="5888038" algn="l"/>
              </a:tabLs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tabLst>
                <a:tab pos="1833563" algn="l"/>
                <a:tab pos="4459288" algn="l"/>
                <a:tab pos="5195888" algn="l"/>
                <a:tab pos="5888038" algn="l"/>
              </a:tabLst>
              <a:defRPr>
                <a:solidFill>
                  <a:schemeClr val="tx1"/>
                </a:solidFill>
                <a:latin typeface="Verdana" panose="020B0604030504040204" pitchFamily="34" charset="0"/>
                <a:ea typeface="MS PGothic" panose="020B0600070205080204" pitchFamily="34" charset="-128"/>
              </a:defRPr>
            </a:lvl9pPr>
          </a:lstStyle>
          <a:p>
            <a:pPr>
              <a:spcBef>
                <a:spcPct val="20000"/>
              </a:spcBef>
              <a:buClr>
                <a:schemeClr val="folHlink"/>
              </a:buClr>
              <a:buFont typeface="Monotype Sorts" pitchFamily="-84" charset="2"/>
              <a:buNone/>
            </a:pPr>
            <a:r>
              <a:rPr kumimoji="1" lang="en-US" altLang="en-US">
                <a:latin typeface="Arial" panose="020B0604020202020204" pitchFamily="34" charset="0"/>
                <a:sym typeface="Symbol" panose="05050102010706020507" pitchFamily="18" charset="2"/>
              </a:rPr>
              <a:t>Attach a group to a file</a:t>
            </a:r>
            <a:br>
              <a:rPr kumimoji="1" lang="en-US" altLang="en-US">
                <a:latin typeface="Arial" panose="020B0604020202020204" pitchFamily="34" charset="0"/>
                <a:sym typeface="Symbol" panose="05050102010706020507" pitchFamily="18" charset="2"/>
              </a:rPr>
            </a:br>
            <a:r>
              <a:rPr kumimoji="1" lang="en-US" altLang="en-US">
                <a:latin typeface="Arial" panose="020B0604020202020204" pitchFamily="34" charset="0"/>
                <a:sym typeface="Symbol" panose="05050102010706020507" pitchFamily="18" charset="2"/>
              </a:rPr>
              <a:t>	         </a:t>
            </a:r>
            <a:r>
              <a:rPr kumimoji="1" lang="en-US" altLang="en-US" b="1">
                <a:latin typeface="Courier New" panose="02070309020205020404" pitchFamily="49" charset="0"/>
                <a:cs typeface="Courier New" panose="02070309020205020404" pitchFamily="49" charset="0"/>
                <a:sym typeface="Symbol" panose="05050102010706020507" pitchFamily="18" charset="2"/>
              </a:rPr>
              <a:t>chgrp     G    game</a:t>
            </a:r>
          </a:p>
        </p:txBody>
      </p:sp>
      <p:pic>
        <p:nvPicPr>
          <p:cNvPr id="44037" name="Picture 1">
            <a:extLst>
              <a:ext uri="{FF2B5EF4-FFF2-40B4-BE49-F238E27FC236}">
                <a16:creationId xmlns:a16="http://schemas.microsoft.com/office/drawing/2014/main" id="{A6631249-4FFF-4880-A6E7-280DBA8C75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59175" y="4660900"/>
            <a:ext cx="25130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22254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D4FA8E4E-DE74-48ED-A591-88BF26AA11AF}"/>
              </a:ext>
            </a:extLst>
          </p:cNvPr>
          <p:cNvSpPr>
            <a:spLocks noGrp="1" noChangeArrowheads="1"/>
          </p:cNvSpPr>
          <p:nvPr>
            <p:ph type="title"/>
          </p:nvPr>
        </p:nvSpPr>
        <p:spPr>
          <a:xfrm>
            <a:off x="949325" y="244121"/>
            <a:ext cx="7737475" cy="576262"/>
          </a:xfrm>
        </p:spPr>
        <p:txBody>
          <a:bodyPr/>
          <a:lstStyle/>
          <a:p>
            <a:pPr eaLnBrk="1" hangingPunct="1"/>
            <a:r>
              <a:rPr lang="en-US" altLang="en-US" dirty="0"/>
              <a:t>A Sample UNIX Directory Listing</a:t>
            </a:r>
          </a:p>
        </p:txBody>
      </p:sp>
      <p:pic>
        <p:nvPicPr>
          <p:cNvPr id="46083" name="Picture 4">
            <a:extLst>
              <a:ext uri="{FF2B5EF4-FFF2-40B4-BE49-F238E27FC236}">
                <a16:creationId xmlns:a16="http://schemas.microsoft.com/office/drawing/2014/main" id="{2742550A-BE1C-4724-A9AC-83F6503BD128}"/>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722" t="27065" r="722" b="27065"/>
          <a:stretch>
            <a:fillRect/>
          </a:stretch>
        </p:blipFill>
        <p:spPr>
          <a:xfrm>
            <a:off x="1519238" y="1208088"/>
            <a:ext cx="6629400" cy="3030537"/>
          </a:xfrm>
          <a:noFill/>
        </p:spPr>
      </p:pic>
    </p:spTree>
    <p:extLst>
      <p:ext uri="{BB962C8B-B14F-4D97-AF65-F5344CB8AC3E}">
        <p14:creationId xmlns:p14="http://schemas.microsoft.com/office/powerpoint/2010/main" val="23181284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4F28242E-4A04-4121-BF10-45AB39388DFD}"/>
              </a:ext>
            </a:extLst>
          </p:cNvPr>
          <p:cNvSpPr>
            <a:spLocks noGrp="1" noChangeArrowheads="1"/>
          </p:cNvSpPr>
          <p:nvPr>
            <p:ph type="title"/>
          </p:nvPr>
        </p:nvSpPr>
        <p:spPr>
          <a:xfrm>
            <a:off x="1063333" y="202458"/>
            <a:ext cx="7864475" cy="609600"/>
          </a:xfrm>
        </p:spPr>
        <p:txBody>
          <a:bodyPr/>
          <a:lstStyle/>
          <a:p>
            <a:pPr eaLnBrk="1" hangingPunct="1"/>
            <a:r>
              <a:rPr lang="en-US" altLang="en-US" sz="2800" dirty="0"/>
              <a:t>Windows 7 Access-Control List Management</a:t>
            </a:r>
          </a:p>
        </p:txBody>
      </p:sp>
      <p:pic>
        <p:nvPicPr>
          <p:cNvPr id="45059" name="Picture 2" descr="11_16.pdf">
            <a:extLst>
              <a:ext uri="{FF2B5EF4-FFF2-40B4-BE49-F238E27FC236}">
                <a16:creationId xmlns:a16="http://schemas.microsoft.com/office/drawing/2014/main" id="{83B81BDC-7461-44F5-9BBC-1F8E598929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41625" y="1120775"/>
            <a:ext cx="3533775"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39912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762793" y="966066"/>
            <a:ext cx="8381207" cy="5545393"/>
          </a:xfrm>
        </p:spPr>
        <p:txBody>
          <a:bodyPr/>
          <a:lstStyle/>
          <a:p>
            <a:pPr marL="0" indent="0">
              <a:buNone/>
            </a:pPr>
            <a:r>
              <a:rPr lang="en-US" b="1" dirty="0"/>
              <a:t>1. File Concepts:</a:t>
            </a:r>
          </a:p>
          <a:p>
            <a:pPr lvl="1"/>
            <a:r>
              <a:rPr lang="en-US" b="1" dirty="0"/>
              <a:t>Attributes, Operations, Types, Structure</a:t>
            </a:r>
          </a:p>
          <a:p>
            <a:pPr marL="0" indent="0">
              <a:buNone/>
            </a:pPr>
            <a:r>
              <a:rPr lang="en-US" b="1" dirty="0"/>
              <a:t>2. Access Methods</a:t>
            </a:r>
          </a:p>
          <a:p>
            <a:pPr lvl="1"/>
            <a:r>
              <a:rPr lang="en-US" b="1" dirty="0"/>
              <a:t>Sequential</a:t>
            </a:r>
          </a:p>
          <a:p>
            <a:pPr lvl="1"/>
            <a:r>
              <a:rPr lang="en-US" b="1" dirty="0"/>
              <a:t>Random</a:t>
            </a:r>
          </a:p>
          <a:p>
            <a:pPr marL="0" indent="0">
              <a:buNone/>
            </a:pPr>
            <a:r>
              <a:rPr lang="en-US" b="1" dirty="0"/>
              <a:t>3. Directory Structure</a:t>
            </a:r>
          </a:p>
          <a:p>
            <a:pPr lvl="1"/>
            <a:r>
              <a:rPr lang="en-US" b="1" dirty="0"/>
              <a:t>Operations</a:t>
            </a:r>
          </a:p>
          <a:p>
            <a:pPr lvl="1"/>
            <a:r>
              <a:rPr lang="en-US" b="1" dirty="0"/>
              <a:t>Types: single-level, tree-structured, acyclic-graph, general graph</a:t>
            </a:r>
          </a:p>
          <a:p>
            <a:pPr marL="0" indent="0">
              <a:buNone/>
            </a:pPr>
            <a:r>
              <a:rPr lang="en-US" b="1" dirty="0"/>
              <a:t>4. File Allocation Methods</a:t>
            </a:r>
          </a:p>
          <a:p>
            <a:pPr lvl="1"/>
            <a:r>
              <a:rPr lang="en-US" b="1" dirty="0"/>
              <a:t>Contiguous; Linked; Index</a:t>
            </a:r>
          </a:p>
          <a:p>
            <a:pPr marL="0" indent="0">
              <a:buNone/>
            </a:pPr>
            <a:r>
              <a:rPr lang="en-US" b="1" dirty="0"/>
              <a:t>5. File Systems: </a:t>
            </a:r>
          </a:p>
          <a:p>
            <a:pPr lvl="1"/>
            <a:r>
              <a:rPr lang="en-US" b="1" dirty="0"/>
              <a:t>Structures, Mounting, Protection, </a:t>
            </a:r>
            <a:r>
              <a:rPr lang="en-US" b="1" dirty="0">
                <a:highlight>
                  <a:srgbClr val="FFFF00"/>
                </a:highlight>
              </a:rPr>
              <a:t>Implementation</a:t>
            </a:r>
          </a:p>
          <a:p>
            <a:pPr marL="0" indent="0">
              <a:buNone/>
            </a:pPr>
            <a:r>
              <a:rPr lang="en-US" b="1" dirty="0"/>
              <a:t>6. Other Issues</a:t>
            </a:r>
          </a:p>
        </p:txBody>
      </p:sp>
    </p:spTree>
    <p:extLst>
      <p:ext uri="{BB962C8B-B14F-4D97-AF65-F5344CB8AC3E}">
        <p14:creationId xmlns:p14="http://schemas.microsoft.com/office/powerpoint/2010/main" val="5678419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A61E6968-23CC-4041-AF8F-B396E75F103C}"/>
              </a:ext>
            </a:extLst>
          </p:cNvPr>
          <p:cNvSpPr>
            <a:spLocks noGrp="1" noChangeArrowheads="1"/>
          </p:cNvSpPr>
          <p:nvPr>
            <p:ph type="title"/>
          </p:nvPr>
        </p:nvSpPr>
        <p:spPr>
          <a:xfrm>
            <a:off x="962025" y="232005"/>
            <a:ext cx="7724775" cy="576262"/>
          </a:xfrm>
        </p:spPr>
        <p:txBody>
          <a:bodyPr/>
          <a:lstStyle/>
          <a:p>
            <a:pPr eaLnBrk="1" hangingPunct="1"/>
            <a:r>
              <a:rPr lang="en-US" altLang="en-US" dirty="0"/>
              <a:t>File-System Implementation</a:t>
            </a:r>
          </a:p>
        </p:txBody>
      </p:sp>
      <p:sp>
        <p:nvSpPr>
          <p:cNvPr id="20482" name="Content Placeholder 2">
            <a:extLst>
              <a:ext uri="{FF2B5EF4-FFF2-40B4-BE49-F238E27FC236}">
                <a16:creationId xmlns:a16="http://schemas.microsoft.com/office/drawing/2014/main" id="{5CBF3188-619B-44AD-816A-4D225B7F4081}"/>
              </a:ext>
            </a:extLst>
          </p:cNvPr>
          <p:cNvSpPr>
            <a:spLocks noGrp="1" noChangeArrowheads="1"/>
          </p:cNvSpPr>
          <p:nvPr>
            <p:ph idx="1"/>
          </p:nvPr>
        </p:nvSpPr>
        <p:spPr>
          <a:xfrm>
            <a:off x="888612" y="1244281"/>
            <a:ext cx="7013575" cy="4530725"/>
          </a:xfrm>
        </p:spPr>
        <p:txBody>
          <a:bodyPr/>
          <a:lstStyle/>
          <a:p>
            <a:r>
              <a:rPr lang="en-US" altLang="en-US" dirty="0"/>
              <a:t>Per-file </a:t>
            </a:r>
            <a:r>
              <a:rPr lang="en-US" altLang="en-US" b="1" dirty="0">
                <a:solidFill>
                  <a:srgbClr val="006699"/>
                </a:solidFill>
                <a:latin typeface="+mj-lt"/>
              </a:rPr>
              <a:t>File</a:t>
            </a:r>
            <a:r>
              <a:rPr lang="en-US" altLang="en-US" b="1" dirty="0">
                <a:solidFill>
                  <a:srgbClr val="3366FF"/>
                </a:solidFill>
              </a:rPr>
              <a:t> </a:t>
            </a:r>
            <a:r>
              <a:rPr lang="en-US" altLang="en-US" b="1" dirty="0">
                <a:solidFill>
                  <a:srgbClr val="006699"/>
                </a:solidFill>
                <a:latin typeface="+mj-lt"/>
              </a:rPr>
              <a:t>Control</a:t>
            </a:r>
            <a:r>
              <a:rPr lang="en-US" altLang="en-US" b="1" dirty="0">
                <a:solidFill>
                  <a:srgbClr val="3366FF"/>
                </a:solidFill>
              </a:rPr>
              <a:t> </a:t>
            </a:r>
            <a:r>
              <a:rPr lang="en-US" altLang="en-US" b="1" dirty="0">
                <a:solidFill>
                  <a:srgbClr val="006699"/>
                </a:solidFill>
                <a:latin typeface="+mj-lt"/>
              </a:rPr>
              <a:t>Block</a:t>
            </a:r>
            <a:r>
              <a:rPr lang="en-US" altLang="en-US" b="1" dirty="0">
                <a:solidFill>
                  <a:srgbClr val="3366FF"/>
                </a:solidFill>
              </a:rPr>
              <a:t> </a:t>
            </a:r>
            <a:r>
              <a:rPr lang="en-US" altLang="en-US" dirty="0">
                <a:solidFill>
                  <a:srgbClr val="000000"/>
                </a:solidFill>
              </a:rPr>
              <a:t>(</a:t>
            </a:r>
            <a:r>
              <a:rPr lang="en-US" altLang="en-US" b="1" dirty="0">
                <a:solidFill>
                  <a:srgbClr val="006699"/>
                </a:solidFill>
                <a:latin typeface="+mj-lt"/>
              </a:rPr>
              <a:t>FCB</a:t>
            </a:r>
            <a:r>
              <a:rPr lang="en-US" altLang="en-US" dirty="0"/>
              <a:t>) contains many details about the file</a:t>
            </a:r>
          </a:p>
          <a:p>
            <a:pPr lvl="1"/>
            <a:r>
              <a:rPr lang="en-US" altLang="en-US" dirty="0"/>
              <a:t>typically inode number, permissions, size, dates</a:t>
            </a:r>
          </a:p>
          <a:p>
            <a:pPr lvl="1"/>
            <a:r>
              <a:rPr lang="en-US" altLang="en-US" dirty="0"/>
              <a:t>NFTS stores into in master file table  using relational DB structures</a:t>
            </a:r>
          </a:p>
        </p:txBody>
      </p:sp>
      <p:pic>
        <p:nvPicPr>
          <p:cNvPr id="20483" name="Picture 5">
            <a:extLst>
              <a:ext uri="{FF2B5EF4-FFF2-40B4-BE49-F238E27FC236}">
                <a16:creationId xmlns:a16="http://schemas.microsoft.com/office/drawing/2014/main" id="{8A6DDED1-6F8C-4F20-B323-225ED207AC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850" y="3109913"/>
            <a:ext cx="3509963"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68A77BF0-2C8E-4F2C-B89E-F2540B5B7CE9}"/>
              </a:ext>
            </a:extLst>
          </p:cNvPr>
          <p:cNvSpPr>
            <a:spLocks noGrp="1" noChangeArrowheads="1"/>
          </p:cNvSpPr>
          <p:nvPr>
            <p:ph type="title"/>
          </p:nvPr>
        </p:nvSpPr>
        <p:spPr>
          <a:xfrm>
            <a:off x="955675" y="238549"/>
            <a:ext cx="7762875" cy="576262"/>
          </a:xfrm>
        </p:spPr>
        <p:txBody>
          <a:bodyPr/>
          <a:lstStyle/>
          <a:p>
            <a:pPr eaLnBrk="1" hangingPunct="1"/>
            <a:r>
              <a:rPr lang="en-US" altLang="en-US" dirty="0"/>
              <a:t>In-Memory File System Structures</a:t>
            </a:r>
            <a:endParaRPr lang="en-US" altLang="en-US" sz="2400" dirty="0"/>
          </a:p>
        </p:txBody>
      </p:sp>
      <p:sp>
        <p:nvSpPr>
          <p:cNvPr id="22530" name="Rectangle 3">
            <a:extLst>
              <a:ext uri="{FF2B5EF4-FFF2-40B4-BE49-F238E27FC236}">
                <a16:creationId xmlns:a16="http://schemas.microsoft.com/office/drawing/2014/main" id="{1E835648-11EB-4E90-AC6E-4D8B1CA721B8}"/>
              </a:ext>
            </a:extLst>
          </p:cNvPr>
          <p:cNvSpPr>
            <a:spLocks noGrp="1" noChangeArrowheads="1"/>
          </p:cNvSpPr>
          <p:nvPr>
            <p:ph type="body" idx="1"/>
          </p:nvPr>
        </p:nvSpPr>
        <p:spPr>
          <a:xfrm>
            <a:off x="886410" y="1242819"/>
            <a:ext cx="7660432" cy="4530725"/>
          </a:xfrm>
        </p:spPr>
        <p:txBody>
          <a:bodyPr/>
          <a:lstStyle/>
          <a:p>
            <a:r>
              <a:rPr lang="en-US" altLang="en-US" b="1" dirty="0">
                <a:solidFill>
                  <a:srgbClr val="006699"/>
                </a:solidFill>
                <a:latin typeface="+mj-lt"/>
              </a:rPr>
              <a:t>Mount</a:t>
            </a:r>
            <a:r>
              <a:rPr lang="en-US" altLang="en-US" b="1" dirty="0">
                <a:solidFill>
                  <a:srgbClr val="3366FF"/>
                </a:solidFill>
              </a:rPr>
              <a:t> </a:t>
            </a:r>
            <a:r>
              <a:rPr lang="en-US" altLang="en-US" b="1" dirty="0">
                <a:solidFill>
                  <a:srgbClr val="006699"/>
                </a:solidFill>
                <a:latin typeface="+mj-lt"/>
              </a:rPr>
              <a:t>table</a:t>
            </a:r>
            <a:r>
              <a:rPr lang="en-US" altLang="en-US" b="1" dirty="0">
                <a:solidFill>
                  <a:srgbClr val="3366FF"/>
                </a:solidFill>
              </a:rPr>
              <a:t> </a:t>
            </a:r>
            <a:r>
              <a:rPr lang="en-US" altLang="en-US" dirty="0"/>
              <a:t>storing file system mounts, mount points, file system types</a:t>
            </a:r>
          </a:p>
          <a:p>
            <a:r>
              <a:rPr lang="en-US" altLang="en-US" b="1" dirty="0">
                <a:solidFill>
                  <a:srgbClr val="006699"/>
                </a:solidFill>
                <a:latin typeface="+mj-lt"/>
              </a:rPr>
              <a:t>system-wide</a:t>
            </a:r>
            <a:r>
              <a:rPr lang="en-US" altLang="en-US" b="1" dirty="0">
                <a:solidFill>
                  <a:srgbClr val="3366FF"/>
                </a:solidFill>
              </a:rPr>
              <a:t> </a:t>
            </a:r>
            <a:r>
              <a:rPr lang="en-US" altLang="en-US" b="1" dirty="0">
                <a:solidFill>
                  <a:srgbClr val="006699"/>
                </a:solidFill>
                <a:latin typeface="+mj-lt"/>
              </a:rPr>
              <a:t>open-file</a:t>
            </a:r>
            <a:r>
              <a:rPr lang="en-US" altLang="en-US" b="1" dirty="0">
                <a:solidFill>
                  <a:srgbClr val="3366FF"/>
                </a:solidFill>
              </a:rPr>
              <a:t> </a:t>
            </a:r>
            <a:r>
              <a:rPr lang="en-US" altLang="en-US" b="1" dirty="0">
                <a:solidFill>
                  <a:srgbClr val="006699"/>
                </a:solidFill>
                <a:latin typeface="+mj-lt"/>
              </a:rPr>
              <a:t>table</a:t>
            </a:r>
            <a:r>
              <a:rPr lang="en-US" altLang="en-US" b="1" dirty="0">
                <a:solidFill>
                  <a:srgbClr val="3366FF"/>
                </a:solidFill>
              </a:rPr>
              <a:t> </a:t>
            </a:r>
            <a:r>
              <a:rPr lang="en-US" altLang="en-US" dirty="0"/>
              <a:t>contains a copy of the FCB of each file and other info</a:t>
            </a:r>
          </a:p>
          <a:p>
            <a:r>
              <a:rPr lang="en-US" altLang="en-US" b="1" dirty="0">
                <a:solidFill>
                  <a:srgbClr val="006699"/>
                </a:solidFill>
                <a:latin typeface="+mj-lt"/>
              </a:rPr>
              <a:t>per-process</a:t>
            </a:r>
            <a:r>
              <a:rPr lang="en-US" altLang="en-US" b="1" dirty="0">
                <a:solidFill>
                  <a:srgbClr val="3366FF"/>
                </a:solidFill>
              </a:rPr>
              <a:t> </a:t>
            </a:r>
            <a:r>
              <a:rPr lang="en-US" altLang="en-US" b="1" dirty="0">
                <a:solidFill>
                  <a:srgbClr val="006699"/>
                </a:solidFill>
                <a:latin typeface="+mj-lt"/>
              </a:rPr>
              <a:t>open-file</a:t>
            </a:r>
            <a:r>
              <a:rPr lang="en-US" altLang="en-US" b="1" dirty="0">
                <a:solidFill>
                  <a:srgbClr val="3366FF"/>
                </a:solidFill>
              </a:rPr>
              <a:t> </a:t>
            </a:r>
            <a:r>
              <a:rPr lang="en-US" altLang="en-US" b="1" dirty="0">
                <a:solidFill>
                  <a:srgbClr val="006699"/>
                </a:solidFill>
                <a:latin typeface="+mj-lt"/>
              </a:rPr>
              <a:t>table</a:t>
            </a:r>
            <a:r>
              <a:rPr lang="en-US" altLang="en-US" b="1" dirty="0">
                <a:solidFill>
                  <a:srgbClr val="3366FF"/>
                </a:solidFill>
              </a:rPr>
              <a:t> </a:t>
            </a:r>
            <a:r>
              <a:rPr lang="en-US" altLang="en-US" dirty="0"/>
              <a:t>contains pointers to appropriate entries in system-wide open-file table as well as other info</a:t>
            </a:r>
          </a:p>
          <a:p>
            <a:r>
              <a:rPr lang="en-US" altLang="en-US" dirty="0"/>
              <a:t>The following figure illustrates the necessary file system structures provided by the operating systems</a:t>
            </a:r>
          </a:p>
          <a:p>
            <a:r>
              <a:rPr lang="en-US" altLang="en-US" dirty="0"/>
              <a:t>Figure 12-3(a) refers to opening a file</a:t>
            </a:r>
          </a:p>
          <a:p>
            <a:r>
              <a:rPr lang="en-US" altLang="en-US" dirty="0"/>
              <a:t>Figure 12-3(b) refers to reading a file</a:t>
            </a:r>
          </a:p>
          <a:p>
            <a:r>
              <a:rPr lang="en-US" altLang="en-US" dirty="0"/>
              <a:t>Plus buffers hold data blocks from secondary storage</a:t>
            </a:r>
          </a:p>
          <a:p>
            <a:r>
              <a:rPr lang="en-US" altLang="en-US" dirty="0"/>
              <a:t>Open returns a file handle for subsequent use</a:t>
            </a:r>
          </a:p>
          <a:p>
            <a:r>
              <a:rPr lang="en-US" altLang="en-US" dirty="0"/>
              <a:t>Data from read eventually copied to specified user process memory address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E41EDA98-A997-41EC-93AE-BC0FA338E236}"/>
              </a:ext>
            </a:extLst>
          </p:cNvPr>
          <p:cNvSpPr>
            <a:spLocks noGrp="1" noChangeArrowheads="1"/>
          </p:cNvSpPr>
          <p:nvPr>
            <p:ph type="title"/>
          </p:nvPr>
        </p:nvSpPr>
        <p:spPr>
          <a:xfrm>
            <a:off x="931799" y="235762"/>
            <a:ext cx="7810500" cy="576262"/>
          </a:xfrm>
        </p:spPr>
        <p:txBody>
          <a:bodyPr/>
          <a:lstStyle/>
          <a:p>
            <a:pPr eaLnBrk="1" hangingPunct="1"/>
            <a:r>
              <a:rPr lang="en-US" altLang="en-US" dirty="0"/>
              <a:t>In-Memory File System Structures</a:t>
            </a:r>
            <a:endParaRPr lang="en-US" altLang="en-US" sz="2400" dirty="0"/>
          </a:p>
        </p:txBody>
      </p:sp>
      <p:pic>
        <p:nvPicPr>
          <p:cNvPr id="24578" name="Picture 2">
            <a:extLst>
              <a:ext uri="{FF2B5EF4-FFF2-40B4-BE49-F238E27FC236}">
                <a16:creationId xmlns:a16="http://schemas.microsoft.com/office/drawing/2014/main" id="{19F9291C-0ADC-4EC3-97A1-888621420D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413" y="1273175"/>
            <a:ext cx="6142037" cy="490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822FA0E-4125-4F49-9BE5-C72BAB457AA2}"/>
              </a:ext>
            </a:extLst>
          </p:cNvPr>
          <p:cNvSpPr>
            <a:spLocks noGrp="1" noChangeArrowheads="1"/>
          </p:cNvSpPr>
          <p:nvPr>
            <p:ph type="title"/>
          </p:nvPr>
        </p:nvSpPr>
        <p:spPr>
          <a:xfrm>
            <a:off x="363893" y="235956"/>
            <a:ext cx="8229600" cy="576262"/>
          </a:xfrm>
        </p:spPr>
        <p:txBody>
          <a:bodyPr/>
          <a:lstStyle/>
          <a:p>
            <a:pPr eaLnBrk="1" hangingPunct="1"/>
            <a:r>
              <a:rPr lang="en-US" altLang="en-US" dirty="0"/>
              <a:t>File Attributes</a:t>
            </a:r>
          </a:p>
        </p:txBody>
      </p:sp>
      <p:sp>
        <p:nvSpPr>
          <p:cNvPr id="7171" name="Rectangle 3">
            <a:extLst>
              <a:ext uri="{FF2B5EF4-FFF2-40B4-BE49-F238E27FC236}">
                <a16:creationId xmlns:a16="http://schemas.microsoft.com/office/drawing/2014/main" id="{C780046D-9741-40EC-933F-FFEA08E5239F}"/>
              </a:ext>
            </a:extLst>
          </p:cNvPr>
          <p:cNvSpPr>
            <a:spLocks noGrp="1" noChangeArrowheads="1"/>
          </p:cNvSpPr>
          <p:nvPr>
            <p:ph type="body" idx="1"/>
          </p:nvPr>
        </p:nvSpPr>
        <p:spPr>
          <a:xfrm>
            <a:off x="905067" y="1231640"/>
            <a:ext cx="7493389" cy="4363292"/>
          </a:xfrm>
        </p:spPr>
        <p:txBody>
          <a:bodyPr/>
          <a:lstStyle/>
          <a:p>
            <a:r>
              <a:rPr lang="en-US" altLang="en-US" b="1" dirty="0"/>
              <a:t>Name</a:t>
            </a:r>
            <a:r>
              <a:rPr lang="en-US" altLang="en-US" dirty="0"/>
              <a:t> – only information kept in human-readable form</a:t>
            </a:r>
          </a:p>
          <a:p>
            <a:r>
              <a:rPr lang="en-US" altLang="en-US" b="1" dirty="0"/>
              <a:t>Identifier</a:t>
            </a:r>
            <a:r>
              <a:rPr lang="en-US" altLang="en-US" dirty="0"/>
              <a:t> – unique tag (number) identifies file within file system</a:t>
            </a:r>
          </a:p>
          <a:p>
            <a:r>
              <a:rPr lang="en-US" altLang="en-US" b="1" dirty="0"/>
              <a:t>Type</a:t>
            </a:r>
            <a:r>
              <a:rPr lang="en-US" altLang="en-US" dirty="0"/>
              <a:t> – needed for systems that support different types</a:t>
            </a:r>
          </a:p>
          <a:p>
            <a:r>
              <a:rPr lang="en-US" altLang="en-US" b="1" dirty="0"/>
              <a:t>Location</a:t>
            </a:r>
            <a:r>
              <a:rPr lang="en-US" altLang="en-US" dirty="0"/>
              <a:t> – pointer to file location on device</a:t>
            </a:r>
          </a:p>
          <a:p>
            <a:r>
              <a:rPr lang="en-US" altLang="en-US" b="1" dirty="0"/>
              <a:t>Size</a:t>
            </a:r>
            <a:r>
              <a:rPr lang="en-US" altLang="en-US" dirty="0"/>
              <a:t> – current file size</a:t>
            </a:r>
          </a:p>
          <a:p>
            <a:r>
              <a:rPr lang="en-US" altLang="en-US" b="1" dirty="0"/>
              <a:t>Protection</a:t>
            </a:r>
            <a:r>
              <a:rPr lang="en-US" altLang="en-US" dirty="0"/>
              <a:t> – controls who can do reading, writing, executing</a:t>
            </a:r>
          </a:p>
          <a:p>
            <a:r>
              <a:rPr lang="en-US" altLang="en-US" b="1" dirty="0"/>
              <a:t>Time, date, and user identification</a:t>
            </a:r>
            <a:r>
              <a:rPr lang="en-US" altLang="en-US" dirty="0"/>
              <a:t> – data for protection, security, and usage monitoring</a:t>
            </a:r>
          </a:p>
          <a:p>
            <a:r>
              <a:rPr lang="en-US" altLang="en-US" dirty="0"/>
              <a:t>Information about files are kept in the directory structure, which is maintained on the disk</a:t>
            </a:r>
          </a:p>
          <a:p>
            <a:r>
              <a:rPr lang="en-US" altLang="en-US" dirty="0"/>
              <a:t>Many variations, including extended file attributes such as file checksum</a:t>
            </a:r>
          </a:p>
          <a:p>
            <a:r>
              <a:rPr lang="en-US" altLang="en-US" dirty="0"/>
              <a:t>Information kept in the directory structure</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9A7410E7-C0B6-445B-BBAA-599F64C56834}"/>
              </a:ext>
            </a:extLst>
          </p:cNvPr>
          <p:cNvSpPr>
            <a:spLocks noGrp="1" noChangeArrowheads="1"/>
          </p:cNvSpPr>
          <p:nvPr>
            <p:ph type="title"/>
          </p:nvPr>
        </p:nvSpPr>
        <p:spPr>
          <a:xfrm>
            <a:off x="1119188" y="235762"/>
            <a:ext cx="7567612" cy="576262"/>
          </a:xfrm>
        </p:spPr>
        <p:txBody>
          <a:bodyPr/>
          <a:lstStyle/>
          <a:p>
            <a:pPr eaLnBrk="1" hangingPunct="1"/>
            <a:r>
              <a:rPr lang="en-US" altLang="en-US" dirty="0"/>
              <a:t>Directory Implementation</a:t>
            </a:r>
          </a:p>
        </p:txBody>
      </p:sp>
      <p:sp>
        <p:nvSpPr>
          <p:cNvPr id="26626" name="Rectangle 3">
            <a:extLst>
              <a:ext uri="{FF2B5EF4-FFF2-40B4-BE49-F238E27FC236}">
                <a16:creationId xmlns:a16="http://schemas.microsoft.com/office/drawing/2014/main" id="{2EE0C515-D4D8-4F71-A517-A56958181ABD}"/>
              </a:ext>
            </a:extLst>
          </p:cNvPr>
          <p:cNvSpPr>
            <a:spLocks noGrp="1" noChangeArrowheads="1"/>
          </p:cNvSpPr>
          <p:nvPr>
            <p:ph type="body" idx="1"/>
          </p:nvPr>
        </p:nvSpPr>
        <p:spPr>
          <a:xfrm>
            <a:off x="888612" y="1266083"/>
            <a:ext cx="7567612" cy="4530725"/>
          </a:xfrm>
        </p:spPr>
        <p:txBody>
          <a:bodyPr/>
          <a:lstStyle/>
          <a:p>
            <a:r>
              <a:rPr lang="en-US" altLang="en-US" b="1" dirty="0"/>
              <a:t>Linear list</a:t>
            </a:r>
            <a:r>
              <a:rPr lang="en-US" altLang="en-US" dirty="0"/>
              <a:t> of file names with pointer to the data blocks</a:t>
            </a:r>
          </a:p>
          <a:p>
            <a:pPr lvl="1"/>
            <a:r>
              <a:rPr lang="en-US" altLang="en-US" dirty="0"/>
              <a:t>Simple to program</a:t>
            </a:r>
          </a:p>
          <a:p>
            <a:pPr lvl="1"/>
            <a:r>
              <a:rPr lang="en-US" altLang="en-US" dirty="0"/>
              <a:t>Time-consuming to execute</a:t>
            </a:r>
          </a:p>
          <a:p>
            <a:pPr lvl="2"/>
            <a:r>
              <a:rPr lang="en-US" altLang="en-US" dirty="0"/>
              <a:t>Linear search time</a:t>
            </a:r>
          </a:p>
          <a:p>
            <a:pPr lvl="2"/>
            <a:r>
              <a:rPr lang="en-US" altLang="en-US" dirty="0"/>
              <a:t>Could keep ordered alphabetically via linked list or use B+ tree</a:t>
            </a:r>
          </a:p>
          <a:p>
            <a:r>
              <a:rPr lang="en-US" altLang="en-US" b="1" dirty="0"/>
              <a:t>Hash Table</a:t>
            </a:r>
            <a:r>
              <a:rPr lang="en-US" altLang="en-US" dirty="0"/>
              <a:t> – linear list with hash data structure</a:t>
            </a:r>
          </a:p>
          <a:p>
            <a:pPr lvl="1"/>
            <a:r>
              <a:rPr lang="en-US" altLang="en-US" dirty="0"/>
              <a:t>Decreases directory search time</a:t>
            </a:r>
          </a:p>
          <a:p>
            <a:pPr lvl="1"/>
            <a:r>
              <a:rPr lang="en-US" altLang="en-US" b="1" dirty="0">
                <a:solidFill>
                  <a:srgbClr val="006699"/>
                </a:solidFill>
                <a:latin typeface="+mj-lt"/>
              </a:rPr>
              <a:t>Collisions</a:t>
            </a:r>
            <a:r>
              <a:rPr lang="en-US" altLang="en-US" dirty="0">
                <a:solidFill>
                  <a:srgbClr val="3366FF"/>
                </a:solidFill>
              </a:rPr>
              <a:t> </a:t>
            </a:r>
            <a:r>
              <a:rPr lang="en-US" altLang="en-US" dirty="0"/>
              <a:t>– situations where two file names hash to the same location</a:t>
            </a:r>
          </a:p>
          <a:p>
            <a:pPr lvl="1"/>
            <a:r>
              <a:rPr lang="en-US" altLang="en-US" dirty="0"/>
              <a:t>Only good if entries are fixed size, or use chained-overflow method</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762793" y="966066"/>
            <a:ext cx="8381207" cy="5545393"/>
          </a:xfrm>
        </p:spPr>
        <p:txBody>
          <a:bodyPr/>
          <a:lstStyle/>
          <a:p>
            <a:pPr marL="0" indent="0">
              <a:buNone/>
            </a:pPr>
            <a:r>
              <a:rPr lang="en-US" b="1" dirty="0"/>
              <a:t>1. File Concepts:</a:t>
            </a:r>
          </a:p>
          <a:p>
            <a:pPr lvl="1"/>
            <a:r>
              <a:rPr lang="en-US" b="1" dirty="0"/>
              <a:t>Attributes, Operations, Types, Structure</a:t>
            </a:r>
          </a:p>
          <a:p>
            <a:pPr marL="0" indent="0">
              <a:buNone/>
            </a:pPr>
            <a:r>
              <a:rPr lang="en-US" b="1" dirty="0"/>
              <a:t>2. Access Methods</a:t>
            </a:r>
          </a:p>
          <a:p>
            <a:pPr lvl="1"/>
            <a:r>
              <a:rPr lang="en-US" b="1" dirty="0"/>
              <a:t>Sequential</a:t>
            </a:r>
          </a:p>
          <a:p>
            <a:pPr lvl="1"/>
            <a:r>
              <a:rPr lang="en-US" b="1" dirty="0"/>
              <a:t>Random</a:t>
            </a:r>
          </a:p>
          <a:p>
            <a:pPr marL="0" indent="0">
              <a:buNone/>
            </a:pPr>
            <a:r>
              <a:rPr lang="en-US" b="1" dirty="0"/>
              <a:t>3. Directory Structure</a:t>
            </a:r>
          </a:p>
          <a:p>
            <a:pPr lvl="1"/>
            <a:r>
              <a:rPr lang="en-US" b="1" dirty="0"/>
              <a:t>Operations</a:t>
            </a:r>
          </a:p>
          <a:p>
            <a:pPr lvl="1"/>
            <a:r>
              <a:rPr lang="en-US" b="1" dirty="0"/>
              <a:t>Types: single-level, tree-structured, acyclic-graph, general graph</a:t>
            </a:r>
          </a:p>
          <a:p>
            <a:pPr marL="0" indent="0">
              <a:buNone/>
            </a:pPr>
            <a:r>
              <a:rPr lang="en-US" b="1" dirty="0"/>
              <a:t>4. File Allocation Methods</a:t>
            </a:r>
          </a:p>
          <a:p>
            <a:pPr lvl="1"/>
            <a:r>
              <a:rPr lang="en-US" b="1" dirty="0"/>
              <a:t>Contiguous; Linked; Index</a:t>
            </a:r>
          </a:p>
          <a:p>
            <a:pPr marL="0" indent="0">
              <a:buNone/>
            </a:pPr>
            <a:r>
              <a:rPr lang="en-US" b="1" dirty="0"/>
              <a:t>5. File Systems: </a:t>
            </a:r>
          </a:p>
          <a:p>
            <a:pPr lvl="1"/>
            <a:r>
              <a:rPr lang="en-US" b="1" dirty="0"/>
              <a:t>Structures, Mounting, Protection, Implementation</a:t>
            </a:r>
          </a:p>
          <a:p>
            <a:pPr marL="0" indent="0">
              <a:buNone/>
            </a:pPr>
            <a:r>
              <a:rPr lang="en-US" b="1" dirty="0">
                <a:highlight>
                  <a:srgbClr val="FFFF00"/>
                </a:highlight>
              </a:rPr>
              <a:t>6. Other Issues</a:t>
            </a:r>
          </a:p>
        </p:txBody>
      </p:sp>
    </p:spTree>
    <p:extLst>
      <p:ext uri="{BB962C8B-B14F-4D97-AF65-F5344CB8AC3E}">
        <p14:creationId xmlns:p14="http://schemas.microsoft.com/office/powerpoint/2010/main" val="18552357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F9C5946F-EEB5-4218-A1CC-636221109F61}"/>
              </a:ext>
            </a:extLst>
          </p:cNvPr>
          <p:cNvSpPr>
            <a:spLocks noGrp="1" noChangeArrowheads="1"/>
          </p:cNvSpPr>
          <p:nvPr>
            <p:ph type="title"/>
          </p:nvPr>
        </p:nvSpPr>
        <p:spPr>
          <a:xfrm>
            <a:off x="903288" y="247880"/>
            <a:ext cx="7783512" cy="576262"/>
          </a:xfrm>
        </p:spPr>
        <p:txBody>
          <a:bodyPr/>
          <a:lstStyle/>
          <a:p>
            <a:pPr eaLnBrk="1" hangingPunct="1"/>
            <a:r>
              <a:rPr lang="en-US" altLang="en-US" dirty="0"/>
              <a:t>Linked Free Space List on Disk</a:t>
            </a:r>
            <a:endParaRPr lang="en-US" altLang="en-US" sz="2400" dirty="0"/>
          </a:p>
        </p:txBody>
      </p:sp>
      <p:sp>
        <p:nvSpPr>
          <p:cNvPr id="62466" name="Rectangle 3">
            <a:extLst>
              <a:ext uri="{FF2B5EF4-FFF2-40B4-BE49-F238E27FC236}">
                <a16:creationId xmlns:a16="http://schemas.microsoft.com/office/drawing/2014/main" id="{CF2CA694-F690-4A32-8E7C-43C70E8CF153}"/>
              </a:ext>
            </a:extLst>
          </p:cNvPr>
          <p:cNvSpPr txBox="1">
            <a:spLocks noChangeArrowheads="1"/>
          </p:cNvSpPr>
          <p:nvPr/>
        </p:nvSpPr>
        <p:spPr bwMode="auto">
          <a:xfrm>
            <a:off x="862012" y="1147665"/>
            <a:ext cx="3706813" cy="441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008" tIns="32004" rIns="64008" bIns="32004"/>
          <a:lstStyle>
            <a:lvl1pPr marL="488950" indent="-488950">
              <a:spcBef>
                <a:spcPct val="35000"/>
              </a:spcBef>
              <a:buClr>
                <a:srgbClr val="993300"/>
              </a:buClr>
              <a:buSzPct val="90000"/>
              <a:buFont typeface="Monotype Sorts" pitchFamily="-84" charset="2"/>
              <a:buChar char="n"/>
              <a:tabLst>
                <a:tab pos="1874838" algn="l"/>
              </a:tabLst>
              <a:defRPr kumimoji="1">
                <a:solidFill>
                  <a:schemeClr val="tx1"/>
                </a:solidFill>
                <a:latin typeface="Helvetica" panose="020B0604020202020204" pitchFamily="34" charset="0"/>
                <a:ea typeface="MS PGothic" panose="020B0600070205080204" pitchFamily="34" charset="-128"/>
              </a:defRPr>
            </a:lvl1pPr>
            <a:lvl2pPr marL="1060450" indent="-407988">
              <a:spcBef>
                <a:spcPct val="35000"/>
              </a:spcBef>
              <a:buClr>
                <a:srgbClr val="CC6600"/>
              </a:buClr>
              <a:buSzPct val="80000"/>
              <a:buFont typeface="Monotype Sorts" pitchFamily="-84" charset="2"/>
              <a:buChar char="l"/>
              <a:tabLst>
                <a:tab pos="1874838" algn="l"/>
              </a:tabLst>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tabLst>
                <a:tab pos="1874838" algn="l"/>
              </a:tabLst>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tabLst>
                <a:tab pos="1874838" algn="l"/>
              </a:tabLst>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tabLst>
                <a:tab pos="1874838" algn="l"/>
              </a:tabLst>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tabLst>
                <a:tab pos="1874838" algn="l"/>
              </a:tabLst>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tabLst>
                <a:tab pos="1874838" algn="l"/>
              </a:tabLst>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tabLst>
                <a:tab pos="1874838" algn="l"/>
              </a:tabLst>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tabLst>
                <a:tab pos="1874838" algn="l"/>
              </a:tabLst>
              <a:defRPr kumimoji="1">
                <a:solidFill>
                  <a:schemeClr val="tx1"/>
                </a:solidFill>
                <a:latin typeface="Helvetica" panose="020B0604020202020204" pitchFamily="34" charset="0"/>
                <a:ea typeface="MS PGothic" panose="020B0600070205080204" pitchFamily="34" charset="-128"/>
              </a:defRPr>
            </a:lvl9pPr>
          </a:lstStyle>
          <a:p>
            <a:pPr>
              <a:lnSpc>
                <a:spcPct val="90000"/>
              </a:lnSpc>
              <a:buFont typeface="Monotype Sorts" pitchFamily="-84" charset="2"/>
              <a:buNone/>
            </a:pPr>
            <a:r>
              <a:rPr lang="en-US" altLang="en-US" sz="800" dirty="0"/>
              <a:t> </a:t>
            </a:r>
          </a:p>
          <a:p>
            <a:pPr>
              <a:lnSpc>
                <a:spcPct val="90000"/>
              </a:lnSpc>
              <a:buSzPct val="110000"/>
              <a:buFont typeface="Wingdings" panose="05000000000000000000" pitchFamily="2" charset="2"/>
              <a:buChar char="§"/>
            </a:pPr>
            <a:r>
              <a:rPr lang="en-US" altLang="en-US" dirty="0"/>
              <a:t>Linked list (free list)</a:t>
            </a:r>
          </a:p>
          <a:p>
            <a:pPr lvl="1">
              <a:lnSpc>
                <a:spcPct val="90000"/>
              </a:lnSpc>
              <a:buSzPct val="110000"/>
              <a:buFont typeface="Arial" panose="020B0604020202020204" pitchFamily="34" charset="0"/>
              <a:buChar char="•"/>
            </a:pPr>
            <a:r>
              <a:rPr lang="en-US" altLang="en-US" dirty="0"/>
              <a:t>Cannot get contiguous space easily</a:t>
            </a:r>
          </a:p>
          <a:p>
            <a:pPr lvl="1">
              <a:lnSpc>
                <a:spcPct val="90000"/>
              </a:lnSpc>
              <a:buSzPct val="110000"/>
              <a:buFont typeface="Arial" panose="020B0604020202020204" pitchFamily="34" charset="0"/>
              <a:buChar char="•"/>
            </a:pPr>
            <a:r>
              <a:rPr lang="en-US" altLang="en-US" dirty="0"/>
              <a:t>No waste of space</a:t>
            </a:r>
          </a:p>
          <a:p>
            <a:pPr lvl="1">
              <a:lnSpc>
                <a:spcPct val="90000"/>
              </a:lnSpc>
              <a:buSzPct val="110000"/>
              <a:buFont typeface="Arial" panose="020B0604020202020204" pitchFamily="34" charset="0"/>
              <a:buChar char="•"/>
            </a:pPr>
            <a:r>
              <a:rPr lang="en-US" altLang="en-US" dirty="0"/>
              <a:t>No need to traverse the entire list (if # free blocks recorded)</a:t>
            </a:r>
          </a:p>
          <a:p>
            <a:pPr lvl="1">
              <a:lnSpc>
                <a:spcPct val="90000"/>
              </a:lnSpc>
            </a:pPr>
            <a:endParaRPr lang="en-US" altLang="en-US" sz="800" dirty="0"/>
          </a:p>
        </p:txBody>
      </p:sp>
      <p:pic>
        <p:nvPicPr>
          <p:cNvPr id="62467" name="Picture 2">
            <a:extLst>
              <a:ext uri="{FF2B5EF4-FFF2-40B4-BE49-F238E27FC236}">
                <a16:creationId xmlns:a16="http://schemas.microsoft.com/office/drawing/2014/main" id="{DA0E0A99-0B0F-4CCB-A62A-54EB73C27C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7738" y="1397000"/>
            <a:ext cx="3524250" cy="412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a:extLst>
              <a:ext uri="{FF2B5EF4-FFF2-40B4-BE49-F238E27FC236}">
                <a16:creationId xmlns:a16="http://schemas.microsoft.com/office/drawing/2014/main" id="{1098C2A5-CF6B-4248-A6D6-DB86C6F2DD68}"/>
              </a:ext>
            </a:extLst>
          </p:cNvPr>
          <p:cNvSpPr>
            <a:spLocks noGrp="1" noChangeArrowheads="1"/>
          </p:cNvSpPr>
          <p:nvPr>
            <p:ph type="title"/>
          </p:nvPr>
        </p:nvSpPr>
        <p:spPr>
          <a:xfrm>
            <a:off x="703550" y="238549"/>
            <a:ext cx="8229600" cy="576262"/>
          </a:xfrm>
        </p:spPr>
        <p:txBody>
          <a:bodyPr/>
          <a:lstStyle/>
          <a:p>
            <a:r>
              <a:rPr lang="en-US" altLang="en-US" dirty="0"/>
              <a:t>Free-Space Management</a:t>
            </a:r>
          </a:p>
        </p:txBody>
      </p:sp>
      <p:sp>
        <p:nvSpPr>
          <p:cNvPr id="64514" name="Content Placeholder 2">
            <a:extLst>
              <a:ext uri="{FF2B5EF4-FFF2-40B4-BE49-F238E27FC236}">
                <a16:creationId xmlns:a16="http://schemas.microsoft.com/office/drawing/2014/main" id="{14F57A10-9F0A-41E8-ACD6-D27485289F1B}"/>
              </a:ext>
            </a:extLst>
          </p:cNvPr>
          <p:cNvSpPr>
            <a:spLocks noGrp="1" noChangeArrowheads="1"/>
          </p:cNvSpPr>
          <p:nvPr>
            <p:ph idx="1"/>
          </p:nvPr>
        </p:nvSpPr>
        <p:spPr>
          <a:xfrm>
            <a:off x="843771" y="1233488"/>
            <a:ext cx="7637751" cy="4530725"/>
          </a:xfrm>
        </p:spPr>
        <p:txBody>
          <a:bodyPr/>
          <a:lstStyle/>
          <a:p>
            <a:pPr>
              <a:lnSpc>
                <a:spcPct val="90000"/>
              </a:lnSpc>
              <a:tabLst>
                <a:tab pos="1311275" algn="l"/>
              </a:tabLst>
            </a:pPr>
            <a:r>
              <a:rPr lang="en-US" altLang="en-US" dirty="0"/>
              <a:t>Grouping </a:t>
            </a:r>
          </a:p>
          <a:p>
            <a:pPr lvl="1">
              <a:lnSpc>
                <a:spcPct val="90000"/>
              </a:lnSpc>
              <a:tabLst>
                <a:tab pos="1311275" algn="l"/>
              </a:tabLst>
            </a:pPr>
            <a:r>
              <a:rPr lang="en-US" altLang="en-US" dirty="0"/>
              <a:t>Modify linked list to store address of next </a:t>
            </a:r>
            <a:r>
              <a:rPr lang="en-US" altLang="en-US" i="1" dirty="0"/>
              <a:t>n-1</a:t>
            </a:r>
            <a:r>
              <a:rPr lang="en-US" altLang="en-US" dirty="0"/>
              <a:t> free blocks in first free block, plus a pointer to next block that contains free-block-pointers (like this one)</a:t>
            </a:r>
          </a:p>
          <a:p>
            <a:pPr>
              <a:lnSpc>
                <a:spcPct val="90000"/>
              </a:lnSpc>
              <a:tabLst>
                <a:tab pos="1311275" algn="l"/>
              </a:tabLst>
            </a:pPr>
            <a:endParaRPr lang="en-US" altLang="en-US" sz="800" dirty="0"/>
          </a:p>
          <a:p>
            <a:pPr>
              <a:lnSpc>
                <a:spcPct val="90000"/>
              </a:lnSpc>
              <a:tabLst>
                <a:tab pos="1311275" algn="l"/>
              </a:tabLst>
            </a:pPr>
            <a:r>
              <a:rPr lang="en-US" altLang="en-US" dirty="0"/>
              <a:t>Counting</a:t>
            </a:r>
          </a:p>
          <a:p>
            <a:pPr lvl="1">
              <a:lnSpc>
                <a:spcPct val="90000"/>
              </a:lnSpc>
              <a:tabLst>
                <a:tab pos="1311275" algn="l"/>
              </a:tabLst>
            </a:pPr>
            <a:r>
              <a:rPr lang="en-US" altLang="en-US" dirty="0"/>
              <a:t>Because space is frequently contiguously used and freed,  with contiguous-allocation allocation, extents, or clustering</a:t>
            </a:r>
          </a:p>
          <a:p>
            <a:pPr lvl="2">
              <a:lnSpc>
                <a:spcPct val="90000"/>
              </a:lnSpc>
              <a:tabLst>
                <a:tab pos="1311275" algn="l"/>
              </a:tabLst>
            </a:pPr>
            <a:r>
              <a:rPr lang="en-US" altLang="en-US" dirty="0"/>
              <a:t>Keep address of first free block and count of following free blocks</a:t>
            </a:r>
          </a:p>
          <a:p>
            <a:pPr lvl="2">
              <a:lnSpc>
                <a:spcPct val="90000"/>
              </a:lnSpc>
              <a:tabLst>
                <a:tab pos="1311275" algn="l"/>
              </a:tabLst>
            </a:pPr>
            <a:r>
              <a:rPr lang="en-US" altLang="en-US" dirty="0"/>
              <a:t>Free space list then has entries containing addresses and counts</a:t>
            </a:r>
          </a:p>
          <a:p>
            <a:pPr>
              <a:tabLst>
                <a:tab pos="1311275" algn="l"/>
              </a:tabLst>
            </a:pPr>
            <a:endParaRPr lang="en-US" alt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AF0D3F9B-A8FD-4758-BEFF-0E212365B3C0}"/>
              </a:ext>
            </a:extLst>
          </p:cNvPr>
          <p:cNvSpPr>
            <a:spLocks noGrp="1" noChangeArrowheads="1"/>
          </p:cNvSpPr>
          <p:nvPr>
            <p:ph type="title"/>
          </p:nvPr>
        </p:nvSpPr>
        <p:spPr>
          <a:xfrm>
            <a:off x="1041400" y="232005"/>
            <a:ext cx="7645400" cy="576262"/>
          </a:xfrm>
        </p:spPr>
        <p:txBody>
          <a:bodyPr/>
          <a:lstStyle/>
          <a:p>
            <a:pPr eaLnBrk="1" hangingPunct="1"/>
            <a:r>
              <a:rPr lang="en-US" altLang="en-US" dirty="0"/>
              <a:t>Efficiency and Performance</a:t>
            </a:r>
          </a:p>
        </p:txBody>
      </p:sp>
      <p:sp>
        <p:nvSpPr>
          <p:cNvPr id="67586" name="Rectangle 3">
            <a:extLst>
              <a:ext uri="{FF2B5EF4-FFF2-40B4-BE49-F238E27FC236}">
                <a16:creationId xmlns:a16="http://schemas.microsoft.com/office/drawing/2014/main" id="{CC285059-710F-48C7-9469-5316D15F5FBA}"/>
              </a:ext>
            </a:extLst>
          </p:cNvPr>
          <p:cNvSpPr>
            <a:spLocks noGrp="1" noChangeArrowheads="1"/>
          </p:cNvSpPr>
          <p:nvPr>
            <p:ph type="body" idx="1"/>
          </p:nvPr>
        </p:nvSpPr>
        <p:spPr>
          <a:xfrm>
            <a:off x="881096" y="1233488"/>
            <a:ext cx="7423146" cy="4530725"/>
          </a:xfrm>
        </p:spPr>
        <p:txBody>
          <a:bodyPr/>
          <a:lstStyle/>
          <a:p>
            <a:r>
              <a:rPr lang="en-US" altLang="en-US" dirty="0"/>
              <a:t>Efficiency dependent on:</a:t>
            </a:r>
          </a:p>
          <a:p>
            <a:pPr lvl="1"/>
            <a:r>
              <a:rPr lang="en-US" altLang="en-US" dirty="0"/>
              <a:t>Disk allocation and directory algorithms</a:t>
            </a:r>
          </a:p>
          <a:p>
            <a:pPr lvl="1"/>
            <a:r>
              <a:rPr lang="en-US" altLang="en-US" dirty="0"/>
              <a:t>Types of data kept in file</a:t>
            </a:r>
            <a:r>
              <a:rPr lang="ja-JP" altLang="en-US" dirty="0"/>
              <a:t>’</a:t>
            </a:r>
            <a:r>
              <a:rPr lang="en-US" altLang="ja-JP" dirty="0"/>
              <a:t>s directory entry</a:t>
            </a:r>
          </a:p>
          <a:p>
            <a:pPr lvl="1"/>
            <a:r>
              <a:rPr lang="en-US" altLang="en-US" dirty="0"/>
              <a:t>Pre-allocation or as-needed allocation of metadata structures</a:t>
            </a:r>
          </a:p>
          <a:p>
            <a:pPr lvl="1"/>
            <a:r>
              <a:rPr lang="en-US" altLang="en-US" dirty="0"/>
              <a:t>Fixed-size or varying-size data structures</a:t>
            </a:r>
            <a:br>
              <a:rPr lang="en-US" altLang="en-US" dirty="0"/>
            </a:br>
            <a:endParaRPr lang="en-US" alt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D9DC72B4-8029-4D9A-BABE-D9D2DFFF2699}"/>
              </a:ext>
            </a:extLst>
          </p:cNvPr>
          <p:cNvSpPr>
            <a:spLocks noGrp="1" noChangeArrowheads="1"/>
          </p:cNvSpPr>
          <p:nvPr>
            <p:ph type="title"/>
          </p:nvPr>
        </p:nvSpPr>
        <p:spPr>
          <a:xfrm>
            <a:off x="1087565" y="247880"/>
            <a:ext cx="7645400" cy="576262"/>
          </a:xfrm>
        </p:spPr>
        <p:txBody>
          <a:bodyPr/>
          <a:lstStyle/>
          <a:p>
            <a:pPr eaLnBrk="1" hangingPunct="1"/>
            <a:r>
              <a:rPr lang="en-US" altLang="en-US" dirty="0"/>
              <a:t>Efficiency and Performance (Cont.)</a:t>
            </a:r>
          </a:p>
        </p:txBody>
      </p:sp>
      <p:sp>
        <p:nvSpPr>
          <p:cNvPr id="69634" name="Rectangle 3">
            <a:extLst>
              <a:ext uri="{FF2B5EF4-FFF2-40B4-BE49-F238E27FC236}">
                <a16:creationId xmlns:a16="http://schemas.microsoft.com/office/drawing/2014/main" id="{FA461262-E839-45F0-ADC0-28FEADE74F1A}"/>
              </a:ext>
            </a:extLst>
          </p:cNvPr>
          <p:cNvSpPr>
            <a:spLocks noGrp="1" noChangeArrowheads="1"/>
          </p:cNvSpPr>
          <p:nvPr>
            <p:ph type="body" idx="1"/>
          </p:nvPr>
        </p:nvSpPr>
        <p:spPr>
          <a:xfrm>
            <a:off x="882844" y="864017"/>
            <a:ext cx="7359650" cy="4530725"/>
          </a:xfrm>
        </p:spPr>
        <p:txBody>
          <a:bodyPr/>
          <a:lstStyle/>
          <a:p>
            <a:pPr lvl="1"/>
            <a:endParaRPr lang="en-US" altLang="en-US" dirty="0"/>
          </a:p>
          <a:p>
            <a:r>
              <a:rPr lang="en-US" altLang="en-US" dirty="0"/>
              <a:t>Performance</a:t>
            </a:r>
          </a:p>
          <a:p>
            <a:pPr lvl="1"/>
            <a:r>
              <a:rPr lang="en-US" altLang="en-US" dirty="0"/>
              <a:t>Keeping data and metadata close together</a:t>
            </a:r>
          </a:p>
          <a:p>
            <a:pPr lvl="1"/>
            <a:r>
              <a:rPr lang="en-US" altLang="en-US" b="1" dirty="0">
                <a:solidFill>
                  <a:srgbClr val="006699"/>
                </a:solidFill>
                <a:latin typeface="+mj-lt"/>
              </a:rPr>
              <a:t>Buffer</a:t>
            </a:r>
            <a:r>
              <a:rPr lang="en-US" altLang="en-US" b="1" dirty="0">
                <a:solidFill>
                  <a:srgbClr val="3366FF"/>
                </a:solidFill>
              </a:rPr>
              <a:t> </a:t>
            </a:r>
            <a:r>
              <a:rPr lang="en-US" altLang="en-US" b="1" dirty="0">
                <a:solidFill>
                  <a:srgbClr val="006699"/>
                </a:solidFill>
                <a:latin typeface="+mj-lt"/>
              </a:rPr>
              <a:t>cache</a:t>
            </a:r>
            <a:r>
              <a:rPr lang="en-US" altLang="en-US" b="1" dirty="0">
                <a:solidFill>
                  <a:srgbClr val="3366FF"/>
                </a:solidFill>
              </a:rPr>
              <a:t> </a:t>
            </a:r>
            <a:r>
              <a:rPr lang="en-US" altLang="en-US" dirty="0"/>
              <a:t>– separate section of main memory for frequently used blocks</a:t>
            </a:r>
          </a:p>
          <a:p>
            <a:pPr lvl="1"/>
            <a:r>
              <a:rPr lang="en-US" altLang="en-US" b="1" dirty="0">
                <a:solidFill>
                  <a:srgbClr val="006699"/>
                </a:solidFill>
                <a:latin typeface="+mj-lt"/>
              </a:rPr>
              <a:t>Synchronous</a:t>
            </a:r>
            <a:r>
              <a:rPr lang="en-US" altLang="en-US" b="1" dirty="0">
                <a:solidFill>
                  <a:srgbClr val="3366FF"/>
                </a:solidFill>
              </a:rPr>
              <a:t> </a:t>
            </a:r>
            <a:r>
              <a:rPr lang="en-US" altLang="en-US" dirty="0"/>
              <a:t>writes sometimes requested by apps or needed by OS</a:t>
            </a:r>
          </a:p>
          <a:p>
            <a:pPr lvl="2"/>
            <a:r>
              <a:rPr lang="en-US" altLang="en-US" dirty="0"/>
              <a:t>No buffering / caching – writes must hit disk before acknowledgement</a:t>
            </a:r>
          </a:p>
          <a:p>
            <a:pPr lvl="2"/>
            <a:r>
              <a:rPr lang="en-US" altLang="en-US" b="1" dirty="0">
                <a:solidFill>
                  <a:srgbClr val="006699"/>
                </a:solidFill>
                <a:latin typeface="+mj-lt"/>
              </a:rPr>
              <a:t>Asynchronous</a:t>
            </a:r>
            <a:r>
              <a:rPr lang="en-US" altLang="en-US" dirty="0"/>
              <a:t> writes more common, buffer-able, faster</a:t>
            </a:r>
          </a:p>
          <a:p>
            <a:pPr lvl="1"/>
            <a:r>
              <a:rPr lang="en-US" altLang="en-US" b="1" dirty="0">
                <a:solidFill>
                  <a:srgbClr val="006699"/>
                </a:solidFill>
                <a:latin typeface="+mj-lt"/>
              </a:rPr>
              <a:t>Free-behind</a:t>
            </a:r>
            <a:r>
              <a:rPr lang="en-US" altLang="en-US" b="1" dirty="0">
                <a:solidFill>
                  <a:srgbClr val="3366FF"/>
                </a:solidFill>
              </a:rPr>
              <a:t> </a:t>
            </a:r>
            <a:r>
              <a:rPr lang="en-US" altLang="en-US" dirty="0"/>
              <a:t>and </a:t>
            </a:r>
            <a:r>
              <a:rPr lang="en-US" altLang="en-US" b="1" dirty="0">
                <a:solidFill>
                  <a:srgbClr val="006699"/>
                </a:solidFill>
                <a:latin typeface="+mj-lt"/>
              </a:rPr>
              <a:t>read-ahead</a:t>
            </a:r>
            <a:r>
              <a:rPr lang="en-US" altLang="en-US" b="1" dirty="0">
                <a:solidFill>
                  <a:srgbClr val="3366FF"/>
                </a:solidFill>
              </a:rPr>
              <a:t> </a:t>
            </a:r>
            <a:r>
              <a:rPr lang="en-US" altLang="en-US" dirty="0"/>
              <a:t>– techniques to optimize sequential access</a:t>
            </a:r>
          </a:p>
          <a:p>
            <a:pPr lvl="1"/>
            <a:r>
              <a:rPr lang="en-US" altLang="en-US" dirty="0"/>
              <a:t>Reads frequently slower than writes</a:t>
            </a:r>
          </a:p>
          <a:p>
            <a:pPr lvl="1">
              <a:buFont typeface="Monotype Sorts" pitchFamily="-84" charset="2"/>
              <a:buNone/>
            </a:pPr>
            <a:br>
              <a:rPr lang="en-US" altLang="en-US" dirty="0"/>
            </a:br>
            <a:endParaRPr lang="en-US" alt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A6710B39-BD36-4800-86EA-CD5E9AACB466}"/>
              </a:ext>
            </a:extLst>
          </p:cNvPr>
          <p:cNvSpPr>
            <a:spLocks noGrp="1" noChangeArrowheads="1"/>
          </p:cNvSpPr>
          <p:nvPr>
            <p:ph type="title"/>
          </p:nvPr>
        </p:nvSpPr>
        <p:spPr>
          <a:xfrm>
            <a:off x="1157288" y="242306"/>
            <a:ext cx="7577137" cy="576262"/>
          </a:xfrm>
        </p:spPr>
        <p:txBody>
          <a:bodyPr/>
          <a:lstStyle/>
          <a:p>
            <a:pPr eaLnBrk="1" hangingPunct="1"/>
            <a:r>
              <a:rPr lang="en-US" altLang="en-US" dirty="0"/>
              <a:t>I/O Without a Unified Buffer Cache</a:t>
            </a:r>
            <a:endParaRPr lang="en-US" altLang="en-US" sz="2400" dirty="0"/>
          </a:p>
        </p:txBody>
      </p:sp>
      <p:sp>
        <p:nvSpPr>
          <p:cNvPr id="4" name="Rectangle 3">
            <a:extLst>
              <a:ext uri="{FF2B5EF4-FFF2-40B4-BE49-F238E27FC236}">
                <a16:creationId xmlns:a16="http://schemas.microsoft.com/office/drawing/2014/main" id="{36C76527-D1F1-4EC2-A7E5-E6676EEFD26F}"/>
              </a:ext>
            </a:extLst>
          </p:cNvPr>
          <p:cNvSpPr txBox="1">
            <a:spLocks noChangeArrowheads="1"/>
          </p:cNvSpPr>
          <p:nvPr/>
        </p:nvSpPr>
        <p:spPr>
          <a:xfrm>
            <a:off x="1032347" y="1036844"/>
            <a:ext cx="8003538" cy="2060317"/>
          </a:xfrm>
          <a:prstGeom prst="rect">
            <a:avLst/>
          </a:prstGeom>
        </p:spPr>
        <p:txBody>
          <a:bodyPr/>
          <a:lst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ＭＳ Ｐゴシック"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a:lstStyle>
          <a:p>
            <a:r>
              <a:rPr lang="en-US" altLang="en-US" sz="1600" kern="0" dirty="0"/>
              <a:t>A </a:t>
            </a:r>
            <a:r>
              <a:rPr lang="en-US" altLang="en-US" sz="1600" b="1" kern="0" dirty="0">
                <a:solidFill>
                  <a:srgbClr val="006699"/>
                </a:solidFill>
                <a:latin typeface="+mj-lt"/>
              </a:rPr>
              <a:t>page</a:t>
            </a:r>
            <a:r>
              <a:rPr lang="en-US" altLang="en-US" sz="1600" b="1" kern="0" dirty="0">
                <a:solidFill>
                  <a:srgbClr val="3366FF"/>
                </a:solidFill>
              </a:rPr>
              <a:t> </a:t>
            </a:r>
            <a:r>
              <a:rPr lang="en-US" altLang="en-US" sz="1600" b="1" kern="0" dirty="0">
                <a:solidFill>
                  <a:srgbClr val="006699"/>
                </a:solidFill>
                <a:latin typeface="+mj-lt"/>
              </a:rPr>
              <a:t>cache</a:t>
            </a:r>
            <a:r>
              <a:rPr lang="en-US" altLang="en-US" sz="1600" kern="0" dirty="0">
                <a:solidFill>
                  <a:srgbClr val="3366FF"/>
                </a:solidFill>
              </a:rPr>
              <a:t> </a:t>
            </a:r>
            <a:r>
              <a:rPr lang="en-US" altLang="en-US" sz="1600" kern="0" dirty="0"/>
              <a:t>caches pages rather than disk blocks using virtual memory techniques and addresses</a:t>
            </a:r>
            <a:endParaRPr lang="en-US" altLang="en-US" sz="1600" b="1" kern="0" dirty="0">
              <a:solidFill>
                <a:srgbClr val="006699"/>
              </a:solidFill>
              <a:latin typeface="+mj-lt"/>
            </a:endParaRPr>
          </a:p>
          <a:p>
            <a:r>
              <a:rPr lang="en-US" altLang="en-US" sz="1600" kern="0" dirty="0"/>
              <a:t>Memory-mapped I/O uses a page cache</a:t>
            </a:r>
          </a:p>
          <a:p>
            <a:r>
              <a:rPr lang="en-US" altLang="en-US" sz="1600" kern="0" dirty="0"/>
              <a:t>Routine I/O through the file system uses the buffer (disk) cache</a:t>
            </a:r>
          </a:p>
          <a:p>
            <a:r>
              <a:rPr lang="en-US" altLang="en-US" sz="1600" kern="0" dirty="0"/>
              <a:t>This leads to the following figure</a:t>
            </a:r>
          </a:p>
          <a:p>
            <a:endParaRPr lang="en-US" altLang="en-US" kern="0" dirty="0"/>
          </a:p>
          <a:p>
            <a:endParaRPr lang="en-US" altLang="en-US" kern="0" dirty="0"/>
          </a:p>
        </p:txBody>
      </p:sp>
      <p:pic>
        <p:nvPicPr>
          <p:cNvPr id="6" name="Picture 2">
            <a:extLst>
              <a:ext uri="{FF2B5EF4-FFF2-40B4-BE49-F238E27FC236}">
                <a16:creationId xmlns:a16="http://schemas.microsoft.com/office/drawing/2014/main" id="{5A0D9630-6FD4-4D79-96D5-8C10616E15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0658" y="2925211"/>
            <a:ext cx="4540250"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a:extLst>
              <a:ext uri="{FF2B5EF4-FFF2-40B4-BE49-F238E27FC236}">
                <a16:creationId xmlns:a16="http://schemas.microsoft.com/office/drawing/2014/main" id="{DAD09554-777D-4294-948C-7A7D12CC1C0E}"/>
              </a:ext>
            </a:extLst>
          </p:cNvPr>
          <p:cNvSpPr>
            <a:spLocks noGrp="1" noChangeArrowheads="1"/>
          </p:cNvSpPr>
          <p:nvPr>
            <p:ph type="title"/>
          </p:nvPr>
        </p:nvSpPr>
        <p:spPr>
          <a:xfrm>
            <a:off x="1012825" y="240489"/>
            <a:ext cx="7673975" cy="576262"/>
          </a:xfrm>
        </p:spPr>
        <p:txBody>
          <a:bodyPr/>
          <a:lstStyle/>
          <a:p>
            <a:pPr eaLnBrk="1" hangingPunct="1"/>
            <a:r>
              <a:rPr lang="en-US" altLang="en-US" dirty="0"/>
              <a:t>I/O Using a Unified Buffer Cache</a:t>
            </a:r>
            <a:endParaRPr lang="en-US" altLang="en-US" sz="2400" dirty="0"/>
          </a:p>
        </p:txBody>
      </p:sp>
      <p:sp>
        <p:nvSpPr>
          <p:cNvPr id="2" name="TextBox 1">
            <a:extLst>
              <a:ext uri="{FF2B5EF4-FFF2-40B4-BE49-F238E27FC236}">
                <a16:creationId xmlns:a16="http://schemas.microsoft.com/office/drawing/2014/main" id="{C5CAF159-B906-4509-9189-97C48B91C35C}"/>
              </a:ext>
            </a:extLst>
          </p:cNvPr>
          <p:cNvSpPr txBox="1"/>
          <p:nvPr/>
        </p:nvSpPr>
        <p:spPr>
          <a:xfrm>
            <a:off x="1199535" y="1160206"/>
            <a:ext cx="6843252" cy="1846659"/>
          </a:xfrm>
          <a:prstGeom prst="rect">
            <a:avLst/>
          </a:prstGeom>
          <a:noFill/>
        </p:spPr>
        <p:txBody>
          <a:bodyPr wrap="square" rtlCol="0">
            <a:spAutoFit/>
          </a:bodyPr>
          <a:lstStyle/>
          <a:p>
            <a:r>
              <a:rPr lang="en-US" altLang="en-US" sz="1600" dirty="0"/>
              <a:t>A </a:t>
            </a:r>
            <a:r>
              <a:rPr lang="en-US" altLang="en-US" sz="1600" b="1" dirty="0">
                <a:solidFill>
                  <a:srgbClr val="006699"/>
                </a:solidFill>
              </a:rPr>
              <a:t>unified</a:t>
            </a:r>
            <a:r>
              <a:rPr lang="en-US" altLang="en-US" sz="1600" b="1" dirty="0">
                <a:solidFill>
                  <a:srgbClr val="3366FF"/>
                </a:solidFill>
              </a:rPr>
              <a:t> </a:t>
            </a:r>
            <a:r>
              <a:rPr lang="en-US" altLang="en-US" sz="1600" b="1" dirty="0">
                <a:solidFill>
                  <a:srgbClr val="006699"/>
                </a:solidFill>
              </a:rPr>
              <a:t>buffer</a:t>
            </a:r>
            <a:r>
              <a:rPr lang="en-US" altLang="en-US" sz="1600" b="1" dirty="0">
                <a:solidFill>
                  <a:srgbClr val="3366FF"/>
                </a:solidFill>
              </a:rPr>
              <a:t> </a:t>
            </a:r>
            <a:r>
              <a:rPr lang="en-US" altLang="en-US" sz="1600" b="1" dirty="0">
                <a:solidFill>
                  <a:srgbClr val="006699"/>
                </a:solidFill>
              </a:rPr>
              <a:t>cache</a:t>
            </a:r>
            <a:r>
              <a:rPr lang="en-US" altLang="en-US" sz="1600" b="1" dirty="0">
                <a:solidFill>
                  <a:srgbClr val="3366FF"/>
                </a:solidFill>
              </a:rPr>
              <a:t> </a:t>
            </a:r>
            <a:r>
              <a:rPr lang="en-US" altLang="en-US" sz="1600" dirty="0"/>
              <a:t>uses the same page cache to cache both memory-mapped pages and ordinary file system I/O to avoid </a:t>
            </a:r>
            <a:r>
              <a:rPr lang="en-US" altLang="en-US" sz="1600" b="1" dirty="0">
                <a:solidFill>
                  <a:srgbClr val="006699"/>
                </a:solidFill>
              </a:rPr>
              <a:t>double</a:t>
            </a:r>
            <a:r>
              <a:rPr lang="en-US" altLang="en-US" sz="1600" b="1" dirty="0">
                <a:solidFill>
                  <a:srgbClr val="3366FF"/>
                </a:solidFill>
              </a:rPr>
              <a:t> </a:t>
            </a:r>
            <a:r>
              <a:rPr lang="en-US" altLang="en-US" sz="1600" b="1" dirty="0">
                <a:solidFill>
                  <a:srgbClr val="006699"/>
                </a:solidFill>
              </a:rPr>
              <a:t>caching</a:t>
            </a:r>
          </a:p>
          <a:p>
            <a:endParaRPr lang="en-US" altLang="en-US" sz="1600" b="1" dirty="0">
              <a:solidFill>
                <a:srgbClr val="3366FF"/>
              </a:solidFill>
            </a:endParaRPr>
          </a:p>
          <a:p>
            <a:pPr marL="341313" lvl="1" indent="-341313">
              <a:buClr>
                <a:srgbClr val="993300"/>
              </a:buClr>
              <a:buFont typeface="Wingdings" panose="05000000000000000000" pitchFamily="2" charset="2"/>
              <a:buChar char="§"/>
            </a:pPr>
            <a:r>
              <a:rPr lang="en-US" altLang="en-US" sz="1600" dirty="0"/>
              <a:t>But which caches get priority, and what replacement algorithms to use?</a:t>
            </a:r>
          </a:p>
          <a:p>
            <a:endParaRPr lang="en-US" dirty="0"/>
          </a:p>
        </p:txBody>
      </p:sp>
      <p:pic>
        <p:nvPicPr>
          <p:cNvPr id="6" name="Picture 2">
            <a:extLst>
              <a:ext uri="{FF2B5EF4-FFF2-40B4-BE49-F238E27FC236}">
                <a16:creationId xmlns:a16="http://schemas.microsoft.com/office/drawing/2014/main" id="{8AC3BC4F-ABB6-4717-8FFD-E8F84C5842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4887" y="2808288"/>
            <a:ext cx="4151312" cy="404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a:extLst>
              <a:ext uri="{FF2B5EF4-FFF2-40B4-BE49-F238E27FC236}">
                <a16:creationId xmlns:a16="http://schemas.microsoft.com/office/drawing/2014/main" id="{EE58A09F-AD0E-417F-85CC-083615B4F298}"/>
              </a:ext>
            </a:extLst>
          </p:cNvPr>
          <p:cNvSpPr>
            <a:spLocks noGrp="1" noChangeArrowheads="1"/>
          </p:cNvSpPr>
          <p:nvPr>
            <p:ph type="title"/>
          </p:nvPr>
        </p:nvSpPr>
        <p:spPr>
          <a:xfrm>
            <a:off x="457200" y="245093"/>
            <a:ext cx="8229600" cy="576262"/>
          </a:xfrm>
        </p:spPr>
        <p:txBody>
          <a:bodyPr/>
          <a:lstStyle/>
          <a:p>
            <a:pPr eaLnBrk="1" hangingPunct="1"/>
            <a:r>
              <a:rPr lang="en-US" altLang="en-US" dirty="0"/>
              <a:t>Recovery</a:t>
            </a:r>
          </a:p>
        </p:txBody>
      </p:sp>
      <p:sp>
        <p:nvSpPr>
          <p:cNvPr id="79874" name="Rectangle 3">
            <a:extLst>
              <a:ext uri="{FF2B5EF4-FFF2-40B4-BE49-F238E27FC236}">
                <a16:creationId xmlns:a16="http://schemas.microsoft.com/office/drawing/2014/main" id="{06657CE0-04CC-4C62-B813-72204F451DD2}"/>
              </a:ext>
            </a:extLst>
          </p:cNvPr>
          <p:cNvSpPr>
            <a:spLocks noGrp="1" noChangeArrowheads="1"/>
          </p:cNvSpPr>
          <p:nvPr>
            <p:ph type="body" idx="1"/>
          </p:nvPr>
        </p:nvSpPr>
        <p:spPr>
          <a:xfrm>
            <a:off x="899760" y="1261481"/>
            <a:ext cx="6885340" cy="4402719"/>
          </a:xfrm>
        </p:spPr>
        <p:txBody>
          <a:bodyPr/>
          <a:lstStyle/>
          <a:p>
            <a:r>
              <a:rPr lang="en-US" altLang="en-US" b="1" dirty="0">
                <a:solidFill>
                  <a:srgbClr val="006699"/>
                </a:solidFill>
                <a:latin typeface="+mj-lt"/>
              </a:rPr>
              <a:t>Consistency</a:t>
            </a:r>
            <a:r>
              <a:rPr lang="en-US" altLang="en-US" b="1" dirty="0">
                <a:solidFill>
                  <a:srgbClr val="3366FF"/>
                </a:solidFill>
              </a:rPr>
              <a:t> </a:t>
            </a:r>
            <a:r>
              <a:rPr lang="en-US" altLang="en-US" b="1" dirty="0">
                <a:solidFill>
                  <a:srgbClr val="006699"/>
                </a:solidFill>
                <a:latin typeface="+mj-lt"/>
              </a:rPr>
              <a:t>checking</a:t>
            </a:r>
            <a:r>
              <a:rPr lang="en-US" altLang="en-US" dirty="0">
                <a:solidFill>
                  <a:srgbClr val="3366FF"/>
                </a:solidFill>
              </a:rPr>
              <a:t> </a:t>
            </a:r>
            <a:r>
              <a:rPr lang="en-US" altLang="en-US" dirty="0"/>
              <a:t>– compares data in directory structure with data blocks on disk, and tries to fix inconsistencies</a:t>
            </a:r>
          </a:p>
          <a:p>
            <a:pPr lvl="1"/>
            <a:r>
              <a:rPr lang="en-US" altLang="en-US" dirty="0"/>
              <a:t>Can be slow and sometimes fails</a:t>
            </a:r>
          </a:p>
          <a:p>
            <a:r>
              <a:rPr lang="en-US" altLang="en-US" dirty="0"/>
              <a:t>Use system programs to </a:t>
            </a:r>
            <a:r>
              <a:rPr lang="en-US" altLang="en-US" b="1" dirty="0">
                <a:solidFill>
                  <a:srgbClr val="006699"/>
                </a:solidFill>
                <a:latin typeface="+mj-lt"/>
              </a:rPr>
              <a:t>back</a:t>
            </a:r>
            <a:r>
              <a:rPr lang="en-US" altLang="en-US" b="1" dirty="0">
                <a:solidFill>
                  <a:srgbClr val="3366FF"/>
                </a:solidFill>
              </a:rPr>
              <a:t> </a:t>
            </a:r>
            <a:r>
              <a:rPr lang="en-US" altLang="en-US" b="1" dirty="0">
                <a:solidFill>
                  <a:srgbClr val="006699"/>
                </a:solidFill>
                <a:latin typeface="+mj-lt"/>
              </a:rPr>
              <a:t>up</a:t>
            </a:r>
            <a:r>
              <a:rPr lang="en-US" altLang="en-US" dirty="0">
                <a:solidFill>
                  <a:srgbClr val="3366FF"/>
                </a:solidFill>
              </a:rPr>
              <a:t> </a:t>
            </a:r>
            <a:r>
              <a:rPr lang="en-US" altLang="en-US" dirty="0"/>
              <a:t>data from disk to another storage device (magnetic tape, other magnetic disk, optical)</a:t>
            </a:r>
          </a:p>
          <a:p>
            <a:r>
              <a:rPr lang="en-US" altLang="en-US" dirty="0"/>
              <a:t>Recover lost file or disk by </a:t>
            </a:r>
            <a:r>
              <a:rPr lang="en-US" altLang="en-US" b="1" dirty="0">
                <a:solidFill>
                  <a:srgbClr val="006699"/>
                </a:solidFill>
                <a:latin typeface="+mj-lt"/>
              </a:rPr>
              <a:t>restoring</a:t>
            </a:r>
            <a:r>
              <a:rPr lang="en-US" altLang="en-US" dirty="0">
                <a:solidFill>
                  <a:srgbClr val="3366FF"/>
                </a:solidFill>
              </a:rPr>
              <a:t> </a:t>
            </a:r>
            <a:r>
              <a:rPr lang="en-US" altLang="en-US" dirty="0"/>
              <a:t>data from backup</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a:extLst>
              <a:ext uri="{FF2B5EF4-FFF2-40B4-BE49-F238E27FC236}">
                <a16:creationId xmlns:a16="http://schemas.microsoft.com/office/drawing/2014/main" id="{45529006-D95F-4E5A-8CB8-ED731220A666}"/>
              </a:ext>
            </a:extLst>
          </p:cNvPr>
          <p:cNvSpPr>
            <a:spLocks noGrp="1" noChangeArrowheads="1"/>
          </p:cNvSpPr>
          <p:nvPr>
            <p:ph type="title"/>
          </p:nvPr>
        </p:nvSpPr>
        <p:spPr>
          <a:xfrm>
            <a:off x="1177925" y="230188"/>
            <a:ext cx="7508875" cy="576262"/>
          </a:xfrm>
        </p:spPr>
        <p:txBody>
          <a:bodyPr/>
          <a:lstStyle/>
          <a:p>
            <a:pPr eaLnBrk="1" hangingPunct="1"/>
            <a:r>
              <a:rPr lang="en-US" altLang="en-US" dirty="0"/>
              <a:t>Log Structured File Systems</a:t>
            </a:r>
          </a:p>
        </p:txBody>
      </p:sp>
      <p:sp>
        <p:nvSpPr>
          <p:cNvPr id="81922" name="Rectangle 3">
            <a:extLst>
              <a:ext uri="{FF2B5EF4-FFF2-40B4-BE49-F238E27FC236}">
                <a16:creationId xmlns:a16="http://schemas.microsoft.com/office/drawing/2014/main" id="{8876347C-4280-4D7D-909F-947429C7D033}"/>
              </a:ext>
            </a:extLst>
          </p:cNvPr>
          <p:cNvSpPr>
            <a:spLocks noGrp="1" noChangeArrowheads="1"/>
          </p:cNvSpPr>
          <p:nvPr>
            <p:ph type="body" idx="1"/>
          </p:nvPr>
        </p:nvSpPr>
        <p:spPr>
          <a:xfrm>
            <a:off x="857250" y="1142840"/>
            <a:ext cx="7689591" cy="5310187"/>
          </a:xfrm>
        </p:spPr>
        <p:txBody>
          <a:bodyPr/>
          <a:lstStyle/>
          <a:p>
            <a:r>
              <a:rPr lang="en-US" altLang="en-US" b="1" dirty="0">
                <a:solidFill>
                  <a:srgbClr val="006699"/>
                </a:solidFill>
                <a:latin typeface="+mj-lt"/>
              </a:rPr>
              <a:t>Log</a:t>
            </a:r>
            <a:r>
              <a:rPr lang="en-US" altLang="en-US" b="1" dirty="0">
                <a:solidFill>
                  <a:srgbClr val="3366FF"/>
                </a:solidFill>
              </a:rPr>
              <a:t> </a:t>
            </a:r>
            <a:r>
              <a:rPr lang="en-US" altLang="en-US" b="1" dirty="0">
                <a:solidFill>
                  <a:srgbClr val="006699"/>
                </a:solidFill>
                <a:latin typeface="+mj-lt"/>
              </a:rPr>
              <a:t>structured</a:t>
            </a:r>
            <a:r>
              <a:rPr lang="en-US" altLang="en-US" dirty="0">
                <a:solidFill>
                  <a:srgbClr val="3366FF"/>
                </a:solidFill>
              </a:rPr>
              <a:t> </a:t>
            </a:r>
            <a:r>
              <a:rPr lang="en-US" altLang="en-US" dirty="0"/>
              <a:t>(or </a:t>
            </a:r>
            <a:r>
              <a:rPr lang="en-US" altLang="en-US" b="1" dirty="0">
                <a:solidFill>
                  <a:srgbClr val="006699"/>
                </a:solidFill>
                <a:latin typeface="+mj-lt"/>
              </a:rPr>
              <a:t>journaling</a:t>
            </a:r>
            <a:r>
              <a:rPr lang="en-US" altLang="en-US" dirty="0"/>
              <a:t>) file systems record each metadata update to the file system as a </a:t>
            </a:r>
            <a:r>
              <a:rPr lang="en-US" altLang="en-US" b="1" dirty="0">
                <a:solidFill>
                  <a:srgbClr val="006699"/>
                </a:solidFill>
                <a:latin typeface="+mj-lt"/>
              </a:rPr>
              <a:t>transaction</a:t>
            </a:r>
          </a:p>
          <a:p>
            <a:r>
              <a:rPr lang="en-US" altLang="en-US" dirty="0"/>
              <a:t>All transactions are written to a log</a:t>
            </a:r>
          </a:p>
          <a:p>
            <a:pPr lvl="1"/>
            <a:r>
              <a:rPr lang="en-US" altLang="en-US" dirty="0"/>
              <a:t> A transaction is considered committed once it is written to the log (sequentially)</a:t>
            </a:r>
          </a:p>
          <a:p>
            <a:pPr lvl="1"/>
            <a:r>
              <a:rPr lang="en-US" altLang="en-US" dirty="0"/>
              <a:t>Sometimes to a separate device or section of disk</a:t>
            </a:r>
          </a:p>
          <a:p>
            <a:pPr lvl="1"/>
            <a:r>
              <a:rPr lang="en-US" altLang="en-US" dirty="0"/>
              <a:t>However, the file system may not yet be updated</a:t>
            </a:r>
            <a:endParaRPr lang="en-US" altLang="en-US" sz="800" dirty="0"/>
          </a:p>
          <a:p>
            <a:r>
              <a:rPr lang="en-US" altLang="en-US" dirty="0"/>
              <a:t>The transactions in the log are asynchronously written to the file system structures</a:t>
            </a:r>
          </a:p>
          <a:p>
            <a:pPr lvl="1"/>
            <a:r>
              <a:rPr lang="en-US" altLang="en-US" dirty="0"/>
              <a:t> When the file system structures are modified, the transaction is removed from the log</a:t>
            </a:r>
            <a:endParaRPr lang="en-US" altLang="en-US" sz="800" dirty="0"/>
          </a:p>
          <a:p>
            <a:r>
              <a:rPr lang="en-US" altLang="en-US" dirty="0"/>
              <a:t>If the file system crashes, all remaining transactions in the log must still be performed</a:t>
            </a:r>
          </a:p>
          <a:p>
            <a:r>
              <a:rPr lang="en-US" altLang="en-US" dirty="0"/>
              <a:t>Faster recovery from crash, removes chance of inconsistency of metadata</a:t>
            </a:r>
          </a:p>
          <a:p>
            <a:endParaRPr lang="en-US" altLang="en-US" dirty="0"/>
          </a:p>
          <a:p>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69DE311-EA1E-4C99-816C-B9B6C2299534}"/>
              </a:ext>
            </a:extLst>
          </p:cNvPr>
          <p:cNvSpPr>
            <a:spLocks noGrp="1" noChangeArrowheads="1"/>
          </p:cNvSpPr>
          <p:nvPr>
            <p:ph type="title"/>
          </p:nvPr>
        </p:nvSpPr>
        <p:spPr>
          <a:xfrm>
            <a:off x="550507" y="245125"/>
            <a:ext cx="8229600" cy="576263"/>
          </a:xfrm>
        </p:spPr>
        <p:txBody>
          <a:bodyPr/>
          <a:lstStyle/>
          <a:p>
            <a:pPr eaLnBrk="1" hangingPunct="1"/>
            <a:r>
              <a:rPr lang="en-US" altLang="en-US" dirty="0"/>
              <a:t>File info Window on Mac OS X</a:t>
            </a:r>
          </a:p>
        </p:txBody>
      </p:sp>
      <p:pic>
        <p:nvPicPr>
          <p:cNvPr id="8195" name="Picture 4" descr="11_01.pdf">
            <a:extLst>
              <a:ext uri="{FF2B5EF4-FFF2-40B4-BE49-F238E27FC236}">
                <a16:creationId xmlns:a16="http://schemas.microsoft.com/office/drawing/2014/main" id="{97B5BCB4-024F-4BC3-9E3E-A2CA2D6922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36963" y="1041400"/>
            <a:ext cx="1920875"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D82530B-0E54-46E1-8931-71745921995E}"/>
              </a:ext>
            </a:extLst>
          </p:cNvPr>
          <p:cNvSpPr>
            <a:spLocks noGrp="1" noChangeArrowheads="1"/>
          </p:cNvSpPr>
          <p:nvPr>
            <p:ph type="title"/>
          </p:nvPr>
        </p:nvSpPr>
        <p:spPr>
          <a:xfrm>
            <a:off x="307909" y="239748"/>
            <a:ext cx="8229600" cy="576263"/>
          </a:xfrm>
        </p:spPr>
        <p:txBody>
          <a:bodyPr/>
          <a:lstStyle/>
          <a:p>
            <a:pPr eaLnBrk="1" hangingPunct="1"/>
            <a:r>
              <a:rPr lang="en-US" altLang="en-US" dirty="0"/>
              <a:t>File Operations</a:t>
            </a:r>
          </a:p>
        </p:txBody>
      </p:sp>
      <p:sp>
        <p:nvSpPr>
          <p:cNvPr id="9219" name="Rectangle 3">
            <a:extLst>
              <a:ext uri="{FF2B5EF4-FFF2-40B4-BE49-F238E27FC236}">
                <a16:creationId xmlns:a16="http://schemas.microsoft.com/office/drawing/2014/main" id="{17DAB2CA-5895-49F7-9AFA-D5AA30392EDD}"/>
              </a:ext>
            </a:extLst>
          </p:cNvPr>
          <p:cNvSpPr>
            <a:spLocks noGrp="1" noChangeArrowheads="1"/>
          </p:cNvSpPr>
          <p:nvPr>
            <p:ph type="body" idx="1"/>
          </p:nvPr>
        </p:nvSpPr>
        <p:spPr>
          <a:xfrm>
            <a:off x="895736" y="1219622"/>
            <a:ext cx="7688427" cy="4530725"/>
          </a:xfrm>
        </p:spPr>
        <p:txBody>
          <a:bodyPr/>
          <a:lstStyle/>
          <a:p>
            <a:r>
              <a:rPr lang="en-US" altLang="en-US" dirty="0"/>
              <a:t>File is an </a:t>
            </a:r>
            <a:r>
              <a:rPr lang="en-US" altLang="en-US" b="1" dirty="0"/>
              <a:t>abstract data type</a:t>
            </a:r>
          </a:p>
          <a:p>
            <a:r>
              <a:rPr lang="en-US" altLang="en-US" b="1" dirty="0"/>
              <a:t>Create</a:t>
            </a:r>
          </a:p>
          <a:p>
            <a:r>
              <a:rPr lang="en-US" altLang="en-US" b="1" dirty="0"/>
              <a:t>Write – </a:t>
            </a:r>
            <a:r>
              <a:rPr lang="en-US" altLang="en-US" dirty="0"/>
              <a:t>at</a:t>
            </a:r>
            <a:r>
              <a:rPr lang="en-US" altLang="en-US" b="1" dirty="0"/>
              <a:t> </a:t>
            </a:r>
            <a:r>
              <a:rPr lang="en-US" altLang="en-US" b="1" dirty="0">
                <a:solidFill>
                  <a:srgbClr val="006699"/>
                </a:solidFill>
                <a:latin typeface="+mj-lt"/>
              </a:rPr>
              <a:t>write</a:t>
            </a:r>
            <a:r>
              <a:rPr lang="en-US" altLang="en-US" b="1" dirty="0">
                <a:solidFill>
                  <a:srgbClr val="3366FF"/>
                </a:solidFill>
              </a:rPr>
              <a:t> </a:t>
            </a:r>
            <a:r>
              <a:rPr lang="en-US" altLang="en-US" b="1" dirty="0">
                <a:solidFill>
                  <a:srgbClr val="006699"/>
                </a:solidFill>
                <a:latin typeface="+mj-lt"/>
              </a:rPr>
              <a:t>pointer</a:t>
            </a:r>
            <a:r>
              <a:rPr lang="en-US" altLang="en-US" b="1" dirty="0">
                <a:solidFill>
                  <a:srgbClr val="3366FF"/>
                </a:solidFill>
              </a:rPr>
              <a:t> </a:t>
            </a:r>
            <a:r>
              <a:rPr lang="en-US" altLang="en-US" dirty="0"/>
              <a:t>location</a:t>
            </a:r>
          </a:p>
          <a:p>
            <a:r>
              <a:rPr lang="en-US" altLang="en-US" b="1" dirty="0"/>
              <a:t>Read – </a:t>
            </a:r>
            <a:r>
              <a:rPr lang="en-US" altLang="en-US" dirty="0"/>
              <a:t>at</a:t>
            </a:r>
            <a:r>
              <a:rPr lang="en-US" altLang="en-US" b="1" dirty="0"/>
              <a:t> </a:t>
            </a:r>
            <a:r>
              <a:rPr lang="en-US" altLang="en-US" b="1" dirty="0">
                <a:solidFill>
                  <a:srgbClr val="006699"/>
                </a:solidFill>
                <a:latin typeface="+mj-lt"/>
              </a:rPr>
              <a:t>read</a:t>
            </a:r>
            <a:r>
              <a:rPr lang="en-US" altLang="en-US" b="1" dirty="0">
                <a:solidFill>
                  <a:srgbClr val="3366FF"/>
                </a:solidFill>
              </a:rPr>
              <a:t> </a:t>
            </a:r>
            <a:r>
              <a:rPr lang="en-US" altLang="en-US" b="1" dirty="0">
                <a:solidFill>
                  <a:srgbClr val="006699"/>
                </a:solidFill>
                <a:latin typeface="+mj-lt"/>
              </a:rPr>
              <a:t>pointer</a:t>
            </a:r>
            <a:r>
              <a:rPr lang="en-US" altLang="en-US" b="1" dirty="0">
                <a:solidFill>
                  <a:srgbClr val="3366FF"/>
                </a:solidFill>
              </a:rPr>
              <a:t> </a:t>
            </a:r>
            <a:r>
              <a:rPr lang="en-US" altLang="en-US" dirty="0"/>
              <a:t>location</a:t>
            </a:r>
          </a:p>
          <a:p>
            <a:r>
              <a:rPr lang="en-US" altLang="en-US" b="1" dirty="0"/>
              <a:t>Reposition within file - </a:t>
            </a:r>
            <a:r>
              <a:rPr lang="en-US" altLang="en-US" b="1" dirty="0">
                <a:solidFill>
                  <a:srgbClr val="006699"/>
                </a:solidFill>
                <a:latin typeface="+mj-lt"/>
              </a:rPr>
              <a:t>seek</a:t>
            </a:r>
          </a:p>
          <a:p>
            <a:r>
              <a:rPr lang="en-US" altLang="en-US" b="1" dirty="0"/>
              <a:t>Delete</a:t>
            </a:r>
          </a:p>
          <a:p>
            <a:r>
              <a:rPr lang="en-US" altLang="en-US" b="1" dirty="0"/>
              <a:t>Truncate</a:t>
            </a:r>
          </a:p>
          <a:p>
            <a:r>
              <a:rPr lang="en-US" altLang="en-US" b="1" i="1" dirty="0"/>
              <a:t>Open(F</a:t>
            </a:r>
            <a:r>
              <a:rPr lang="en-US" altLang="en-US" b="1" i="1" baseline="-25000" dirty="0"/>
              <a:t>i</a:t>
            </a:r>
            <a:r>
              <a:rPr lang="en-US" altLang="en-US" b="1" i="1" dirty="0"/>
              <a:t>)</a:t>
            </a:r>
            <a:r>
              <a:rPr lang="en-US" altLang="en-US" b="1" dirty="0"/>
              <a:t> </a:t>
            </a:r>
            <a:r>
              <a:rPr lang="en-US" altLang="en-US" dirty="0"/>
              <a:t>– search the directory structure on disk for entry </a:t>
            </a:r>
            <a:r>
              <a:rPr lang="en-US" altLang="en-US" b="1" i="1" dirty="0"/>
              <a:t>F</a:t>
            </a:r>
            <a:r>
              <a:rPr lang="en-US" altLang="en-US" b="1" i="1" baseline="-25000" dirty="0"/>
              <a:t>i</a:t>
            </a:r>
            <a:r>
              <a:rPr lang="en-US" altLang="en-US" dirty="0"/>
              <a:t>, and move the content of entry to memory</a:t>
            </a:r>
          </a:p>
          <a:p>
            <a:r>
              <a:rPr lang="en-US" altLang="en-US" b="1" i="1" dirty="0"/>
              <a:t>Close (F</a:t>
            </a:r>
            <a:r>
              <a:rPr lang="en-US" altLang="en-US" b="1" i="1" baseline="-25000" dirty="0"/>
              <a:t>i</a:t>
            </a:r>
            <a:r>
              <a:rPr lang="en-US" altLang="en-US" b="1" i="1" dirty="0"/>
              <a:t>)</a:t>
            </a:r>
            <a:r>
              <a:rPr lang="en-US" altLang="en-US" b="1" dirty="0"/>
              <a:t> </a:t>
            </a:r>
            <a:r>
              <a:rPr lang="en-US" altLang="en-US" dirty="0"/>
              <a:t>– move the content of entry</a:t>
            </a:r>
            <a:r>
              <a:rPr lang="en-US" altLang="en-US" b="1" dirty="0"/>
              <a:t> </a:t>
            </a:r>
            <a:r>
              <a:rPr lang="en-US" altLang="en-US" b="1" i="1" dirty="0"/>
              <a:t>F</a:t>
            </a:r>
            <a:r>
              <a:rPr lang="en-US" altLang="en-US" b="1" i="1" baseline="-25000" dirty="0"/>
              <a:t>i</a:t>
            </a:r>
            <a:r>
              <a:rPr lang="en-US" altLang="en-US" b="1" dirty="0"/>
              <a:t> </a:t>
            </a:r>
            <a:r>
              <a:rPr lang="en-US" altLang="en-US" dirty="0"/>
              <a:t>in memory to directory structure on disk</a:t>
            </a:r>
          </a:p>
        </p:txBody>
      </p:sp>
    </p:spTree>
  </p:cSld>
  <p:clrMapOvr>
    <a:masterClrMapping/>
  </p:clrMapOvr>
</p:sld>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12044</TotalTime>
  <Words>4287</Words>
  <Application>Microsoft Office PowerPoint</Application>
  <PresentationFormat>On-screen Show (4:3)</PresentationFormat>
  <Paragraphs>688</Paragraphs>
  <Slides>79</Slides>
  <Notes>71</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79</vt:i4>
      </vt:variant>
    </vt:vector>
  </HeadingPairs>
  <TitlesOfParts>
    <vt:vector size="91" baseType="lpstr">
      <vt:lpstr>MS PGothic</vt:lpstr>
      <vt:lpstr>MS PGothic</vt:lpstr>
      <vt:lpstr>Arial</vt:lpstr>
      <vt:lpstr>Courier New</vt:lpstr>
      <vt:lpstr>Helvetica</vt:lpstr>
      <vt:lpstr>Monotype Sorts</vt:lpstr>
      <vt:lpstr>Symbol</vt:lpstr>
      <vt:lpstr>Times New Roman</vt:lpstr>
      <vt:lpstr>Verdana</vt:lpstr>
      <vt:lpstr>Webdings</vt:lpstr>
      <vt:lpstr>Wingdings</vt:lpstr>
      <vt:lpstr>os-8</vt:lpstr>
      <vt:lpstr>Lecture 21     File Management</vt:lpstr>
      <vt:lpstr>Outline</vt:lpstr>
      <vt:lpstr>Outline</vt:lpstr>
      <vt:lpstr>Outline</vt:lpstr>
      <vt:lpstr>Outline</vt:lpstr>
      <vt:lpstr>File Concept</vt:lpstr>
      <vt:lpstr>File Attributes</vt:lpstr>
      <vt:lpstr>File info Window on Mac OS X</vt:lpstr>
      <vt:lpstr>File Operations</vt:lpstr>
      <vt:lpstr>Open Files</vt:lpstr>
      <vt:lpstr>Open File Locking</vt:lpstr>
      <vt:lpstr>File Types – Name, Extension</vt:lpstr>
      <vt:lpstr>Outline</vt:lpstr>
      <vt:lpstr>File Structure</vt:lpstr>
      <vt:lpstr>Outline</vt:lpstr>
      <vt:lpstr>Sequential-access File</vt:lpstr>
      <vt:lpstr>Access Methods</vt:lpstr>
      <vt:lpstr>Simulation of Sequential Access on Direct-access File</vt:lpstr>
      <vt:lpstr>Other Access Methods</vt:lpstr>
      <vt:lpstr>Example of Index and Relative Files</vt:lpstr>
      <vt:lpstr>Outline</vt:lpstr>
      <vt:lpstr>Directory Structure</vt:lpstr>
      <vt:lpstr>Operations Performed on Directory</vt:lpstr>
      <vt:lpstr>Directory Organization</vt:lpstr>
      <vt:lpstr>Outline</vt:lpstr>
      <vt:lpstr>Single-Level Directory</vt:lpstr>
      <vt:lpstr>Two-Level Directory</vt:lpstr>
      <vt:lpstr>Tree-Structured Directories</vt:lpstr>
      <vt:lpstr>Tree-Structured Directories (Cont.)</vt:lpstr>
      <vt:lpstr>Acyclic-Graph Directories</vt:lpstr>
      <vt:lpstr>Acyclic-Graph Directories (Cont.)</vt:lpstr>
      <vt:lpstr>General Graph Directory</vt:lpstr>
      <vt:lpstr>General Graph Directory (Cont.)</vt:lpstr>
      <vt:lpstr>Outline</vt:lpstr>
      <vt:lpstr>Allocation Methods - Contiguous</vt:lpstr>
      <vt:lpstr>Contiguous Allocation</vt:lpstr>
      <vt:lpstr>Allocation Methods - Linked</vt:lpstr>
      <vt:lpstr>Linked Allocation</vt:lpstr>
      <vt:lpstr>Linked Allocation</vt:lpstr>
      <vt:lpstr>File-Allocation Table</vt:lpstr>
      <vt:lpstr>Allocation Methods - Indexed</vt:lpstr>
      <vt:lpstr>Example of Indexed Allocation</vt:lpstr>
      <vt:lpstr>Combined Scheme:  UNIX UFS </vt:lpstr>
      <vt:lpstr>Performance</vt:lpstr>
      <vt:lpstr>Performance (Cont.)</vt:lpstr>
      <vt:lpstr>Outline</vt:lpstr>
      <vt:lpstr>File-System Structure</vt:lpstr>
      <vt:lpstr>A Typical File-system Organization</vt:lpstr>
      <vt:lpstr>Types of File Systems</vt:lpstr>
      <vt:lpstr>Layered File System</vt:lpstr>
      <vt:lpstr>File System Layers</vt:lpstr>
      <vt:lpstr>File System Layers (Cont.)</vt:lpstr>
      <vt:lpstr>File-System Operations</vt:lpstr>
      <vt:lpstr>Outline</vt:lpstr>
      <vt:lpstr>File System Mounting</vt:lpstr>
      <vt:lpstr>Mount Point</vt:lpstr>
      <vt:lpstr>File Sharing</vt:lpstr>
      <vt:lpstr>File Sharing – Remote File Systems</vt:lpstr>
      <vt:lpstr>File Sharing – Failure Modes</vt:lpstr>
      <vt:lpstr>File Sharing – Consistency Semantics</vt:lpstr>
      <vt:lpstr>Outline</vt:lpstr>
      <vt:lpstr>Protection</vt:lpstr>
      <vt:lpstr>Access Lists and Groups</vt:lpstr>
      <vt:lpstr>A Sample UNIX Directory Listing</vt:lpstr>
      <vt:lpstr>Windows 7 Access-Control List Management</vt:lpstr>
      <vt:lpstr>Outline</vt:lpstr>
      <vt:lpstr>File-System Implementation</vt:lpstr>
      <vt:lpstr>In-Memory File System Structures</vt:lpstr>
      <vt:lpstr>In-Memory File System Structures</vt:lpstr>
      <vt:lpstr>Directory Implementation</vt:lpstr>
      <vt:lpstr>Outline</vt:lpstr>
      <vt:lpstr>Linked Free Space List on Disk</vt:lpstr>
      <vt:lpstr>Free-Space Management</vt:lpstr>
      <vt:lpstr>Efficiency and Performance</vt:lpstr>
      <vt:lpstr>Efficiency and Performance (Cont.)</vt:lpstr>
      <vt:lpstr>I/O Without a Unified Buffer Cache</vt:lpstr>
      <vt:lpstr>I/O Using a Unified Buffer Cache</vt:lpstr>
      <vt:lpstr>Recovery</vt:lpstr>
      <vt:lpstr>Log Structured File Systems</vt:lpstr>
    </vt:vector>
  </TitlesOfParts>
  <Company>Lucent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dc:title>
  <dc:creator>Lucent End User</dc:creator>
  <cp:lastModifiedBy>phamh</cp:lastModifiedBy>
  <cp:revision>436</cp:revision>
  <cp:lastPrinted>2001-06-14T13:58:17Z</cp:lastPrinted>
  <dcterms:created xsi:type="dcterms:W3CDTF">2011-01-13T23:43:38Z</dcterms:created>
  <dcterms:modified xsi:type="dcterms:W3CDTF">2021-04-02T16:42:13Z</dcterms:modified>
</cp:coreProperties>
</file>