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79" r:id="rId2"/>
    <p:sldId id="469" r:id="rId3"/>
    <p:sldId id="287" r:id="rId4"/>
    <p:sldId id="470" r:id="rId5"/>
    <p:sldId id="334" r:id="rId6"/>
    <p:sldId id="358" r:id="rId7"/>
    <p:sldId id="335" r:id="rId8"/>
    <p:sldId id="364" r:id="rId9"/>
    <p:sldId id="338" r:id="rId10"/>
    <p:sldId id="365" r:id="rId11"/>
    <p:sldId id="366" r:id="rId12"/>
    <p:sldId id="471" r:id="rId13"/>
    <p:sldId id="367" r:id="rId14"/>
    <p:sldId id="373" r:id="rId15"/>
    <p:sldId id="336" r:id="rId16"/>
    <p:sldId id="337" r:id="rId17"/>
    <p:sldId id="339" r:id="rId18"/>
    <p:sldId id="472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473" r:id="rId27"/>
    <p:sldId id="347" r:id="rId28"/>
    <p:sldId id="359" r:id="rId29"/>
    <p:sldId id="348" r:id="rId30"/>
    <p:sldId id="349" r:id="rId31"/>
    <p:sldId id="360" r:id="rId32"/>
    <p:sldId id="350" r:id="rId33"/>
    <p:sldId id="361" r:id="rId34"/>
    <p:sldId id="474" r:id="rId35"/>
    <p:sldId id="352" r:id="rId36"/>
    <p:sldId id="362" r:id="rId37"/>
    <p:sldId id="351" r:id="rId38"/>
    <p:sldId id="368" r:id="rId39"/>
    <p:sldId id="353" r:id="rId40"/>
    <p:sldId id="369" r:id="rId41"/>
    <p:sldId id="475" r:id="rId42"/>
    <p:sldId id="354" r:id="rId43"/>
    <p:sldId id="371" r:id="rId44"/>
    <p:sldId id="372" r:id="rId45"/>
    <p:sldId id="476" r:id="rId46"/>
    <p:sldId id="370" r:id="rId47"/>
    <p:sldId id="355" r:id="rId48"/>
    <p:sldId id="356" r:id="rId4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9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7"/>
  </p:normalViewPr>
  <p:slideViewPr>
    <p:cSldViewPr snapToGrid="0">
      <p:cViewPr varScale="1">
        <p:scale>
          <a:sx n="97" d="100"/>
          <a:sy n="97" d="100"/>
        </p:scale>
        <p:origin x="1938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14A89C-1C73-4D44-A8BC-42BAA055C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DAB79E-6014-4A3D-84DF-A7CEB339BC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D5592A-E44D-4423-B07A-957389C43B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1FDBA55-75B0-4E79-BF0F-BC11D59E5F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1873986-C89E-4478-9B6A-F6B0BF3B5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A858E-881C-46A6-B3BB-38AF66B8F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6C7A83-A047-4863-99DC-443A82A895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A60EB1-DAFD-4AE9-AB03-60CC4D8EEE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81DC59-26C3-4F7F-8E43-93FC93CCE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C085E6-91D9-44E7-80E9-718A60124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0034D-84CE-4525-AFD4-671AE6465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890F1-2F48-45ED-9750-542EA7D8C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2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3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D605AD3-1939-4F2C-B653-56EB845D0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C39858-98BC-4B9A-B2D0-A8C296E28CB0}" type="slidenum">
              <a:rPr lang="en-US" altLang="en-US" sz="1300" smtClean="0">
                <a:latin typeface="Helvetica" panose="020B0604020202020204" pitchFamily="34" charset="0"/>
              </a:rPr>
              <a:pPr/>
              <a:t>15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F0B4FB4-AE27-4782-B578-AE56CBF52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F9DFF8-6602-4353-9EE1-4F5CE84A5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9A1E58B-FC87-4BA0-A744-1D17757A6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B51C17-02EF-4A81-8B55-0082E7C16BAB}" type="slidenum">
              <a:rPr lang="en-US" altLang="en-US" sz="1300" smtClean="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F77937A-6685-46DF-B772-D7D4AECED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0FF0DD3-A38C-48D9-AF43-FA63FE97C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8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36DFEA7-C36C-42C1-B567-1EA61D6A2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91037B-5D96-42AF-9A59-DC8F0F0BC273}" type="slidenum">
              <a:rPr lang="en-US" altLang="en-US" sz="1300" smtClean="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912FA86-2F35-467F-8200-B58B0320B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5A6BE4-D73E-4BD5-B635-15ED414E6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47A3C1C-6E29-43B9-A80D-2D3084CAE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CB2AE4-6220-4AF6-80F6-B5EB015BFA72}" type="slidenum">
              <a:rPr lang="en-US" altLang="en-US" sz="1300" smtClean="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063748B-7419-4B9E-9D0F-673698D22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03C932D-42DD-44DF-BF94-137A0893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9367072-890D-4FC0-9D3E-E54EBE186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DFF574-09AE-46F9-8FD7-639A9996326F}" type="slidenum">
              <a:rPr lang="en-US" altLang="en-US" sz="1300" smtClean="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5A6E07E-7FE8-44FF-8A05-E4B101F63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53CB9C4-A6B3-4121-A329-2ED48A0FB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FF5E5B-7101-4CD1-B62C-B7BC5BA15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B67219-1C93-4D0A-8BAE-B52FE0621E01}" type="slidenum">
              <a:rPr lang="en-US" altLang="en-US" sz="1300" smtClean="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E5B7F28-425C-44CF-8487-5BC53A6CD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012F251-8E9E-4F8D-B346-424A1125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34DB2B7-D66F-4C66-8AB5-15E5DECBF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7DD8D4-6E96-4D98-9208-0B87B1F02EC5}" type="slidenum">
              <a:rPr lang="en-US" altLang="en-US" sz="1300" smtClean="0">
                <a:latin typeface="Helvetica" panose="020B0604020202020204" pitchFamily="34" charset="0"/>
              </a:rPr>
              <a:pPr/>
              <a:t>23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F69A33A-AAC3-44B2-BF5A-55487C9A9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5C53B14-4320-4673-9DF6-EDCF763D8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92F4D9A-006B-40F4-B5C6-0D45AE1CA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F5FCD8-1A32-46A6-8FA9-243B4B7355B6}" type="slidenum">
              <a:rPr lang="en-US" altLang="en-US" sz="1300" smtClean="0">
                <a:latin typeface="Helvetica" panose="020B0604020202020204" pitchFamily="34" charset="0"/>
              </a:rPr>
              <a:pPr/>
              <a:t>24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AC29156-B98A-4F26-A2D1-485651491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0993E78-5C47-415D-ADE7-37857F691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C476484-38A6-49AB-8E35-48EE2536A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A7CCC-62CB-4415-AE7C-F1D4BAF3DA20}" type="slidenum">
              <a:rPr lang="en-US" altLang="en-US" sz="1300" smtClean="0">
                <a:latin typeface="Helvetica" panose="020B0604020202020204" pitchFamily="34" charset="0"/>
              </a:rPr>
              <a:pPr/>
              <a:t>25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C081410-D8A5-4C2A-BF7E-8D3F3445E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5EA7D96-E24B-4813-B8A5-45DD59240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19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10D54DE-B5CC-409B-8B91-9D6A9DC3F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6A2360-1AC0-418F-8DEF-ED0408F667ED}" type="slidenum">
              <a:rPr lang="en-US" altLang="en-US" sz="1300" smtClean="0">
                <a:latin typeface="Helvetica" panose="020B0604020202020204" pitchFamily="34" charset="0"/>
              </a:rPr>
              <a:pPr/>
              <a:t>27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05BDC6C-A094-4FFA-A17B-FF4FA5A0B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DB10837-BD94-4678-90CF-312F82D9E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476707D-C474-4D95-898C-65B285BBD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CA8B9A4-C219-41BB-B4BE-039AF1D8DD98}" type="slidenum">
              <a:rPr lang="en-US" altLang="en-US" sz="1300" smtClean="0">
                <a:latin typeface="Helvetica" panose="020B0604020202020204" pitchFamily="34" charset="0"/>
              </a:rPr>
              <a:pPr/>
              <a:t>28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8764EAA-C1D7-48B4-B5B2-ECE43AF5C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6ED580-944C-4F49-98E0-FD3CB2FEA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59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E7FF55E0-D12B-4CCF-BA66-0A16AFC8A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414D0A-E16E-419E-99B7-FE89FC41B14F}" type="slidenum">
              <a:rPr lang="en-US" altLang="en-US" sz="1300" smtClean="0">
                <a:latin typeface="Helvetica" panose="020B0604020202020204" pitchFamily="34" charset="0"/>
              </a:rPr>
              <a:pPr/>
              <a:t>35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F50F4F1-5E37-4266-9D12-FF15C7365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93BCC06-45DB-4122-A909-C7FFB1317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D4E57D3E-1B87-47B5-9A28-1499EB01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AA4BA-5753-496D-9B4A-DD5800ADC22F}" type="slidenum">
              <a:rPr lang="en-US" altLang="en-US" sz="1300" smtClean="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5BA489C-EEA6-4216-B6A8-EC10950C1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74A9A04-532D-42C3-98CE-556251E7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B997F75-A222-4979-B18A-3BBC87C20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F0D09E-737B-4477-A68C-CFA4D46BC8B3}" type="slidenum">
              <a:rPr lang="en-US" altLang="en-US" sz="1300" smtClean="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46586BF-A3DE-4249-8240-5BCA6139A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735BF4A-6AA3-4872-9C09-8292B5C38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2FA5FEF7-3E99-424A-815A-99C396A7B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9E98FB-3206-40B1-B7FC-22803B621C1E}" type="slidenum">
              <a:rPr lang="en-US" altLang="en-US" sz="1300" smtClean="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7423F34-8297-47E7-BF7D-AC7C19984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C7BA516-E844-42B0-B0E0-635FEB297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6DE22DBF-A199-4170-871F-4E044887E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3B375B-87CB-46F9-9388-73F7A492A17D}" type="slidenum">
              <a:rPr lang="en-US" altLang="en-US" sz="1300" smtClean="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81A630D-E927-4DCF-A529-D87BC6F46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0C6EDB6-A1FB-4CDF-A76D-D179F08F9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88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62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C5C26EC-E68C-4492-A9CA-C07B410E3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6E197-47A0-41B5-84A1-628D96B76292}" type="slidenum">
              <a:rPr lang="en-US" altLang="en-US" sz="1300" smtClean="0">
                <a:latin typeface="Helvetica" panose="020B0604020202020204" pitchFamily="34" charset="0"/>
              </a:rPr>
              <a:pPr/>
              <a:t>42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60E72AF-9ED1-4F61-BCAA-B33D5CBD1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223A6E4-3051-4033-AE66-F061D77B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5A9B921-39B5-41E1-9838-C7C5819CC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A00F89-3F2A-4931-BEF2-77A8764DC673}" type="slidenum">
              <a:rPr lang="en-US" altLang="en-US" sz="1300" smtClean="0">
                <a:latin typeface="Helvetica" panose="020B0604020202020204" pitchFamily="34" charset="0"/>
              </a:rPr>
              <a:pPr/>
              <a:t>43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56A4C7C-459C-4ACC-8B72-75293AEF6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EB3D07F-2A56-4F9A-ADD1-24FCABDA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331ED9D-6833-4283-8B42-F72CFDAE4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FF6B38-0D4B-451B-9135-CC2261C2954B}" type="slidenum">
              <a:rPr lang="en-US" altLang="en-US" sz="1300" smtClean="0">
                <a:latin typeface="Helvetica" panose="020B0604020202020204" pitchFamily="34" charset="0"/>
              </a:rPr>
              <a:pPr/>
              <a:t>44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39DC771-8E56-4E2C-92D7-96E0CA789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0C1BAFE-1788-4CFD-8BB3-60488652D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83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4932A1A-A5E0-4582-8848-88E9D8FE2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9B3FAC-CADF-409F-9A5E-2BC3FD116C6B}" type="slidenum">
              <a:rPr lang="en-US" altLang="en-US" sz="1300" smtClean="0">
                <a:latin typeface="Helvetica" panose="020B0604020202020204" pitchFamily="34" charset="0"/>
              </a:rPr>
              <a:pPr/>
              <a:t>46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00A515C-3C5A-4388-A085-2475C2609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03F7A7-17BF-452F-BB9D-8EB14D7E2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D6E8735C-7EDD-480D-832F-973411E1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84BD52-0741-4BC7-BDB7-3969E5B6391D}" type="slidenum">
              <a:rPr lang="en-US" altLang="en-US" sz="1300" smtClean="0">
                <a:latin typeface="Helvetica" panose="020B0604020202020204" pitchFamily="34" charset="0"/>
              </a:rPr>
              <a:pPr/>
              <a:t>47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CA8B074-C630-4FE3-A3B4-CFA1D3D0F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8BB4345-BB6B-40CF-A17F-0D028A262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F709F473-CA11-47C3-B942-BFF143D72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51AD96-D802-4D07-9373-D48DA2CCC85A}" type="slidenum">
              <a:rPr lang="en-US" altLang="en-US" sz="1300" smtClean="0">
                <a:latin typeface="Helvetica" panose="020B0604020202020204" pitchFamily="34" charset="0"/>
              </a:rPr>
              <a:pPr/>
              <a:t>48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E0D65FE-1BA4-4F37-A229-7C27076FC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230C264-7A0E-4776-933A-9950B980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6B5CA1BE-F214-4A09-AD21-E2F2D06D9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6B971B-1971-44D2-A9EE-AD65F528618A}" type="slidenum">
              <a:rPr lang="en-US" altLang="en-US" sz="1300" smtClean="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422ABD3-8729-4962-9BC3-34270C991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3C6845-9146-4B91-9035-F050D63E5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0C2F6CE6-6726-4F1C-B8DB-210D07267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14DFAC-88B2-4186-BD4C-0EC113119D01}" type="slidenum">
              <a:rPr lang="en-US" altLang="en-US" sz="1300" smtClean="0">
                <a:latin typeface="Helvetica" panose="020B0604020202020204" pitchFamily="34" charset="0"/>
              </a:rPr>
              <a:pPr/>
              <a:t>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18B3591-4F56-436B-AAA9-14A983B6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2CFA24-2C09-40D9-BD35-DCDDC1752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B89BD32-2B27-436D-8803-6790479CF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F55662-F288-42E5-BBFA-E755D8C21323}" type="slidenum">
              <a:rPr lang="en-US" altLang="en-US" sz="1300" smtClean="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1FC86C0-1334-48B6-AB50-E76B05D1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337E54-5D92-4B90-BE9F-4347EB6FB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E9B5BE7-85FA-4726-8ED6-BFDC11901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07E97C-18C1-4A53-A749-AA4B26C71BEF}" type="slidenum">
              <a:rPr lang="en-US" altLang="en-US" sz="1300" smtClean="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5FA514D-6878-423F-AD3C-887FDFEDB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36E3EB-1F25-4A5F-855F-E7A2FF063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8C95C29-84FE-451B-BDF0-A0286A8D1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43CE87-019F-4B28-A7BE-871FA88AAD66}" type="slidenum">
              <a:rPr lang="en-US" altLang="en-US" sz="1300" smtClean="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064B55F-E002-4B9D-B863-8BEFFB07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30C6CC6-35A2-4A1E-82F2-7379EF3DD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A198B35-84C2-431B-9FA4-43193BDF8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0AF2B8-4378-4F58-B680-900DFEC61252}" type="slidenum">
              <a:rPr lang="en-US" altLang="en-US" sz="1300" smtClean="0">
                <a:latin typeface="Helvetica" panose="020B0604020202020204" pitchFamily="34" charset="0"/>
              </a:rPr>
              <a:pPr/>
              <a:t>10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1BF3090-4EE5-43A1-8683-4D7AD39B8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EDDCE08-FCD8-4632-BD2D-3B08F1956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CFC14DB-8A99-44CB-BA83-39417D26C1A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530489F-79EC-4897-869D-780965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83414BD-B475-4106-B6CC-2A825BC1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EEFC8D-4A80-4C8D-BB98-5471F8FF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E292785-34F4-4129-BCFD-B22D0AC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0D32FCA-31DE-4EA5-82C1-CF34507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90E6124-7B97-4EBF-8990-F55FBAA1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49F6A7-C9D3-4C68-84CF-E1FEED2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6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5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EFAC327-3B14-405A-AECD-695170F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7308704-6884-478D-913D-858724364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878CA-A75D-4410-AFD2-1992D97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23273-AE1D-4273-BD10-D4215E10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52FF0B1-98D3-422D-A027-A89A77277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460C49-6450-4AA7-B172-624D0E8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9885932-7748-44D3-A5FA-3EA2C19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2B3C4A04-A423-4652-9F71-1E3F1D9CE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2.</a:t>
            </a:r>
            <a:fld id="{3002ADDC-CC54-42C0-AD9E-FCEA6349E95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9A1521A-022B-4DE7-8426-69A13EBF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7BAFA87-2B93-403E-A844-8FB1EAE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86538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D488D63-B096-4EAA-B5D8-70E38A3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7DD-92FD-41F3-8105-B0ED20549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9155"/>
            <a:ext cx="7772400" cy="2127250"/>
          </a:xfrm>
        </p:spPr>
        <p:txBody>
          <a:bodyPr/>
          <a:lstStyle/>
          <a:p>
            <a:r>
              <a:rPr lang="fr-FR" sz="3600" dirty="0"/>
              <a:t>Lecture 24</a:t>
            </a:r>
            <a:br>
              <a:rPr lang="fr-FR" sz="3600" dirty="0"/>
            </a:br>
            <a:r>
              <a:rPr lang="fr-FR" sz="3600" dirty="0"/>
              <a:t>   </a:t>
            </a:r>
            <a:br>
              <a:rPr lang="en-US" sz="3600" dirty="0"/>
            </a:br>
            <a:r>
              <a:rPr lang="en-US" altLang="en-US" sz="3600" dirty="0"/>
              <a:t>Protection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68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DE7695E-384A-4DB2-8519-789EC61B9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168275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/>
              <a:t>Android use of TrustZone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1668596-3F0A-43CE-9ADD-5680C1178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69975"/>
            <a:ext cx="6672262" cy="4530725"/>
          </a:xfrm>
        </p:spPr>
        <p:txBody>
          <a:bodyPr/>
          <a:lstStyle/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C66AD2EA-8E6E-49E5-81D3-DA187CEA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23925"/>
            <a:ext cx="75136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BFB6177-6702-4FA6-B7DE-8B01546DC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242106"/>
            <a:ext cx="7549662" cy="576262"/>
          </a:xfrm>
        </p:spPr>
        <p:txBody>
          <a:bodyPr/>
          <a:lstStyle/>
          <a:p>
            <a:r>
              <a:rPr lang="en-US" altLang="en-US" dirty="0"/>
              <a:t>ARM CPU Architecture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1D768204-D862-4268-93CD-BEF33275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49425"/>
            <a:ext cx="85153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828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B846F7-E605-45D2-B0B9-E45883C7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174867"/>
            <a:ext cx="7549662" cy="576262"/>
          </a:xfrm>
        </p:spPr>
        <p:txBody>
          <a:bodyPr/>
          <a:lstStyle/>
          <a:p>
            <a:r>
              <a:rPr lang="en-US" altLang="en-US" dirty="0"/>
              <a:t>Domain of Protection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8C6B819-C42A-4737-88AA-D74C572BD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436" y="1028208"/>
            <a:ext cx="6728429" cy="4505258"/>
          </a:xfrm>
        </p:spPr>
        <p:txBody>
          <a:bodyPr/>
          <a:lstStyle/>
          <a:p>
            <a:r>
              <a:rPr lang="en-US" altLang="en-US" dirty="0"/>
              <a:t>Rings of protection separate functions into domains and order them hierarchically  </a:t>
            </a:r>
          </a:p>
          <a:p>
            <a:r>
              <a:rPr lang="en-US" altLang="en-US" dirty="0"/>
              <a:t>Computer can be treated as processes and objects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Hardware objects </a:t>
            </a:r>
            <a:r>
              <a:rPr lang="en-US" altLang="en-US" dirty="0"/>
              <a:t>(such as devices)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software objects </a:t>
            </a:r>
            <a:r>
              <a:rPr lang="en-US" altLang="en-US" dirty="0"/>
              <a:t>(such as files, programs, semaphores</a:t>
            </a:r>
          </a:p>
          <a:p>
            <a:r>
              <a:rPr lang="en-US" altLang="en-US" dirty="0"/>
              <a:t>Process for example should only have access to objects it currently requires to complete its task – 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need-to-know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principle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B846F7-E605-45D2-B0B9-E45883C7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174867"/>
            <a:ext cx="7549662" cy="576262"/>
          </a:xfrm>
        </p:spPr>
        <p:txBody>
          <a:bodyPr/>
          <a:lstStyle/>
          <a:p>
            <a:r>
              <a:rPr lang="en-US" altLang="en-US" dirty="0"/>
              <a:t>Domain of Protection (Cont.)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8C6B819-C42A-4737-88AA-D74C572BD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436" y="1028207"/>
            <a:ext cx="7727950" cy="4530725"/>
          </a:xfrm>
        </p:spPr>
        <p:txBody>
          <a:bodyPr/>
          <a:lstStyle/>
          <a:p>
            <a:r>
              <a:rPr lang="en-US" altLang="en-US" dirty="0"/>
              <a:t>Implementation can be via process operating in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protection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</a:p>
          <a:p>
            <a:pPr lvl="1"/>
            <a:r>
              <a:rPr lang="en-US" altLang="en-US" dirty="0"/>
              <a:t>Specifies resources process may access</a:t>
            </a:r>
          </a:p>
          <a:p>
            <a:pPr lvl="1"/>
            <a:r>
              <a:rPr lang="en-US" altLang="en-US" dirty="0"/>
              <a:t>Each domain specifies set of objects and types of operations on them</a:t>
            </a:r>
          </a:p>
          <a:p>
            <a:pPr lvl="1"/>
            <a:r>
              <a:rPr lang="en-US" altLang="en-US" dirty="0"/>
              <a:t>Ability to execute an operation on an object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right</a:t>
            </a:r>
          </a:p>
          <a:p>
            <a:pPr lvl="2"/>
            <a:r>
              <a:rPr lang="en-US" altLang="en-US" dirty="0"/>
              <a:t>&lt;object-name, rights-set&gt;</a:t>
            </a:r>
          </a:p>
          <a:p>
            <a:pPr lvl="1"/>
            <a:r>
              <a:rPr lang="en-US" altLang="en-US" dirty="0"/>
              <a:t>Domains may share access rights</a:t>
            </a:r>
          </a:p>
          <a:p>
            <a:pPr lvl="1"/>
            <a:r>
              <a:rPr lang="en-US" altLang="en-US" dirty="0"/>
              <a:t>Associations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dynamic</a:t>
            </a:r>
          </a:p>
          <a:p>
            <a:pPr lvl="1"/>
            <a:r>
              <a:rPr lang="en-US" altLang="en-US" dirty="0"/>
              <a:t>If dynamic, processes can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126607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0ABD217-57FB-4E51-9D46-5A1D1FD6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4" y="23955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Domain Structure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75476EA-1F87-48EE-94CB-86578A1E6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1177502"/>
            <a:ext cx="7548464" cy="4530725"/>
          </a:xfrm>
        </p:spPr>
        <p:txBody>
          <a:bodyPr/>
          <a:lstStyle/>
          <a:p>
            <a:r>
              <a:rPr lang="en-US" altLang="en-US" dirty="0"/>
              <a:t>Access-right = &lt;</a:t>
            </a:r>
            <a:r>
              <a:rPr lang="en-US" altLang="en-US" i="1" dirty="0"/>
              <a:t>object-name</a:t>
            </a:r>
            <a:r>
              <a:rPr lang="en-US" altLang="en-US" dirty="0"/>
              <a:t>, </a:t>
            </a:r>
            <a:r>
              <a:rPr lang="en-US" altLang="en-US" i="1" dirty="0"/>
              <a:t>rights-set</a:t>
            </a:r>
            <a:r>
              <a:rPr lang="en-US" altLang="en-US" dirty="0"/>
              <a:t>&gt;</a:t>
            </a:r>
            <a:br>
              <a:rPr lang="en-US" altLang="en-US" dirty="0"/>
            </a:br>
            <a:r>
              <a:rPr lang="en-US" altLang="en-US" dirty="0"/>
              <a:t>where </a:t>
            </a:r>
            <a:r>
              <a:rPr lang="en-US" altLang="en-US" i="1" dirty="0"/>
              <a:t>rights-set</a:t>
            </a:r>
            <a:r>
              <a:rPr lang="en-US" altLang="en-US" dirty="0"/>
              <a:t> is a subset of all valid operations that can be performed on the object </a:t>
            </a:r>
          </a:p>
          <a:p>
            <a:r>
              <a:rPr lang="en-US" altLang="en-US" dirty="0"/>
              <a:t>Domain = set of access-rights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2A23D187-F138-4627-9E9A-B34F0ECE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855201"/>
            <a:ext cx="77025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F2F2E24-E82D-4118-BD55-467AB629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5602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Domain Implementation (UNIX)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5D0B3AF-45AE-4EF4-9AE0-9E232A7F3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171611"/>
            <a:ext cx="7695163" cy="4530725"/>
          </a:xfrm>
        </p:spPr>
        <p:txBody>
          <a:bodyPr/>
          <a:lstStyle/>
          <a:p>
            <a:r>
              <a:rPr lang="en-US" altLang="en-US" dirty="0"/>
              <a:t>Domain = user-id</a:t>
            </a:r>
            <a:endParaRPr lang="en-US" altLang="en-US" sz="800" dirty="0"/>
          </a:p>
          <a:p>
            <a:r>
              <a:rPr lang="en-US" altLang="en-US" dirty="0"/>
              <a:t>Domain switch accomplished via file system</a:t>
            </a:r>
          </a:p>
          <a:p>
            <a:pPr lvl="1"/>
            <a:r>
              <a:rPr lang="en-US" altLang="en-US" dirty="0"/>
              <a:t>Each file has associated with it a domain bit (</a:t>
            </a:r>
            <a:r>
              <a:rPr lang="en-US" altLang="en-US" dirty="0" err="1"/>
              <a:t>setuid</a:t>
            </a:r>
            <a:r>
              <a:rPr lang="en-US" altLang="en-US" dirty="0"/>
              <a:t> bit)</a:t>
            </a:r>
          </a:p>
          <a:p>
            <a:pPr lvl="1"/>
            <a:r>
              <a:rPr lang="en-US" altLang="en-US" dirty="0"/>
              <a:t>When file is executed and </a:t>
            </a:r>
            <a:r>
              <a:rPr lang="en-US" altLang="en-US" dirty="0" err="1"/>
              <a:t>setuid</a:t>
            </a:r>
            <a:r>
              <a:rPr lang="en-US" altLang="en-US" dirty="0"/>
              <a:t> = on, then user-id is set to owner of the file being executed</a:t>
            </a:r>
          </a:p>
          <a:p>
            <a:pPr lvl="1"/>
            <a:r>
              <a:rPr lang="en-US" altLang="en-US" dirty="0"/>
              <a:t> When execution completes user-id is reset </a:t>
            </a:r>
            <a:endParaRPr lang="en-US" altLang="en-US" sz="800" dirty="0"/>
          </a:p>
          <a:p>
            <a:r>
              <a:rPr lang="en-US" altLang="en-US" dirty="0"/>
              <a:t>Domain switch accomplished via passwords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altLang="en-US" dirty="0"/>
              <a:t> command temporarily switches to another user</a:t>
            </a:r>
            <a:r>
              <a:rPr lang="ja-JP" altLang="en-US" dirty="0"/>
              <a:t>’</a:t>
            </a:r>
            <a:r>
              <a:rPr lang="en-US" altLang="ja-JP" dirty="0"/>
              <a:t>s domain when other domain</a:t>
            </a:r>
            <a:r>
              <a:rPr lang="ja-JP" altLang="en-US" dirty="0"/>
              <a:t>’</a:t>
            </a:r>
            <a:r>
              <a:rPr lang="en-US" altLang="ja-JP" dirty="0"/>
              <a:t>s password provided</a:t>
            </a:r>
            <a:endParaRPr lang="en-US" altLang="en-US" sz="800" dirty="0"/>
          </a:p>
          <a:p>
            <a:r>
              <a:rPr lang="en-US" altLang="en-US" dirty="0"/>
              <a:t>Domain switching via commands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en-US" dirty="0"/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3C46755-EAAC-47AB-89C1-BA9F23265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538" y="275872"/>
            <a:ext cx="8229600" cy="576262"/>
          </a:xfrm>
        </p:spPr>
        <p:txBody>
          <a:bodyPr/>
          <a:lstStyle/>
          <a:p>
            <a:r>
              <a:rPr lang="en-US" altLang="en-US" sz="2800" dirty="0"/>
              <a:t>Domain Implementation</a:t>
            </a:r>
            <a:br>
              <a:rPr lang="en-US" altLang="en-US" sz="2800" dirty="0"/>
            </a:br>
            <a:r>
              <a:rPr lang="en-US" altLang="en-US" sz="2800" dirty="0"/>
              <a:t>(Android App IDs)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E5FFC97-DA45-E54B-B649-537EE14C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168173"/>
            <a:ext cx="7734722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In Android, distinct user IDs are provided on a per-application basis</a:t>
            </a:r>
          </a:p>
          <a:p>
            <a:pPr>
              <a:defRPr/>
            </a:pPr>
            <a:r>
              <a:rPr lang="en-US" dirty="0"/>
              <a:t>When an application is installed, the </a:t>
            </a:r>
            <a:r>
              <a:rPr lang="en-US" dirty="0" err="1"/>
              <a:t>installd</a:t>
            </a:r>
            <a:r>
              <a:rPr lang="en-US" dirty="0"/>
              <a:t> daemon assigns it a distinct user ID (UID) and group ID (GID), along with a private data directory (/data/data/&lt;</a:t>
            </a:r>
            <a:r>
              <a:rPr lang="en-US" dirty="0" err="1"/>
              <a:t>appname</a:t>
            </a:r>
            <a:r>
              <a:rPr lang="en-US" dirty="0"/>
              <a:t>&gt;) whose ownership is granted to this UID/GID combination alone. </a:t>
            </a:r>
          </a:p>
          <a:p>
            <a:pPr>
              <a:defRPr/>
            </a:pPr>
            <a:r>
              <a:rPr lang="en-US" dirty="0"/>
              <a:t>Applications on the device enjoy the same level of protection provided by UNIX systems to separate users</a:t>
            </a:r>
          </a:p>
          <a:p>
            <a:pPr>
              <a:defRPr/>
            </a:pPr>
            <a:r>
              <a:rPr lang="en-US" dirty="0"/>
              <a:t>A quick and simple way to provide isolation, security, and privacy. </a:t>
            </a:r>
          </a:p>
          <a:p>
            <a:pPr>
              <a:defRPr/>
            </a:pPr>
            <a:r>
              <a:rPr lang="en-US" dirty="0"/>
              <a:t>The mechanism is extended by modifying the kernel to allow certain operations (such as networking sockets) only to members of a particular GID (for example, AID INET, 3003)</a:t>
            </a:r>
          </a:p>
          <a:p>
            <a:pPr>
              <a:defRPr/>
            </a:pPr>
            <a:r>
              <a:rPr lang="en-US" dirty="0"/>
              <a:t>A further enhancement by Android is to define certain UIDs as “isolated,” prevents them from initiating RPC requests to any but a bare minimum of services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>
                <a:highlight>
                  <a:srgbClr val="FFFF00"/>
                </a:highlight>
              </a:rPr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55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81B65CA-C85B-46C0-B6BC-0608B507D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433" y="233592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211A1FC-7C3D-43F2-931B-6B2EC2C26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5" y="1156512"/>
            <a:ext cx="6850062" cy="2006600"/>
          </a:xfrm>
        </p:spPr>
        <p:txBody>
          <a:bodyPr/>
          <a:lstStyle/>
          <a:p>
            <a:r>
              <a:rPr lang="en-US" altLang="en-US" dirty="0"/>
              <a:t>View protection as a matrix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matrix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Rows represent domains</a:t>
            </a:r>
            <a:endParaRPr lang="en-US" altLang="en-US" sz="800" dirty="0"/>
          </a:p>
          <a:p>
            <a:r>
              <a:rPr lang="en-US" altLang="en-US" dirty="0"/>
              <a:t>Columns represent objects</a:t>
            </a:r>
            <a:endParaRPr lang="en-US" altLang="en-US" sz="800" dirty="0"/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Access(i, j) </a:t>
            </a:r>
            <a:r>
              <a:rPr lang="en-US" altLang="en-US" dirty="0"/>
              <a:t>is the set of operations that a process executing in </a:t>
            </a:r>
            <a:r>
              <a:rPr lang="en-US" altLang="en-US" dirty="0" err="1"/>
              <a:t>Domain</a:t>
            </a:r>
            <a:r>
              <a:rPr lang="en-US" altLang="en-US" b="1" baseline="-25000" dirty="0" err="1"/>
              <a:t>i</a:t>
            </a:r>
            <a:r>
              <a:rPr lang="en-US" altLang="en-US" dirty="0"/>
              <a:t> can invoke on </a:t>
            </a:r>
            <a:r>
              <a:rPr lang="en-US" altLang="en-US" dirty="0" err="1"/>
              <a:t>Object</a:t>
            </a:r>
            <a:r>
              <a:rPr lang="en-US" altLang="en-US" b="1" baseline="-25000" dirty="0" err="1"/>
              <a:t>j</a:t>
            </a:r>
            <a:endParaRPr lang="en-US" altLang="en-US" b="1" baseline="-25000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E37DBED8-373C-4971-B738-56A3AA5C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25788"/>
            <a:ext cx="50736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00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9879BC6-614D-45B4-ACAB-C9B4AD916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707" y="242923"/>
            <a:ext cx="8005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Access Matrix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5CF3BEA-65BA-4F29-A8F7-EAD02A42A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7" y="1157905"/>
            <a:ext cx="7677085" cy="4689475"/>
          </a:xfrm>
        </p:spPr>
        <p:txBody>
          <a:bodyPr/>
          <a:lstStyle/>
          <a:p>
            <a:r>
              <a:rPr lang="en-US" altLang="en-US" dirty="0"/>
              <a:t>If a process in Domain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tries to do </a:t>
            </a:r>
            <a:r>
              <a:rPr lang="ja-JP" altLang="en-US" dirty="0"/>
              <a:t>“</a:t>
            </a:r>
            <a:r>
              <a:rPr lang="en-US" altLang="ja-JP" dirty="0"/>
              <a:t>op</a:t>
            </a:r>
            <a:r>
              <a:rPr lang="ja-JP" altLang="en-US" dirty="0"/>
              <a:t>”</a:t>
            </a:r>
            <a:r>
              <a:rPr lang="en-US" altLang="ja-JP" dirty="0"/>
              <a:t> on object</a:t>
            </a:r>
            <a:r>
              <a:rPr lang="en-US" altLang="ja-JP" i="1" dirty="0"/>
              <a:t> </a:t>
            </a:r>
            <a:r>
              <a:rPr lang="en-US" altLang="ja-JP" i="1" dirty="0" err="1"/>
              <a:t>O</a:t>
            </a:r>
            <a:r>
              <a:rPr lang="en-US" altLang="ja-JP" i="1" baseline="-25000" dirty="0" err="1"/>
              <a:t>j</a:t>
            </a:r>
            <a:r>
              <a:rPr lang="en-US" altLang="ja-JP" dirty="0"/>
              <a:t>, then </a:t>
            </a:r>
            <a:r>
              <a:rPr lang="ja-JP" altLang="en-US" dirty="0"/>
              <a:t>“</a:t>
            </a:r>
            <a:r>
              <a:rPr lang="en-US" altLang="ja-JP" dirty="0"/>
              <a:t>op</a:t>
            </a:r>
            <a:r>
              <a:rPr lang="ja-JP" altLang="en-US" dirty="0"/>
              <a:t>”</a:t>
            </a:r>
            <a:r>
              <a:rPr lang="en-US" altLang="ja-JP" dirty="0"/>
              <a:t> must be in the access matrix</a:t>
            </a:r>
            <a:endParaRPr lang="en-US" altLang="en-US" sz="800" dirty="0"/>
          </a:p>
          <a:p>
            <a:r>
              <a:rPr lang="en-US" altLang="en-US" dirty="0"/>
              <a:t>User who creates object can define access column for that object</a:t>
            </a:r>
          </a:p>
          <a:p>
            <a:r>
              <a:rPr lang="en-US" altLang="en-US" dirty="0"/>
              <a:t>Can be expanded to dynamic protection</a:t>
            </a:r>
          </a:p>
          <a:p>
            <a:pPr lvl="1"/>
            <a:r>
              <a:rPr lang="en-US" altLang="en-US" dirty="0"/>
              <a:t>Operations to add, delete access rights</a:t>
            </a:r>
          </a:p>
          <a:p>
            <a:pPr lvl="1"/>
            <a:r>
              <a:rPr lang="en-US" altLang="en-US" dirty="0"/>
              <a:t>Special access rights:</a:t>
            </a:r>
          </a:p>
          <a:p>
            <a:pPr lvl="2"/>
            <a:r>
              <a:rPr lang="en-US" altLang="en-US" i="1" dirty="0"/>
              <a:t>owner of O</a:t>
            </a:r>
            <a:r>
              <a:rPr lang="en-US" altLang="en-US" i="1" baseline="-25000" dirty="0"/>
              <a:t>i</a:t>
            </a:r>
            <a:endParaRPr lang="en-US" altLang="en-US" i="1" dirty="0"/>
          </a:p>
          <a:p>
            <a:pPr lvl="2"/>
            <a:r>
              <a:rPr lang="en-US" altLang="en-US" i="1" dirty="0"/>
              <a:t>copy op from O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to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(denoted by </a:t>
            </a:r>
            <a:r>
              <a:rPr lang="ja-JP" altLang="en-US" i="1" dirty="0"/>
              <a:t>“</a:t>
            </a:r>
            <a:r>
              <a:rPr lang="en-US" altLang="ja-JP" i="1" dirty="0"/>
              <a:t>*</a:t>
            </a:r>
            <a:r>
              <a:rPr lang="ja-JP" altLang="en-US" i="1" dirty="0"/>
              <a:t>”</a:t>
            </a:r>
            <a:r>
              <a:rPr lang="en-US" altLang="ja-JP" i="1" dirty="0"/>
              <a:t>)</a:t>
            </a:r>
          </a:p>
          <a:p>
            <a:pPr lvl="2"/>
            <a:r>
              <a:rPr lang="en-US" altLang="en-US" i="1" dirty="0"/>
              <a:t>control –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can modify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access rights</a:t>
            </a:r>
          </a:p>
          <a:p>
            <a:pPr lvl="2"/>
            <a:r>
              <a:rPr lang="en-US" altLang="en-US" i="1" dirty="0"/>
              <a:t>transfer – switch from domain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to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pPr lvl="1"/>
            <a:r>
              <a:rPr lang="en-US" altLang="en-US" i="1" dirty="0"/>
              <a:t>Copy </a:t>
            </a:r>
            <a:r>
              <a:rPr lang="en-US" altLang="en-US" dirty="0"/>
              <a:t>and </a:t>
            </a:r>
            <a:r>
              <a:rPr lang="en-US" altLang="en-US" i="1" dirty="0"/>
              <a:t>Owner </a:t>
            </a:r>
            <a:r>
              <a:rPr lang="en-US" altLang="en-US" dirty="0"/>
              <a:t>applicable to an object</a:t>
            </a:r>
          </a:p>
          <a:p>
            <a:pPr lvl="1"/>
            <a:r>
              <a:rPr lang="en-US" altLang="en-US" i="1" dirty="0"/>
              <a:t>Control </a:t>
            </a:r>
            <a:r>
              <a:rPr lang="en-US" altLang="en-US" dirty="0"/>
              <a:t>applicable to domain object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99FCB1C-FB77-43CD-8A80-FEDFB679A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652" y="239552"/>
            <a:ext cx="7810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Access Matrix (Cont.)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499FC5D-C067-49E2-B5C9-154EA607E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8" y="1160269"/>
            <a:ext cx="775172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 matrix </a:t>
            </a:r>
            <a:r>
              <a:rPr lang="en-US" altLang="en-US" dirty="0"/>
              <a:t>design separates mechanism from policy</a:t>
            </a:r>
          </a:p>
          <a:p>
            <a:pPr lvl="1"/>
            <a:r>
              <a:rPr lang="en-US" altLang="en-US" dirty="0"/>
              <a:t>Mechanism </a:t>
            </a:r>
          </a:p>
          <a:p>
            <a:pPr lvl="2"/>
            <a:r>
              <a:rPr lang="en-US" altLang="en-US" dirty="0"/>
              <a:t>Operating system provides access-matrix + rules</a:t>
            </a:r>
          </a:p>
          <a:p>
            <a:pPr lvl="2"/>
            <a:r>
              <a:rPr lang="en-US" altLang="en-US" dirty="0"/>
              <a:t>If ensures that the matrix is only manipulated by authorized agents and that rules are strictly enforced</a:t>
            </a:r>
          </a:p>
          <a:p>
            <a:pPr lvl="1"/>
            <a:r>
              <a:rPr lang="en-US" altLang="en-US" dirty="0"/>
              <a:t>Policy</a:t>
            </a:r>
          </a:p>
          <a:p>
            <a:pPr lvl="2"/>
            <a:r>
              <a:rPr lang="en-US" altLang="en-US" dirty="0"/>
              <a:t>User dictates policy</a:t>
            </a:r>
          </a:p>
          <a:p>
            <a:pPr lvl="2"/>
            <a:r>
              <a:rPr lang="en-US" altLang="en-US" dirty="0"/>
              <a:t>Who can access what object and in what mode</a:t>
            </a:r>
          </a:p>
          <a:p>
            <a:r>
              <a:rPr lang="en-US" altLang="en-US" dirty="0"/>
              <a:t>But </a:t>
            </a:r>
            <a:r>
              <a:rPr lang="en-US" altLang="en-US" dirty="0" err="1"/>
              <a:t>doesn</a:t>
            </a:r>
            <a:r>
              <a:rPr lang="ja-JP" altLang="en-US" dirty="0"/>
              <a:t>’</a:t>
            </a:r>
            <a:r>
              <a:rPr lang="en-US" altLang="ja-JP" dirty="0"/>
              <a:t>t solve the general confinement problem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0C88AB3-8BEC-4994-AFCF-9E2F40CEA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047" y="374751"/>
            <a:ext cx="7747000" cy="51911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Access Matrix of Figure A with</a:t>
            </a:r>
            <a:br>
              <a:rPr lang="en-US" altLang="en-US" sz="2800" dirty="0"/>
            </a:br>
            <a:r>
              <a:rPr lang="en-US" altLang="en-US" sz="2800" dirty="0"/>
              <a:t>Domains as Objects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B2BDB480-8490-4C0D-B61B-28F11E25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985963"/>
            <a:ext cx="74041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2A3FE67-57F6-453A-A30D-73C26791A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487" y="257209"/>
            <a:ext cx="7753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 with </a:t>
            </a:r>
            <a:r>
              <a:rPr lang="en-US" altLang="en-US" i="1" dirty="0"/>
              <a:t>Copy</a:t>
            </a:r>
            <a:r>
              <a:rPr lang="en-US" altLang="en-US" dirty="0"/>
              <a:t> Rights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4E79CC29-4DA3-4B90-B623-DF40E23A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339850"/>
            <a:ext cx="48323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2ACE-86C3-4E41-B2FC-C64B3A95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454" y="248883"/>
            <a:ext cx="77819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 With </a:t>
            </a:r>
            <a:r>
              <a:rPr lang="en-US" altLang="en-US" i="1" dirty="0"/>
              <a:t>Owner</a:t>
            </a:r>
            <a:r>
              <a:rPr lang="en-US" altLang="en-US" dirty="0"/>
              <a:t> Rights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2D8F857B-D84C-439A-A521-FB93AFE8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28750"/>
            <a:ext cx="366712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4995268-5F4D-4940-94C4-8DBD762C3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76" y="247880"/>
            <a:ext cx="78406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Access Matrix of Figure B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35B92467-4912-49EA-9942-5591BB69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8650"/>
            <a:ext cx="7756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88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2EADC7B-410B-4F72-92BD-4AA909656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317" y="225265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Access Matrix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16D2159F-6E46-49EF-B8BB-1A4018DDE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218" y="1176177"/>
            <a:ext cx="7634383" cy="4005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Generally, a sparse matrix</a:t>
            </a:r>
          </a:p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Option 1 – Global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Store ordered triples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&lt;domain, object, rights-set&gt; </a:t>
            </a:r>
            <a:r>
              <a:rPr lang="en-US" altLang="en-US" dirty="0"/>
              <a:t>in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A requested operation M on object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within domain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-&gt; search table for </a:t>
            </a:r>
            <a:r>
              <a:rPr lang="en-US" altLang="en-US" i="1" dirty="0"/>
              <a:t>&lt;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,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&gt; </a:t>
            </a:r>
          </a:p>
          <a:p>
            <a:pPr lvl="2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with M ∈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But table could be large -&gt; won</a:t>
            </a:r>
            <a:r>
              <a:rPr lang="ja-JP" altLang="en-US" dirty="0"/>
              <a:t>’</a:t>
            </a:r>
            <a:r>
              <a:rPr lang="en-US" altLang="ja-JP" dirty="0"/>
              <a:t>t fit in main memory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Difficult to group objects (consider an object that all domains can read)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FB00A21D-3923-4C9F-9946-CE9C65DF8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614" y="253257"/>
            <a:ext cx="81200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Access Matrix (Cont.)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C45529A-365C-4E77-AA67-DEBAF8A29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1176179"/>
            <a:ext cx="7673716" cy="4005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Resulting per-object list consists of ordered pairs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&lt;domain, rights-set&gt; </a:t>
            </a:r>
            <a:r>
              <a:rPr lang="en-US" altLang="en-US" dirty="0"/>
              <a:t>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373E1A66-7267-4272-B79D-8AB673798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643" y="254259"/>
            <a:ext cx="8229600" cy="576263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81878C1-EC87-4446-81DD-B18E92F77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177502"/>
            <a:ext cx="7616144" cy="4530725"/>
          </a:xfrm>
        </p:spPr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 dirty="0"/>
              <a:t>Each column = Access-control list for one object </a:t>
            </a:r>
            <a:br>
              <a:rPr lang="en-US" altLang="en-US" dirty="0"/>
            </a:br>
            <a:r>
              <a:rPr lang="en-US" altLang="en-US" dirty="0"/>
              <a:t>Defines who can perform what operation</a:t>
            </a:r>
            <a:br>
              <a:rPr lang="en-US" altLang="en-US" dirty="0"/>
            </a:br>
            <a:br>
              <a:rPr lang="en-US" altLang="en-US" sz="1600" dirty="0"/>
            </a:br>
            <a:r>
              <a:rPr lang="en-US" altLang="en-US" sz="1600" dirty="0"/>
              <a:t>	Domain 1 = Read, Write</a:t>
            </a:r>
            <a:br>
              <a:rPr lang="en-US" altLang="en-US" sz="1600" dirty="0"/>
            </a:br>
            <a:r>
              <a:rPr lang="en-US" altLang="en-US" sz="1600" dirty="0"/>
              <a:t>	Domain 2 = Read</a:t>
            </a:r>
            <a:br>
              <a:rPr lang="en-US" altLang="en-US" sz="1600" dirty="0"/>
            </a:br>
            <a:r>
              <a:rPr lang="en-US" altLang="en-US" sz="1600" dirty="0"/>
              <a:t>	Domain 3 = Read</a:t>
            </a:r>
            <a:br>
              <a:rPr lang="en-US" altLang="en-US" sz="1600" dirty="0"/>
            </a:br>
            <a:r>
              <a:rPr lang="en-US" altLang="en-US" sz="1600" dirty="0"/>
              <a:t>	       </a:t>
            </a:r>
            <a:endParaRPr lang="en-US" altLang="en-US" sz="1600" dirty="0">
              <a:sym typeface="MT Extra" panose="05050102010205020202" pitchFamily="18" charset="2"/>
            </a:endParaRPr>
          </a:p>
          <a:p>
            <a:pPr>
              <a:tabLst>
                <a:tab pos="2736850" algn="l"/>
              </a:tabLst>
            </a:pPr>
            <a:r>
              <a:rPr lang="en-US" altLang="en-US" dirty="0">
                <a:sym typeface="MT Extra" panose="05050102010205020202" pitchFamily="18" charset="2"/>
              </a:rPr>
              <a:t>Each Row = Capability List (like a key)</a:t>
            </a:r>
            <a:br>
              <a:rPr lang="en-US" altLang="en-US" dirty="0">
                <a:sym typeface="MT Extra" panose="05050102010205020202" pitchFamily="18" charset="2"/>
              </a:rPr>
            </a:br>
            <a:r>
              <a:rPr lang="en-US" altLang="en-US" dirty="0">
                <a:sym typeface="MT Extra" panose="05050102010205020202" pitchFamily="18" charset="2"/>
              </a:rPr>
              <a:t>For each domain, what operations allowed on what objects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F1 – Read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F4 – Read, Write, Execute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F5 – Read, Write, Delete, Copy</a:t>
            </a:r>
          </a:p>
          <a:p>
            <a:pPr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1867"/>
            <a:ext cx="8165690" cy="4534265"/>
          </a:xfrm>
        </p:spPr>
        <p:txBody>
          <a:bodyPr/>
          <a:lstStyle/>
          <a:p>
            <a:pPr marL="285750"/>
            <a:r>
              <a:rPr lang="en-US" b="1" dirty="0"/>
              <a:t>KEYWORDS: </a:t>
            </a:r>
            <a:r>
              <a:rPr lang="en-US" sz="1400" dirty="0"/>
              <a:t>Protection Rings, Domain of Protection, Access Matrix, Revocation of Access Rights, Role-based Access Control, Mandatory Access Control (MAC), Capability-Based Systems, Language-based Protection.</a:t>
            </a:r>
          </a:p>
          <a:p>
            <a:endParaRPr lang="en-US" dirty="0"/>
          </a:p>
          <a:p>
            <a:r>
              <a:rPr lang="en-US" b="1" dirty="0"/>
              <a:t>HOMEWORK: </a:t>
            </a:r>
          </a:p>
          <a:p>
            <a:pPr marL="400050" lvl="1" indent="0">
              <a:buNone/>
            </a:pPr>
            <a:r>
              <a:rPr lang="en-US" sz="1400" dirty="0"/>
              <a:t>1) Reading : Chapter 17, especially the summary.</a:t>
            </a:r>
          </a:p>
          <a:p>
            <a:pPr marL="400050" lvl="1" indent="0">
              <a:buNone/>
            </a:pPr>
            <a:r>
              <a:rPr lang="en-US" sz="1400" dirty="0"/>
              <a:t>2) Make sure to understand and be able to explain every keyword from the list here and the ones which are printed bold in the text book.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marL="1028700" lvl="2"/>
            <a:r>
              <a:rPr lang="en-US" sz="1400" dirty="0"/>
              <a:t>What is the role of protection ?</a:t>
            </a:r>
          </a:p>
          <a:p>
            <a:pPr marL="1028700" lvl="2"/>
            <a:r>
              <a:rPr lang="en-US" sz="1400" dirty="0"/>
              <a:t>What is the guiding principle for protection ?</a:t>
            </a:r>
          </a:p>
          <a:p>
            <a:pPr marL="1028700" lvl="2"/>
            <a:r>
              <a:rPr lang="en-US" sz="1400" dirty="0"/>
              <a:t>What is a domain protection ? Give an example.</a:t>
            </a:r>
          </a:p>
          <a:p>
            <a:pPr marL="1028700" lvl="2"/>
            <a:r>
              <a:rPr lang="en-US" sz="1400" dirty="0"/>
              <a:t>Give an example of access matrix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BD21EFA-2E12-42D0-803F-3912CED22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32" y="258211"/>
            <a:ext cx="7993841" cy="576263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0017032B-F196-4479-902B-82E86603A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5" y="1175562"/>
            <a:ext cx="7649093" cy="4530725"/>
          </a:xfrm>
        </p:spPr>
        <p:txBody>
          <a:bodyPr/>
          <a:lstStyle/>
          <a:p>
            <a:r>
              <a:rPr lang="en-US" altLang="en-US" dirty="0"/>
              <a:t>Option 3 – Capability list for domains</a:t>
            </a:r>
          </a:p>
          <a:p>
            <a:pPr lvl="1"/>
            <a:r>
              <a:rPr lang="en-US" altLang="en-US" dirty="0"/>
              <a:t>Instead of object-based, list is domain based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 list </a:t>
            </a:r>
            <a:r>
              <a:rPr lang="en-US" altLang="en-US" dirty="0"/>
              <a:t>for domain is list of objects together with operations allows on them</a:t>
            </a:r>
          </a:p>
          <a:p>
            <a:pPr lvl="1"/>
            <a:r>
              <a:rPr lang="en-US" altLang="en-US" dirty="0"/>
              <a:t>Object represented by its name or address, called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</a:t>
            </a:r>
          </a:p>
          <a:p>
            <a:pPr lvl="1"/>
            <a:r>
              <a:rPr lang="en-US" altLang="en-US" dirty="0"/>
              <a:t>Execute operation M on object </a:t>
            </a:r>
            <a:r>
              <a:rPr lang="en-US" altLang="en-US" dirty="0" err="1"/>
              <a:t>O</a:t>
            </a:r>
            <a:r>
              <a:rPr lang="en-US" altLang="en-US" baseline="-25000" dirty="0" err="1"/>
              <a:t>j</a:t>
            </a:r>
            <a:r>
              <a:rPr lang="en-US" altLang="en-US" dirty="0"/>
              <a:t>, process requests operation and specifies capability as parameter</a:t>
            </a:r>
          </a:p>
          <a:p>
            <a:pPr lvl="2"/>
            <a:r>
              <a:rPr lang="en-US" altLang="en-US" dirty="0"/>
              <a:t>Possession of capability means access is allowed</a:t>
            </a:r>
          </a:p>
          <a:p>
            <a:pPr lvl="1"/>
            <a:r>
              <a:rPr lang="en-US" altLang="en-US" dirty="0"/>
              <a:t>Capability list associated with domain but never directly accessible by domain</a:t>
            </a:r>
          </a:p>
          <a:p>
            <a:pPr lvl="2"/>
            <a:r>
              <a:rPr lang="en-US" altLang="en-US" dirty="0"/>
              <a:t>Rather, protected object, maintained by OS and accessed indirectly</a:t>
            </a:r>
          </a:p>
          <a:p>
            <a:pPr lvl="2"/>
            <a:r>
              <a:rPr lang="en-US" altLang="en-US" dirty="0"/>
              <a:t>Like a </a:t>
            </a:r>
            <a:r>
              <a:rPr lang="ja-JP" altLang="en-US" dirty="0"/>
              <a:t>“</a:t>
            </a:r>
            <a:r>
              <a:rPr lang="en-US" altLang="ja-JP" dirty="0"/>
              <a:t>secure pointer</a:t>
            </a:r>
            <a:r>
              <a:rPr lang="ja-JP" altLang="en-US" dirty="0"/>
              <a:t>”</a:t>
            </a:r>
            <a:endParaRPr lang="en-US" altLang="ja-JP" dirty="0"/>
          </a:p>
          <a:p>
            <a:pPr lvl="2"/>
            <a:r>
              <a:rPr lang="en-US" altLang="en-US" dirty="0"/>
              <a:t>Idea can be extended up to applications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416DE31D-6C49-49CE-BA8E-6F1509775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43" y="259151"/>
            <a:ext cx="8131336" cy="576262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CCEAFA1-3944-4E2F-8016-16B0BBF2B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872186"/>
            <a:ext cx="7677085" cy="4303712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400" dirty="0"/>
          </a:p>
          <a:p>
            <a:r>
              <a:rPr lang="en-US" altLang="en-US" dirty="0"/>
              <a:t>Option 4 – Lock-key</a:t>
            </a:r>
          </a:p>
          <a:p>
            <a:pPr lvl="1"/>
            <a:r>
              <a:rPr lang="en-US" altLang="en-US" dirty="0"/>
              <a:t>Compromise between access lists and capability lists</a:t>
            </a:r>
          </a:p>
          <a:p>
            <a:pPr lvl="1"/>
            <a:r>
              <a:rPr lang="en-US" altLang="en-US" dirty="0"/>
              <a:t>Each object has list of unique bit patterns,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locks</a:t>
            </a:r>
          </a:p>
          <a:p>
            <a:pPr lvl="1"/>
            <a:r>
              <a:rPr lang="en-US" altLang="en-US" dirty="0"/>
              <a:t>Each domain as list of unique bit patterns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keys</a:t>
            </a:r>
          </a:p>
          <a:p>
            <a:pPr lvl="1"/>
            <a:r>
              <a:rPr lang="en-US" altLang="en-US" dirty="0"/>
              <a:t>Process in a domain can only access object if domain has key that matches one of the locks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813E91C-362F-414C-97A0-1A7ABD72C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38969"/>
            <a:ext cx="7799387" cy="576263"/>
          </a:xfrm>
        </p:spPr>
        <p:txBody>
          <a:bodyPr/>
          <a:lstStyle/>
          <a:p>
            <a:r>
              <a:rPr lang="en-US" altLang="en-US" dirty="0"/>
              <a:t>Comparison of Implementations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22FA6D0-9E8B-4B76-AEE7-61914B2D4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1180942"/>
            <a:ext cx="7667754" cy="4530725"/>
          </a:xfrm>
        </p:spPr>
        <p:txBody>
          <a:bodyPr/>
          <a:lstStyle/>
          <a:p>
            <a:r>
              <a:rPr lang="en-US" altLang="en-US" dirty="0"/>
              <a:t>Many trade-offs to consider</a:t>
            </a:r>
          </a:p>
          <a:p>
            <a:pPr lvl="1"/>
            <a:r>
              <a:rPr lang="en-US" altLang="en-US" dirty="0"/>
              <a:t>Global table is simple, but can be large</a:t>
            </a:r>
          </a:p>
          <a:p>
            <a:pPr lvl="1"/>
            <a:r>
              <a:rPr lang="en-US" altLang="en-US" dirty="0"/>
              <a:t>Access lists correspond to needs of users</a:t>
            </a:r>
          </a:p>
          <a:p>
            <a:pPr lvl="2"/>
            <a:r>
              <a:rPr lang="en-US" altLang="en-US" dirty="0"/>
              <a:t>Determining set of access rights for domain non-localized so difficult</a:t>
            </a:r>
          </a:p>
          <a:p>
            <a:pPr lvl="2"/>
            <a:r>
              <a:rPr lang="en-US" altLang="en-US" dirty="0"/>
              <a:t>Every access to an object must be checked</a:t>
            </a:r>
          </a:p>
          <a:p>
            <a:pPr lvl="3"/>
            <a:r>
              <a:rPr lang="en-US" altLang="en-US" dirty="0"/>
              <a:t>Many objects and access rights -&gt; slow</a:t>
            </a:r>
          </a:p>
          <a:p>
            <a:pPr lvl="1"/>
            <a:r>
              <a:rPr lang="en-US" altLang="en-US" dirty="0"/>
              <a:t>Capability lists useful for localizing information for a given process</a:t>
            </a:r>
          </a:p>
          <a:p>
            <a:pPr lvl="2"/>
            <a:r>
              <a:rPr lang="en-US" altLang="en-US" dirty="0"/>
              <a:t>But revocation capabilities can be inefficient</a:t>
            </a:r>
          </a:p>
          <a:p>
            <a:pPr lvl="1"/>
            <a:r>
              <a:rPr lang="en-US" altLang="en-US" dirty="0"/>
              <a:t>Lock-key effective and flexible, keys can be passed freely from domain to domain, easy revocation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52027DE-8E8B-4329-BD0D-4BDA1878B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7" y="248884"/>
            <a:ext cx="8252732" cy="576263"/>
          </a:xfrm>
        </p:spPr>
        <p:txBody>
          <a:bodyPr/>
          <a:lstStyle/>
          <a:p>
            <a:r>
              <a:rPr lang="en-US" altLang="en-US" dirty="0"/>
              <a:t>Comparison of Implementations (Cont.)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06BE5B8D-428F-4605-98DD-93CF68677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1176567"/>
            <a:ext cx="7695746" cy="4530725"/>
          </a:xfrm>
        </p:spPr>
        <p:txBody>
          <a:bodyPr/>
          <a:lstStyle/>
          <a:p>
            <a:r>
              <a:rPr lang="en-US" altLang="en-US" dirty="0"/>
              <a:t>Most systems use combination of access lists and capabilities</a:t>
            </a:r>
          </a:p>
          <a:p>
            <a:pPr lvl="1"/>
            <a:r>
              <a:rPr lang="en-US" altLang="en-US" dirty="0"/>
              <a:t>First access to an object -&gt; access list searched</a:t>
            </a:r>
          </a:p>
          <a:p>
            <a:pPr lvl="2"/>
            <a:r>
              <a:rPr lang="en-US" altLang="en-US" dirty="0"/>
              <a:t>If allowed, capability created and attached to process</a:t>
            </a:r>
          </a:p>
          <a:p>
            <a:pPr lvl="3"/>
            <a:r>
              <a:rPr lang="en-US" altLang="en-US" dirty="0"/>
              <a:t>Additional accesses need not be checked</a:t>
            </a:r>
          </a:p>
          <a:p>
            <a:pPr lvl="2"/>
            <a:r>
              <a:rPr lang="en-US" altLang="en-US" dirty="0"/>
              <a:t>After last access, capability destroyed</a:t>
            </a:r>
          </a:p>
          <a:p>
            <a:pPr lvl="2"/>
            <a:r>
              <a:rPr lang="en-US" altLang="en-US" dirty="0"/>
              <a:t>Consider file system with ACLs per file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08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FEBB16C6-7862-4862-A0AB-C5CC92D19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515" y="248301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/>
              <a:t>Revocation of Access Rights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ED05D7B-880D-4083-B975-E3F6B95E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707" y="1172227"/>
            <a:ext cx="7607820" cy="4740275"/>
          </a:xfrm>
        </p:spPr>
        <p:txBody>
          <a:bodyPr/>
          <a:lstStyle/>
          <a:p>
            <a:r>
              <a:rPr lang="en-US" altLang="en-US" dirty="0"/>
              <a:t>Various options to remove the access right of a domain to an object</a:t>
            </a:r>
          </a:p>
          <a:p>
            <a:pPr lvl="1"/>
            <a:r>
              <a:rPr lang="en-US" altLang="en-US" b="1" dirty="0"/>
              <a:t>Immediate vs. delayed</a:t>
            </a:r>
          </a:p>
          <a:p>
            <a:pPr lvl="1"/>
            <a:r>
              <a:rPr lang="en-US" altLang="en-US" b="1" dirty="0"/>
              <a:t>Selective vs. general</a:t>
            </a:r>
          </a:p>
          <a:p>
            <a:pPr lvl="1"/>
            <a:r>
              <a:rPr lang="en-US" altLang="en-US" b="1" dirty="0"/>
              <a:t>Partial vs. total</a:t>
            </a:r>
          </a:p>
          <a:p>
            <a:pPr lvl="1"/>
            <a:r>
              <a:rPr lang="en-US" altLang="en-US" b="1" dirty="0"/>
              <a:t>Temporary vs. permanent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 List </a:t>
            </a:r>
            <a:r>
              <a:rPr lang="en-US" altLang="en-US" dirty="0"/>
              <a:t>– Delete access rights from access list</a:t>
            </a:r>
          </a:p>
          <a:p>
            <a:pPr lvl="1"/>
            <a:r>
              <a:rPr lang="en-US" altLang="en-US" b="1" dirty="0"/>
              <a:t>Simple</a:t>
            </a:r>
            <a:r>
              <a:rPr lang="en-US" altLang="en-US" dirty="0"/>
              <a:t> – search access list and remove entry</a:t>
            </a:r>
          </a:p>
          <a:p>
            <a:pPr lvl="1"/>
            <a:r>
              <a:rPr lang="en-US" altLang="en-US" b="1" dirty="0"/>
              <a:t>Immediate</a:t>
            </a:r>
            <a:r>
              <a:rPr lang="en-US" altLang="en-US" dirty="0"/>
              <a:t>, </a:t>
            </a:r>
            <a:r>
              <a:rPr lang="en-US" altLang="en-US" b="1" dirty="0"/>
              <a:t>general</a:t>
            </a:r>
            <a:r>
              <a:rPr lang="en-US" altLang="en-US" dirty="0"/>
              <a:t> or </a:t>
            </a:r>
            <a:r>
              <a:rPr lang="en-US" altLang="en-US" b="1" dirty="0"/>
              <a:t>selective</a:t>
            </a:r>
            <a:r>
              <a:rPr lang="en-US" altLang="en-US" dirty="0"/>
              <a:t>, </a:t>
            </a:r>
            <a:r>
              <a:rPr lang="en-US" altLang="en-US" b="1" dirty="0"/>
              <a:t>total</a:t>
            </a:r>
            <a:r>
              <a:rPr lang="en-US" altLang="en-US" dirty="0"/>
              <a:t> or </a:t>
            </a:r>
            <a:r>
              <a:rPr lang="en-US" altLang="en-US" b="1" dirty="0"/>
              <a:t>partial</a:t>
            </a:r>
            <a:r>
              <a:rPr lang="en-US" altLang="en-US" dirty="0"/>
              <a:t>, </a:t>
            </a:r>
            <a:r>
              <a:rPr lang="en-US" altLang="en-US" b="1" dirty="0"/>
              <a:t>permanent</a:t>
            </a:r>
            <a:r>
              <a:rPr lang="en-US" altLang="en-US" dirty="0"/>
              <a:t> or </a:t>
            </a:r>
            <a:r>
              <a:rPr lang="en-US" altLang="en-US" b="1" dirty="0"/>
              <a:t>temporary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9BD1D6E4-3CA2-4446-855D-B504EE995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836" y="248299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Revocation of Access Rights (Cont.)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12B3F72-0B4C-4617-BB4E-D505C4075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087" y="1177180"/>
            <a:ext cx="7383463" cy="47402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 List </a:t>
            </a:r>
            <a:r>
              <a:rPr lang="en-US" altLang="en-US" dirty="0"/>
              <a:t>– Scheme required to locate capability in the system before capability can be revoked</a:t>
            </a:r>
          </a:p>
          <a:p>
            <a:pPr lvl="1"/>
            <a:r>
              <a:rPr lang="en-US" altLang="en-US" b="1" dirty="0"/>
              <a:t>Reacquisition</a:t>
            </a:r>
            <a:r>
              <a:rPr lang="en-US" altLang="en-US" dirty="0"/>
              <a:t> – periodic delete, with require and denial if revoked</a:t>
            </a:r>
          </a:p>
          <a:p>
            <a:pPr lvl="1"/>
            <a:r>
              <a:rPr lang="en-US" altLang="en-US" b="1" dirty="0"/>
              <a:t>Back-pointers </a:t>
            </a:r>
            <a:r>
              <a:rPr lang="en-US" altLang="en-US" dirty="0"/>
              <a:t>– set of pointers from each object to all capabilities of that object (Multics)</a:t>
            </a:r>
          </a:p>
          <a:p>
            <a:pPr lvl="1"/>
            <a:r>
              <a:rPr lang="en-US" altLang="en-US" b="1" dirty="0"/>
              <a:t>Indirection</a:t>
            </a:r>
            <a:r>
              <a:rPr lang="en-US" altLang="en-US" dirty="0"/>
              <a:t> – capability points to global table entry which points to object – delete entry from global table, not selective (CAL)</a:t>
            </a:r>
          </a:p>
          <a:p>
            <a:pPr lvl="1"/>
            <a:r>
              <a:rPr lang="en-US" altLang="en-US" b="1" dirty="0"/>
              <a:t>Keys</a:t>
            </a:r>
            <a:r>
              <a:rPr lang="en-US" altLang="en-US" dirty="0"/>
              <a:t> – unique bits associated with capability, generated when capability created</a:t>
            </a:r>
          </a:p>
          <a:p>
            <a:pPr lvl="2"/>
            <a:r>
              <a:rPr lang="en-US" altLang="en-US" dirty="0"/>
              <a:t>Master key associated with object, key matches master key for access</a:t>
            </a:r>
          </a:p>
          <a:p>
            <a:pPr lvl="2"/>
            <a:r>
              <a:rPr lang="en-US" altLang="en-US" dirty="0"/>
              <a:t>Revocation – create new master key</a:t>
            </a:r>
          </a:p>
          <a:p>
            <a:pPr lvl="2"/>
            <a:r>
              <a:rPr lang="en-US" altLang="en-US" dirty="0"/>
              <a:t>Policy decision of who can create and modify keys – object owner or others?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E0A0C004-CD2A-4E27-A79D-B444BE46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238972"/>
            <a:ext cx="7996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Role-based Access Control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1257AC9D-82DF-4300-A6BB-4D40CEAC3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724" y="1171611"/>
            <a:ext cx="4310062" cy="4813300"/>
          </a:xfrm>
        </p:spPr>
        <p:txBody>
          <a:bodyPr/>
          <a:lstStyle/>
          <a:p>
            <a:r>
              <a:rPr lang="en-US" altLang="en-US" dirty="0"/>
              <a:t>Protection can be applied to non-file resources</a:t>
            </a:r>
          </a:p>
          <a:p>
            <a:r>
              <a:rPr lang="en-US" altLang="en-US" dirty="0"/>
              <a:t>Oracle Solaris 10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role-based access control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RBAC</a:t>
            </a:r>
            <a:r>
              <a:rPr lang="en-US" altLang="en-US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to implement least privilege</a:t>
            </a:r>
          </a:p>
          <a:p>
            <a:pPr lvl="1"/>
            <a:r>
              <a:rPr lang="en-US" altLang="en-US" b="1" i="1" dirty="0"/>
              <a:t>Privilege</a:t>
            </a:r>
            <a:r>
              <a:rPr lang="en-US" altLang="en-US" i="1" dirty="0"/>
              <a:t> </a:t>
            </a:r>
            <a:r>
              <a:rPr lang="en-US" altLang="en-US" dirty="0"/>
              <a:t>is right to execute system call or use an option within a system call</a:t>
            </a:r>
          </a:p>
          <a:p>
            <a:pPr lvl="1"/>
            <a:r>
              <a:rPr lang="en-US" altLang="en-US" dirty="0"/>
              <a:t>Can be assigned to processes</a:t>
            </a:r>
          </a:p>
          <a:p>
            <a:pPr lvl="1"/>
            <a:r>
              <a:rPr lang="en-US" altLang="en-US" dirty="0"/>
              <a:t>Users assigned </a:t>
            </a:r>
            <a:r>
              <a:rPr lang="en-US" altLang="en-US" b="1" i="1" dirty="0"/>
              <a:t>roles</a:t>
            </a:r>
            <a:r>
              <a:rPr lang="en-US" altLang="en-US" i="1" dirty="0"/>
              <a:t> </a:t>
            </a:r>
            <a:r>
              <a:rPr lang="en-US" altLang="en-US" dirty="0"/>
              <a:t>granting access to privileges and programs</a:t>
            </a:r>
          </a:p>
          <a:p>
            <a:pPr lvl="2"/>
            <a:r>
              <a:rPr lang="en-US" altLang="en-US" dirty="0"/>
              <a:t>Enable role via password to gain its privileges</a:t>
            </a:r>
          </a:p>
          <a:p>
            <a:pPr lvl="1"/>
            <a:r>
              <a:rPr lang="en-US" altLang="en-US" dirty="0"/>
              <a:t>Similar to access matrix</a:t>
            </a:r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C699093D-4FCD-464D-B19B-18426AD9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23963"/>
            <a:ext cx="34861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88B5745-1D4E-49E6-A63B-1C57DDB17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194" y="238970"/>
            <a:ext cx="7996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Mandatory Access Control (MAC)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AE8EBAA9-33D9-4184-A469-EECAF8E90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724" y="1171611"/>
            <a:ext cx="7670117" cy="4813300"/>
          </a:xfrm>
        </p:spPr>
        <p:txBody>
          <a:bodyPr/>
          <a:lstStyle/>
          <a:p>
            <a:r>
              <a:rPr lang="en-US" altLang="en-US" dirty="0"/>
              <a:t>Operating systems traditionally had discretionary access control (DAC) to limit access to files and other objects (for example UNIX file permissions and Windows access control lists (ACLs))</a:t>
            </a:r>
          </a:p>
          <a:p>
            <a:pPr lvl="1"/>
            <a:r>
              <a:rPr lang="en-US" altLang="en-US" dirty="0"/>
              <a:t>Discretionary is a weakness – users / admins need to do something to increase protection</a:t>
            </a:r>
          </a:p>
          <a:p>
            <a:r>
              <a:rPr lang="en-US" altLang="en-US" dirty="0"/>
              <a:t>Stronger form is mandatory access control, which even root user can’t circumvent</a:t>
            </a:r>
          </a:p>
          <a:p>
            <a:pPr lvl="1"/>
            <a:r>
              <a:rPr lang="en-US" altLang="en-US" dirty="0"/>
              <a:t>Makes resources inaccessible except to their intended owners</a:t>
            </a:r>
          </a:p>
          <a:p>
            <a:pPr lvl="1"/>
            <a:r>
              <a:rPr lang="en-US" altLang="en-US" dirty="0"/>
              <a:t>Modern systems implement both MAC and DAC, with MAC usually a more secure, optional configuration (Trusted Solaris, </a:t>
            </a:r>
            <a:r>
              <a:rPr lang="en-US" altLang="en-US" dirty="0" err="1"/>
              <a:t>TrustedBSD</a:t>
            </a:r>
            <a:r>
              <a:rPr lang="en-US" altLang="en-US" dirty="0"/>
              <a:t> (used in macOS), </a:t>
            </a:r>
            <a:r>
              <a:rPr lang="en-US" altLang="en-US" dirty="0" err="1"/>
              <a:t>SELinux</a:t>
            </a:r>
            <a:r>
              <a:rPr lang="en-US" altLang="en-US" dirty="0"/>
              <a:t>), Windows Vista MAC)</a:t>
            </a:r>
          </a:p>
          <a:p>
            <a:r>
              <a:rPr lang="en-US" altLang="en-US" dirty="0"/>
              <a:t>At its heart, labels assigned to objects and subjects (including processes)</a:t>
            </a:r>
          </a:p>
          <a:p>
            <a:pPr lvl="1"/>
            <a:r>
              <a:rPr lang="en-US" altLang="en-US" dirty="0"/>
              <a:t>When a subject requests access to an object, policy checked to determine whether or not a given label-holding subject is allowed to perform the action on the object 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9C53F21-6353-4591-AD96-64FBD4A5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482" y="238969"/>
            <a:ext cx="7721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Capability-Based Systems 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487BCB95-E3D7-4F15-89A0-1ACFAB4FE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387" y="1134904"/>
            <a:ext cx="7721600" cy="4713288"/>
          </a:xfrm>
        </p:spPr>
        <p:txBody>
          <a:bodyPr/>
          <a:lstStyle/>
          <a:p>
            <a:r>
              <a:rPr lang="en-US" altLang="en-US" dirty="0"/>
              <a:t>Hydra and CAP were first capability-based systems</a:t>
            </a:r>
          </a:p>
          <a:p>
            <a:r>
              <a:rPr lang="en-US" altLang="en-US" dirty="0"/>
              <a:t>Now included in Linux, Android and others, based on POSIX.1e (that never became a standard)</a:t>
            </a:r>
          </a:p>
          <a:p>
            <a:pPr lvl="1"/>
            <a:r>
              <a:rPr lang="en-US" altLang="en-US" dirty="0"/>
              <a:t>Essentially slices up root powers into distinct areas, each represented by a bitmap bit</a:t>
            </a:r>
          </a:p>
          <a:p>
            <a:pPr lvl="1"/>
            <a:r>
              <a:rPr lang="en-US" altLang="en-US" dirty="0"/>
              <a:t>Fine grain control over privileged operations can be achieved by setting or masking the bitmap</a:t>
            </a:r>
          </a:p>
          <a:p>
            <a:pPr lvl="1"/>
            <a:r>
              <a:rPr lang="en-US" altLang="en-US" dirty="0"/>
              <a:t>Three sets of bitmaps – permitted, effective, and inheritable</a:t>
            </a:r>
          </a:p>
          <a:p>
            <a:pPr lvl="2"/>
            <a:r>
              <a:rPr lang="en-US" altLang="en-US" dirty="0"/>
              <a:t>Can apply per process or per thread</a:t>
            </a:r>
          </a:p>
          <a:p>
            <a:pPr lvl="2"/>
            <a:r>
              <a:rPr lang="en-US" altLang="en-US" dirty="0"/>
              <a:t>Once revoked, cannot be reacquired</a:t>
            </a:r>
          </a:p>
          <a:p>
            <a:pPr lvl="2"/>
            <a:r>
              <a:rPr lang="en-US" altLang="en-US" dirty="0"/>
              <a:t>Process or thread starts with all </a:t>
            </a:r>
            <a:r>
              <a:rPr lang="en-US" altLang="en-US" dirty="0" err="1"/>
              <a:t>privs</a:t>
            </a:r>
            <a:r>
              <a:rPr lang="en-US" altLang="en-US" dirty="0"/>
              <a:t>, voluntarily decreases set during execution</a:t>
            </a:r>
          </a:p>
          <a:p>
            <a:pPr lvl="2"/>
            <a:r>
              <a:rPr lang="en-US" altLang="en-US" dirty="0"/>
              <a:t>Essentially a direct implementation of the principle of least privilege</a:t>
            </a:r>
          </a:p>
          <a:p>
            <a:r>
              <a:rPr lang="en-US" altLang="en-US" dirty="0"/>
              <a:t>An improvement over root having all privileges but inflexible (adding new privilege difficult, etc.)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1. Overview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7730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A517079-06E7-4CA5-AF0D-A82719C19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752" y="242106"/>
            <a:ext cx="7549662" cy="576262"/>
          </a:xfrm>
        </p:spPr>
        <p:txBody>
          <a:bodyPr/>
          <a:lstStyle/>
          <a:p>
            <a:r>
              <a:rPr lang="en-US" altLang="en-US" dirty="0"/>
              <a:t>Capabilities in POSIX.1e 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EFA33A4A-34BD-4A1F-B68F-D1351A73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57275"/>
            <a:ext cx="69532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Other Protection Implementation Methods</a:t>
            </a:r>
          </a:p>
          <a:p>
            <a:pPr lvl="1"/>
            <a:r>
              <a:rPr lang="en-US" altLang="en-US" b="1" dirty="0"/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4097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5FA0224-E289-41F1-BB37-F333D99B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830" y="258215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Protection Improvement Methods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B22DBCA7-E725-412A-9F18-5D6614992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736438" cy="4530725"/>
          </a:xfrm>
        </p:spPr>
        <p:txBody>
          <a:bodyPr/>
          <a:lstStyle/>
          <a:p>
            <a:r>
              <a:rPr lang="en-US" altLang="en-US" dirty="0"/>
              <a:t>System integrity protection (SIP)</a:t>
            </a:r>
          </a:p>
          <a:p>
            <a:pPr lvl="1"/>
            <a:r>
              <a:rPr lang="en-US" altLang="en-US" dirty="0"/>
              <a:t>Introduced by Apple in macOS 10.11</a:t>
            </a:r>
          </a:p>
          <a:p>
            <a:pPr lvl="1"/>
            <a:r>
              <a:rPr lang="en-US" altLang="en-US" dirty="0"/>
              <a:t>Restricts access to system files and resources, even by root</a:t>
            </a:r>
          </a:p>
          <a:p>
            <a:pPr lvl="1"/>
            <a:r>
              <a:rPr lang="en-US" altLang="en-US" dirty="0"/>
              <a:t>Uses extended file </a:t>
            </a:r>
            <a:r>
              <a:rPr lang="en-US" altLang="en-US" dirty="0" err="1"/>
              <a:t>attribs</a:t>
            </a:r>
            <a:r>
              <a:rPr lang="en-US" altLang="en-US" dirty="0"/>
              <a:t> to mark a binary to restrict changes, disable debugging and scrutinizing</a:t>
            </a:r>
          </a:p>
          <a:p>
            <a:pPr lvl="1"/>
            <a:r>
              <a:rPr lang="en-US" altLang="en-US" dirty="0"/>
              <a:t>Also, only code-signed kernel extensions allowed and </a:t>
            </a:r>
            <a:r>
              <a:rPr lang="en-US" altLang="en-US" dirty="0" err="1"/>
              <a:t>configurably</a:t>
            </a:r>
            <a:r>
              <a:rPr lang="en-US" altLang="en-US" dirty="0"/>
              <a:t> only code-signed apps</a:t>
            </a:r>
          </a:p>
          <a:p>
            <a:r>
              <a:rPr lang="en-US" altLang="en-US" dirty="0"/>
              <a:t>System-call filtering</a:t>
            </a:r>
          </a:p>
          <a:p>
            <a:pPr lvl="1"/>
            <a:r>
              <a:rPr lang="en-US" altLang="en-US" dirty="0"/>
              <a:t>Like a firewall, for system calls</a:t>
            </a:r>
          </a:p>
          <a:p>
            <a:pPr lvl="1"/>
            <a:r>
              <a:rPr lang="en-US" altLang="en-US" dirty="0"/>
              <a:t>Can also be deeper –inspecting all system call arguments</a:t>
            </a:r>
          </a:p>
          <a:p>
            <a:pPr lvl="1"/>
            <a:r>
              <a:rPr lang="en-US" altLang="en-US" dirty="0"/>
              <a:t>Linux implements via SECCOMP-BPF (Berkeley packet filtering)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434B0B2-9AD1-4B3E-A1D3-6DF21C72C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941" y="295540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Other Protection</a:t>
            </a:r>
            <a:br>
              <a:rPr lang="en-US" altLang="en-US" sz="2800" dirty="0"/>
            </a:br>
            <a:r>
              <a:rPr lang="en-US" altLang="en-US" sz="2800" dirty="0"/>
              <a:t>Improvement Methods (Cont.)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814773F3-DECD-43D6-B543-50E70B8D5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643131" cy="4530725"/>
          </a:xfrm>
        </p:spPr>
        <p:txBody>
          <a:bodyPr/>
          <a:lstStyle/>
          <a:p>
            <a:r>
              <a:rPr lang="en-US" altLang="en-US" dirty="0"/>
              <a:t>Sandboxing</a:t>
            </a:r>
          </a:p>
          <a:p>
            <a:pPr lvl="1"/>
            <a:r>
              <a:rPr lang="en-US" altLang="en-US" dirty="0"/>
              <a:t>Running process in limited environment</a:t>
            </a:r>
          </a:p>
          <a:p>
            <a:pPr lvl="1"/>
            <a:r>
              <a:rPr lang="en-US" altLang="en-US" dirty="0"/>
              <a:t>Impose set of irremovable restrictions early in startup of process (before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 then unable to access any resources beyond its allowed set</a:t>
            </a:r>
          </a:p>
          <a:p>
            <a:pPr lvl="1"/>
            <a:r>
              <a:rPr lang="en-US" altLang="en-US" dirty="0"/>
              <a:t>Java and </a:t>
            </a:r>
            <a:r>
              <a:rPr lang="en-US" altLang="en-US" dirty="0" err="1"/>
              <a:t>.net</a:t>
            </a:r>
            <a:r>
              <a:rPr lang="en-US" altLang="en-US" dirty="0"/>
              <a:t> implement at a virtual machine level</a:t>
            </a:r>
          </a:p>
          <a:p>
            <a:pPr lvl="1"/>
            <a:r>
              <a:rPr lang="en-US" altLang="en-US" dirty="0"/>
              <a:t>Other systems use MAC to implement</a:t>
            </a:r>
          </a:p>
          <a:p>
            <a:pPr lvl="1"/>
            <a:r>
              <a:rPr lang="en-US" altLang="en-US" dirty="0"/>
              <a:t>Apple was an early adopter, from macOS 10.5’s “seatbelt” feature</a:t>
            </a:r>
          </a:p>
          <a:p>
            <a:pPr lvl="2"/>
            <a:r>
              <a:rPr lang="en-US" altLang="en-US" dirty="0"/>
              <a:t>Dynamic profiles written in the Scheme language, managing system calls even at the argument level</a:t>
            </a:r>
          </a:p>
          <a:p>
            <a:pPr lvl="2"/>
            <a:r>
              <a:rPr lang="en-US" altLang="en-US" dirty="0"/>
              <a:t>Apple now does SIP, a system-wide platform profile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9F774BF6-D914-4AE4-BE09-BA2F39BF6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924" y="295538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Other Protection</a:t>
            </a:r>
            <a:br>
              <a:rPr lang="en-US" altLang="en-US" sz="2800" dirty="0"/>
            </a:br>
            <a:r>
              <a:rPr lang="en-US" altLang="en-US" sz="2800" dirty="0"/>
              <a:t>Improvement Methods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3F481CCA-EAD5-44AE-AEC3-68874570E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615139" cy="4530725"/>
          </a:xfrm>
        </p:spPr>
        <p:txBody>
          <a:bodyPr/>
          <a:lstStyle/>
          <a:p>
            <a:r>
              <a:rPr lang="en-US" altLang="en-US" dirty="0"/>
              <a:t>Code signing allows a system to trust a program or script by using crypto hash to have the developer sign the executable</a:t>
            </a:r>
          </a:p>
          <a:p>
            <a:pPr lvl="1"/>
            <a:r>
              <a:rPr lang="en-US" altLang="en-US" dirty="0"/>
              <a:t>So code as it was compiled by the author</a:t>
            </a:r>
          </a:p>
          <a:p>
            <a:pPr lvl="1"/>
            <a:r>
              <a:rPr lang="en-US" altLang="en-US" dirty="0"/>
              <a:t>If the code is changed, signature invalid and (some) systems disable execution</a:t>
            </a:r>
          </a:p>
          <a:p>
            <a:pPr lvl="1"/>
            <a:r>
              <a:rPr lang="en-US" altLang="en-US" dirty="0"/>
              <a:t>Can also be used to disable old programs by the operating system vendor (such as Apple) cosigning apps, and then invaliding those signatures so the code will no longer run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8" y="1103718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Overview</a:t>
            </a:r>
          </a:p>
          <a:p>
            <a:pPr lvl="1"/>
            <a:r>
              <a:rPr lang="en-US" b="1" dirty="0"/>
              <a:t> Goals</a:t>
            </a:r>
          </a:p>
          <a:p>
            <a:pPr lvl="1"/>
            <a:r>
              <a:rPr lang="en-US" b="1" dirty="0"/>
              <a:t> Principles</a:t>
            </a:r>
          </a:p>
          <a:p>
            <a:pPr lvl="1"/>
            <a:r>
              <a:rPr lang="en-US" b="1" dirty="0"/>
              <a:t> Domains</a:t>
            </a:r>
          </a:p>
          <a:p>
            <a:pPr marL="57150" indent="0">
              <a:buNone/>
            </a:pPr>
            <a:r>
              <a:rPr lang="en-US" b="1" dirty="0"/>
              <a:t>2. Access Matrix</a:t>
            </a:r>
          </a:p>
          <a:p>
            <a:pPr lvl="1"/>
            <a:r>
              <a:rPr lang="en-US" altLang="en-US" b="1" dirty="0"/>
              <a:t>Access Matrix </a:t>
            </a:r>
          </a:p>
          <a:p>
            <a:pPr lvl="1"/>
            <a:r>
              <a:rPr lang="en-US" altLang="en-US" b="1" dirty="0"/>
              <a:t>Implementation of Access Matrix </a:t>
            </a:r>
          </a:p>
          <a:p>
            <a:pPr marL="0" indent="0">
              <a:buNone/>
            </a:pPr>
            <a:r>
              <a:rPr lang="en-US" b="1" dirty="0"/>
              <a:t>3. Access Control</a:t>
            </a:r>
          </a:p>
          <a:p>
            <a:pPr lvl="1"/>
            <a:r>
              <a:rPr lang="en-US" altLang="en-US" b="1" dirty="0"/>
              <a:t>Access Rights </a:t>
            </a:r>
          </a:p>
          <a:p>
            <a:pPr lvl="1"/>
            <a:r>
              <a:rPr lang="en-US" altLang="en-US" b="1" dirty="0"/>
              <a:t>Role-based Access Control</a:t>
            </a:r>
          </a:p>
          <a:p>
            <a:pPr lvl="1"/>
            <a:r>
              <a:rPr lang="en-US" altLang="en-US" b="1" dirty="0"/>
              <a:t>Mandatory Access Control (MAC)</a:t>
            </a:r>
          </a:p>
          <a:p>
            <a:pPr lvl="1"/>
            <a:r>
              <a:rPr lang="en-US" altLang="en-US" b="1" dirty="0"/>
              <a:t>Capability-Based Systems </a:t>
            </a:r>
          </a:p>
          <a:p>
            <a:pPr lvl="1"/>
            <a:r>
              <a:rPr lang="en-US" altLang="en-US" b="1" dirty="0"/>
              <a:t>Other Protection Implementation Methods</a:t>
            </a:r>
          </a:p>
          <a:p>
            <a:pPr lvl="1"/>
            <a:r>
              <a:rPr lang="en-US" altLang="en-US" b="1" dirty="0">
                <a:highlight>
                  <a:srgbClr val="FFFF00"/>
                </a:highlight>
              </a:rPr>
              <a:t>Language-based Protection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6413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DE4DB804-B8BF-41B8-818B-5F03DF95F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589" y="248885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/>
              <a:t>Language-Based Protection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3BA95214-69E0-4F37-ACC7-EB1C16E26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79513"/>
            <a:ext cx="7615140" cy="4530725"/>
          </a:xfrm>
        </p:spPr>
        <p:txBody>
          <a:bodyPr/>
          <a:lstStyle/>
          <a:p>
            <a:r>
              <a:rPr lang="en-US" altLang="en-US" dirty="0"/>
              <a:t>Specification of protection in a programming language allows the high-level description of policies for the allocation and use of resources</a:t>
            </a:r>
          </a:p>
          <a:p>
            <a:r>
              <a:rPr lang="en-US" altLang="en-US" dirty="0"/>
              <a:t>Language implementation can provide software for protection enforcement when automatic hardware-supported checking is unavailable</a:t>
            </a:r>
          </a:p>
          <a:p>
            <a:r>
              <a:rPr lang="en-US" altLang="en-US" dirty="0"/>
              <a:t>Interpret protection specifications to generate calls on whatever protection system is provided by the hardware and the operating system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95503D60-0783-42BA-A3DE-6E049EE78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043" y="242923"/>
            <a:ext cx="8045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in Java 2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86A8001-C4FD-4C5E-9C5C-F080744E3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424" y="1174556"/>
            <a:ext cx="7722731" cy="4530725"/>
          </a:xfrm>
        </p:spPr>
        <p:txBody>
          <a:bodyPr/>
          <a:lstStyle/>
          <a:p>
            <a:r>
              <a:rPr lang="en-US" altLang="en-US" dirty="0"/>
              <a:t>Protection is handled by the Java Virtual Machine (JVM)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class</a:t>
            </a:r>
            <a:r>
              <a:rPr lang="en-US" altLang="en-US" dirty="0"/>
              <a:t> is assigned a protection domain when it is loaded by the JVM</a:t>
            </a:r>
          </a:p>
          <a:p>
            <a:r>
              <a:rPr lang="en-US" altLang="en-US" dirty="0"/>
              <a:t>The protection domain indicates what operations the class can (and cannot) perform</a:t>
            </a:r>
          </a:p>
          <a:p>
            <a:r>
              <a:rPr lang="en-US" altLang="en-US" dirty="0"/>
              <a:t>If a library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method</a:t>
            </a:r>
            <a:r>
              <a:rPr lang="en-US" altLang="en-US" dirty="0"/>
              <a:t> is invoked that performs a privileged operation, the stack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inspected</a:t>
            </a:r>
            <a:r>
              <a:rPr lang="en-US" altLang="en-US" dirty="0"/>
              <a:t> to ensure the operation can be performed by the library</a:t>
            </a:r>
          </a:p>
          <a:p>
            <a:r>
              <a:rPr lang="en-US" altLang="en-US" dirty="0"/>
              <a:t>Generally, Java’s load-time and run-time checks enforce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safety</a:t>
            </a:r>
          </a:p>
          <a:p>
            <a:r>
              <a:rPr lang="en-US" altLang="en-US" dirty="0"/>
              <a:t>Classes effectively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encapsulate</a:t>
            </a:r>
            <a:r>
              <a:rPr lang="en-US" altLang="en-US" dirty="0"/>
              <a:t> and protect data and methods from other classes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268120A-D247-4833-A471-8A45F6152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995" y="247880"/>
            <a:ext cx="7958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Stack Inspection</a:t>
            </a:r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7B6E264E-E752-4687-A3B1-1A768D88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33575"/>
            <a:ext cx="74580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6">
            <a:extLst>
              <a:ext uri="{FF2B5EF4-FFF2-40B4-BE49-F238E27FC236}">
                <a16:creationId xmlns:a16="http://schemas.microsoft.com/office/drawing/2014/main" id="{D1C04ADD-C46A-4337-91DC-1EE8BD2C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692" y="247880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Goals of Protection</a:t>
            </a:r>
          </a:p>
        </p:txBody>
      </p:sp>
      <p:sp>
        <p:nvSpPr>
          <p:cNvPr id="11266" name="Rectangle 1027">
            <a:extLst>
              <a:ext uri="{FF2B5EF4-FFF2-40B4-BE49-F238E27FC236}">
                <a16:creationId xmlns:a16="http://schemas.microsoft.com/office/drawing/2014/main" id="{C56A7581-AC99-408C-8AC7-F29FC404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36" y="1177502"/>
            <a:ext cx="7619090" cy="4530725"/>
          </a:xfrm>
        </p:spPr>
        <p:txBody>
          <a:bodyPr/>
          <a:lstStyle/>
          <a:p>
            <a:r>
              <a:rPr lang="en-US" altLang="en-US" dirty="0"/>
              <a:t>In one protection model,  computer consists of a collection of objects, hardware or software</a:t>
            </a:r>
          </a:p>
          <a:p>
            <a:r>
              <a:rPr lang="en-US" altLang="en-US" dirty="0"/>
              <a:t>Each object has a unique name and can be accessed through a well-defined set of operations</a:t>
            </a:r>
          </a:p>
          <a:p>
            <a:r>
              <a:rPr lang="en-US" altLang="en-US" dirty="0"/>
              <a:t>Protection problem - ensure that each object is accessed correctly and only by those processes that are allowed to do so</a:t>
            </a:r>
            <a:endParaRPr lang="en-US" altLang="en-US" dirty="0">
              <a:latin typeface="Courier New" panose="02070309020205020404" pitchFamily="49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5858233A-EF2E-4C27-81DD-3065CD85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8" y="243929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Principles of Protection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7FD6D04-C22C-4404-9224-71C493F4C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056" y="1172616"/>
            <a:ext cx="7699114" cy="4197350"/>
          </a:xfrm>
        </p:spPr>
        <p:txBody>
          <a:bodyPr/>
          <a:lstStyle/>
          <a:p>
            <a:r>
              <a:rPr lang="en-US" altLang="en-US" dirty="0"/>
              <a:t>Guiding principle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principle of least privilege</a:t>
            </a:r>
          </a:p>
          <a:p>
            <a:pPr lvl="1"/>
            <a:r>
              <a:rPr lang="en-US" altLang="en-US" dirty="0"/>
              <a:t>Programs, users and systems should be given just enough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privileges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perform their tasks</a:t>
            </a:r>
          </a:p>
          <a:p>
            <a:pPr lvl="1"/>
            <a:r>
              <a:rPr lang="en-US" altLang="en-US" dirty="0"/>
              <a:t>Properly set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permissions</a:t>
            </a:r>
            <a:r>
              <a:rPr lang="en-US" altLang="en-US" dirty="0"/>
              <a:t> can limit damage if entity has a bug, gets abused</a:t>
            </a:r>
          </a:p>
          <a:p>
            <a:pPr lvl="1"/>
            <a:r>
              <a:rPr lang="en-US" altLang="en-US" dirty="0"/>
              <a:t>Can be static (during life of system, during life of process) </a:t>
            </a:r>
          </a:p>
          <a:p>
            <a:pPr lvl="1"/>
            <a:r>
              <a:rPr lang="en-US" altLang="en-US" dirty="0"/>
              <a:t>Or dynamic (changed by process as needed)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 switching, privilege escalation</a:t>
            </a:r>
          </a:p>
          <a:p>
            <a:pPr lvl="1"/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Compartmentalization</a:t>
            </a:r>
            <a:r>
              <a:rPr lang="en-US" altLang="ja-JP" dirty="0"/>
              <a:t> a derivative concept regarding access to data </a:t>
            </a:r>
          </a:p>
          <a:p>
            <a:pPr lvl="2"/>
            <a:r>
              <a:rPr lang="en-US" altLang="en-US" dirty="0"/>
              <a:t>Process of protecting each individual system component through the use of specific permissions and access restrictions</a:t>
            </a:r>
          </a:p>
          <a:p>
            <a:pPr lvl="2"/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A7F9321-F9B1-4E23-8B8C-B3655FDC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369" y="252253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Principles of Protection (Cont.)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CCEAADA-EDEE-4E72-9720-2608CA8D3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430" y="1172616"/>
            <a:ext cx="7638757" cy="4530725"/>
          </a:xfrm>
        </p:spPr>
        <p:txBody>
          <a:bodyPr/>
          <a:lstStyle/>
          <a:p>
            <a:r>
              <a:rPr lang="en-US" altLang="en-US" dirty="0"/>
              <a:t>Must consider </a:t>
            </a:r>
            <a:r>
              <a:rPr lang="ja-JP" altLang="en-US" dirty="0"/>
              <a:t>“</a:t>
            </a:r>
            <a:r>
              <a:rPr lang="en-US" altLang="ja-JP" dirty="0"/>
              <a:t>grain</a:t>
            </a:r>
            <a:r>
              <a:rPr lang="ja-JP" altLang="en-US" dirty="0"/>
              <a:t>”</a:t>
            </a:r>
            <a:r>
              <a:rPr lang="en-US" altLang="ja-JP" dirty="0"/>
              <a:t> aspect</a:t>
            </a:r>
          </a:p>
          <a:p>
            <a:pPr lvl="1"/>
            <a:r>
              <a:rPr lang="en-US" altLang="en-US" dirty="0"/>
              <a:t>Rough-grained  privilege management easier, simpler, but least privilege now done in large chunks</a:t>
            </a:r>
          </a:p>
          <a:p>
            <a:pPr lvl="2"/>
            <a:r>
              <a:rPr lang="en-US" altLang="en-US" dirty="0"/>
              <a:t>For example, traditional Unix processes either have abilities of the associated user, or of root</a:t>
            </a:r>
          </a:p>
          <a:p>
            <a:pPr lvl="1"/>
            <a:r>
              <a:rPr lang="en-US" altLang="en-US" dirty="0"/>
              <a:t>Fine-grained management more complex, more overhead, but more protective</a:t>
            </a:r>
          </a:p>
          <a:p>
            <a:pPr lvl="2"/>
            <a:r>
              <a:rPr lang="en-US" altLang="en-US" dirty="0"/>
              <a:t>File ACL lists, RBAC</a:t>
            </a:r>
          </a:p>
          <a:p>
            <a:r>
              <a:rPr lang="en-US" altLang="en-US" dirty="0"/>
              <a:t>Domain can be user, process, procedure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Audit trail </a:t>
            </a:r>
            <a:r>
              <a:rPr lang="en-US" altLang="en-US" dirty="0"/>
              <a:t>– recording all protection-orientated activities, important to understanding what happened, why, and catching things that shouldn’t</a:t>
            </a:r>
          </a:p>
          <a:p>
            <a:r>
              <a:rPr lang="en-US" altLang="en-US" dirty="0"/>
              <a:t>No single principle is a panacea for security vulnerabilities –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defense in depth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DE65869-2316-4E3D-BE5D-5A16FDFF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068" y="242923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Rings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FEF96D5-E9E3-40F4-B0C6-56B0A8ED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431" y="1172616"/>
            <a:ext cx="7685410" cy="4530725"/>
          </a:xfrm>
        </p:spPr>
        <p:txBody>
          <a:bodyPr/>
          <a:lstStyle/>
          <a:p>
            <a:r>
              <a:rPr lang="en-US" altLang="en-US" dirty="0"/>
              <a:t>Components ordered by amount of privilege and protected from each other</a:t>
            </a:r>
          </a:p>
          <a:p>
            <a:pPr lvl="1"/>
            <a:r>
              <a:rPr lang="en-US" altLang="en-US" dirty="0"/>
              <a:t>For example, the kernel is in one ring and user applications in another</a:t>
            </a:r>
          </a:p>
          <a:p>
            <a:pPr lvl="1"/>
            <a:r>
              <a:rPr lang="en-US" altLang="en-US" dirty="0"/>
              <a:t>This privilege separation requires hardware support</a:t>
            </a:r>
          </a:p>
          <a:p>
            <a:pPr lvl="1"/>
            <a:r>
              <a:rPr lang="en-US" altLang="en-US" dirty="0"/>
              <a:t>Gates used to transfer between levels, for example the </a:t>
            </a:r>
            <a:r>
              <a:rPr lang="en-US" altLang="en-US" dirty="0" err="1"/>
              <a:t>syscall</a:t>
            </a:r>
            <a:r>
              <a:rPr lang="en-US" altLang="en-US" dirty="0"/>
              <a:t> Intel instruction</a:t>
            </a:r>
          </a:p>
          <a:p>
            <a:pPr lvl="1"/>
            <a:r>
              <a:rPr lang="en-US" altLang="en-US" dirty="0"/>
              <a:t>Also traps and interrupts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Hypervisors</a:t>
            </a:r>
            <a:r>
              <a:rPr lang="en-US" altLang="en-US" dirty="0"/>
              <a:t> introduced the need for yet another ring</a:t>
            </a:r>
          </a:p>
          <a:p>
            <a:pPr lvl="1"/>
            <a:r>
              <a:rPr lang="en-US" altLang="en-US" dirty="0"/>
              <a:t>ARMv7 processors added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TrustZone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TZ</a:t>
            </a:r>
            <a:r>
              <a:rPr lang="en-US" altLang="en-US" dirty="0"/>
              <a:t>) ring to protect crypto functions with access via new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Monitor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SMC</a:t>
            </a:r>
            <a:r>
              <a:rPr lang="en-US" altLang="en-US" dirty="0"/>
              <a:t>) instruction</a:t>
            </a:r>
          </a:p>
          <a:p>
            <a:pPr lvl="2"/>
            <a:r>
              <a:rPr lang="en-US" altLang="en-US" dirty="0"/>
              <a:t>Protecting NFC secure element and crypto keys from even the kernel</a:t>
            </a:r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700D56B-846E-42CD-8EDF-4332518E9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4" y="238549"/>
            <a:ext cx="77136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Rings (MULTICS)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70C3DCD-A60B-446E-B016-08D2B01A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66" y="1174784"/>
            <a:ext cx="7369175" cy="1184275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be any two domain rings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j</a:t>
            </a:r>
            <a:r>
              <a:rPr lang="en-US" altLang="en-US" dirty="0"/>
              <a:t> &lt; </a:t>
            </a:r>
            <a:r>
              <a:rPr lang="en-US" altLang="en-US" i="1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 </a:t>
            </a:r>
            <a:r>
              <a:rPr lang="en-US" altLang="en-US" i="1" dirty="0" err="1">
                <a:sym typeface="Symbol" panose="05050102010706020507" pitchFamily="18" charset="2"/>
              </a:rPr>
              <a:t>D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65563EC-54CC-48D1-9CDE-C87245C7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84" y="1880248"/>
            <a:ext cx="600075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11312</TotalTime>
  <Words>2980</Words>
  <Application>Microsoft Office PowerPoint</Application>
  <PresentationFormat>On-screen Show (4:3)</PresentationFormat>
  <Paragraphs>418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ＭＳ Ｐゴシック</vt:lpstr>
      <vt:lpstr>ＭＳ Ｐゴシック</vt:lpstr>
      <vt:lpstr>Arial</vt:lpstr>
      <vt:lpstr>Courier New</vt:lpstr>
      <vt:lpstr>Helvetica</vt:lpstr>
      <vt:lpstr>Monotype Sorts</vt:lpstr>
      <vt:lpstr>MT Extra</vt:lpstr>
      <vt:lpstr>Symbol</vt:lpstr>
      <vt:lpstr>Times New Roman</vt:lpstr>
      <vt:lpstr>Verdana</vt:lpstr>
      <vt:lpstr>Webdings</vt:lpstr>
      <vt:lpstr>Wingdings</vt:lpstr>
      <vt:lpstr>os-8</vt:lpstr>
      <vt:lpstr>Lecture 24     Protection</vt:lpstr>
      <vt:lpstr>Outline</vt:lpstr>
      <vt:lpstr>Outline</vt:lpstr>
      <vt:lpstr>Outline</vt:lpstr>
      <vt:lpstr>Goals of Protection</vt:lpstr>
      <vt:lpstr>Principles of Protection</vt:lpstr>
      <vt:lpstr>Principles of Protection (Cont.)</vt:lpstr>
      <vt:lpstr>Protection Rings</vt:lpstr>
      <vt:lpstr>Protection Rings (MULTICS)</vt:lpstr>
      <vt:lpstr>Android use of TrustZone</vt:lpstr>
      <vt:lpstr>ARM CPU Architecture</vt:lpstr>
      <vt:lpstr>Outline</vt:lpstr>
      <vt:lpstr>Domain of Protection</vt:lpstr>
      <vt:lpstr>Domain of Protection (Cont.)</vt:lpstr>
      <vt:lpstr>Domain Structure</vt:lpstr>
      <vt:lpstr>Domain Implementation (UNIX)</vt:lpstr>
      <vt:lpstr>Domain Implementation (Android App IDs)</vt:lpstr>
      <vt:lpstr>Outline</vt:lpstr>
      <vt:lpstr>Access Matrix</vt:lpstr>
      <vt:lpstr>Use of Access Matrix</vt:lpstr>
      <vt:lpstr>Use of Access Matrix (Cont.)</vt:lpstr>
      <vt:lpstr>Access Matrix of Figure A with Domains as Objects</vt:lpstr>
      <vt:lpstr>Access Matrix with Copy Rights</vt:lpstr>
      <vt:lpstr>Access Matrix With Owner Rights</vt:lpstr>
      <vt:lpstr>Modified Access Matrix of Figure B</vt:lpstr>
      <vt:lpstr>Outline</vt:lpstr>
      <vt:lpstr>Implementation of Access Matrix</vt:lpstr>
      <vt:lpstr>Implementation of Access Matrix (Cont.)</vt:lpstr>
      <vt:lpstr>Implementation of Access Matrix (Cont.)</vt:lpstr>
      <vt:lpstr>Implementation of Access Matrix (Cont.)</vt:lpstr>
      <vt:lpstr>Implementation of Access Matrix (Cont.)</vt:lpstr>
      <vt:lpstr>Comparison of Implementations</vt:lpstr>
      <vt:lpstr>Comparison of Implementations (Cont.)</vt:lpstr>
      <vt:lpstr>Outline</vt:lpstr>
      <vt:lpstr>Revocation of Access Rights</vt:lpstr>
      <vt:lpstr>Revocation of Access Rights (Cont.)</vt:lpstr>
      <vt:lpstr>Role-based Access Control</vt:lpstr>
      <vt:lpstr>Mandatory Access Control (MAC)</vt:lpstr>
      <vt:lpstr>Capability-Based Systems </vt:lpstr>
      <vt:lpstr>Capabilities in POSIX.1e </vt:lpstr>
      <vt:lpstr>Outline</vt:lpstr>
      <vt:lpstr>Other Protection Improvement Methods</vt:lpstr>
      <vt:lpstr>Other Protection Improvement Methods (Cont.)</vt:lpstr>
      <vt:lpstr>Other Protection Improvement Methods (Cont.)</vt:lpstr>
      <vt:lpstr>Outline</vt:lpstr>
      <vt:lpstr>Language-Based Protection</vt:lpstr>
      <vt:lpstr>Protection in Java 2</vt:lpstr>
      <vt:lpstr>Stack Inspection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phamh</cp:lastModifiedBy>
  <cp:revision>419</cp:revision>
  <cp:lastPrinted>2001-06-14T13:58:17Z</cp:lastPrinted>
  <dcterms:created xsi:type="dcterms:W3CDTF">2011-01-13T23:43:38Z</dcterms:created>
  <dcterms:modified xsi:type="dcterms:W3CDTF">2020-11-13T01:59:17Z</dcterms:modified>
</cp:coreProperties>
</file>